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8"/>
  </p:notesMasterIdLst>
  <p:sldIdLst>
    <p:sldId id="397" r:id="rId2"/>
    <p:sldId id="404" r:id="rId3"/>
    <p:sldId id="383" r:id="rId4"/>
    <p:sldId id="407" r:id="rId5"/>
    <p:sldId id="408" r:id="rId6"/>
    <p:sldId id="403" r:id="rId7"/>
    <p:sldId id="410" r:id="rId8"/>
    <p:sldId id="405" r:id="rId9"/>
    <p:sldId id="370" r:id="rId10"/>
    <p:sldId id="317" r:id="rId11"/>
    <p:sldId id="413" r:id="rId12"/>
    <p:sldId id="431" r:id="rId13"/>
    <p:sldId id="264" r:id="rId14"/>
    <p:sldId id="323" r:id="rId15"/>
    <p:sldId id="379" r:id="rId16"/>
    <p:sldId id="414" r:id="rId17"/>
    <p:sldId id="270" r:id="rId18"/>
    <p:sldId id="430" r:id="rId19"/>
    <p:sldId id="272" r:id="rId20"/>
    <p:sldId id="338" r:id="rId21"/>
    <p:sldId id="279" r:id="rId22"/>
    <p:sldId id="389" r:id="rId23"/>
    <p:sldId id="273" r:id="rId24"/>
    <p:sldId id="440" r:id="rId25"/>
    <p:sldId id="415" r:id="rId26"/>
    <p:sldId id="339" r:id="rId27"/>
    <p:sldId id="387" r:id="rId28"/>
    <p:sldId id="341" r:id="rId29"/>
    <p:sldId id="386" r:id="rId30"/>
    <p:sldId id="416" r:id="rId31"/>
    <p:sldId id="344" r:id="rId32"/>
    <p:sldId id="345" r:id="rId33"/>
    <p:sldId id="417" r:id="rId34"/>
    <p:sldId id="451" r:id="rId35"/>
    <p:sldId id="452" r:id="rId36"/>
    <p:sldId id="283" r:id="rId37"/>
    <p:sldId id="392" r:id="rId38"/>
    <p:sldId id="282" r:id="rId39"/>
    <p:sldId id="285" r:id="rId40"/>
    <p:sldId id="394" r:id="rId41"/>
    <p:sldId id="382" r:id="rId42"/>
    <p:sldId id="418" r:id="rId43"/>
    <p:sldId id="284" r:id="rId44"/>
    <p:sldId id="432" r:id="rId45"/>
    <p:sldId id="288" r:id="rId46"/>
    <p:sldId id="290" r:id="rId47"/>
    <p:sldId id="346" r:id="rId48"/>
    <p:sldId id="419" r:id="rId49"/>
    <p:sldId id="291" r:id="rId50"/>
    <p:sldId id="360" r:id="rId51"/>
    <p:sldId id="292" r:id="rId52"/>
    <p:sldId id="364" r:id="rId53"/>
    <p:sldId id="420" r:id="rId54"/>
    <p:sldId id="347" r:id="rId55"/>
    <p:sldId id="293" r:id="rId56"/>
    <p:sldId id="348" r:id="rId57"/>
    <p:sldId id="294" r:id="rId58"/>
    <p:sldId id="365" r:id="rId59"/>
    <p:sldId id="421" r:id="rId60"/>
    <p:sldId id="295" r:id="rId61"/>
    <p:sldId id="366" r:id="rId62"/>
    <p:sldId id="296" r:id="rId63"/>
    <p:sldId id="297" r:id="rId64"/>
    <p:sldId id="427" r:id="rId65"/>
    <p:sldId id="434" r:id="rId66"/>
    <p:sldId id="433"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88" autoAdjust="0"/>
  </p:normalViewPr>
  <p:slideViewPr>
    <p:cSldViewPr snapToGrid="0">
      <p:cViewPr varScale="1">
        <p:scale>
          <a:sx n="72" d="100"/>
          <a:sy n="72" d="100"/>
        </p:scale>
        <p:origin x="12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2AA09-68E2-48C9-964B-0C61F210B64C}" type="datetimeFigureOut">
              <a:rPr lang="fr-FR" smtClean="0"/>
              <a:t>19/11/2016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0E441-41F4-4DC5-A46D-2491750A5CAA}" type="slidenum">
              <a:rPr lang="fr-FR" smtClean="0"/>
              <a:t>‹N°›</a:t>
            </a:fld>
            <a:endParaRPr lang="fr-FR"/>
          </a:p>
        </p:txBody>
      </p:sp>
    </p:spTree>
    <p:extLst>
      <p:ext uri="{BB962C8B-B14F-4D97-AF65-F5344CB8AC3E}">
        <p14:creationId xmlns:p14="http://schemas.microsoft.com/office/powerpoint/2010/main" val="151412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1</a:t>
            </a:fld>
            <a:endParaRPr lang="fr-FR"/>
          </a:p>
        </p:txBody>
      </p:sp>
    </p:spTree>
    <p:extLst>
      <p:ext uri="{BB962C8B-B14F-4D97-AF65-F5344CB8AC3E}">
        <p14:creationId xmlns:p14="http://schemas.microsoft.com/office/powerpoint/2010/main" val="396299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42</a:t>
            </a:fld>
            <a:endParaRPr lang="fr-FR"/>
          </a:p>
        </p:txBody>
      </p:sp>
    </p:spTree>
    <p:extLst>
      <p:ext uri="{BB962C8B-B14F-4D97-AF65-F5344CB8AC3E}">
        <p14:creationId xmlns:p14="http://schemas.microsoft.com/office/powerpoint/2010/main" val="247924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44</a:t>
            </a:fld>
            <a:endParaRPr lang="fr-FR"/>
          </a:p>
        </p:txBody>
      </p:sp>
    </p:spTree>
    <p:extLst>
      <p:ext uri="{BB962C8B-B14F-4D97-AF65-F5344CB8AC3E}">
        <p14:creationId xmlns:p14="http://schemas.microsoft.com/office/powerpoint/2010/main" val="317601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45</a:t>
            </a:fld>
            <a:endParaRPr lang="fr-FR"/>
          </a:p>
        </p:txBody>
      </p:sp>
    </p:spTree>
    <p:extLst>
      <p:ext uri="{BB962C8B-B14F-4D97-AF65-F5344CB8AC3E}">
        <p14:creationId xmlns:p14="http://schemas.microsoft.com/office/powerpoint/2010/main" val="104467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50</a:t>
            </a:fld>
            <a:endParaRPr lang="fr-FR"/>
          </a:p>
        </p:txBody>
      </p:sp>
    </p:spTree>
    <p:extLst>
      <p:ext uri="{BB962C8B-B14F-4D97-AF65-F5344CB8AC3E}">
        <p14:creationId xmlns:p14="http://schemas.microsoft.com/office/powerpoint/2010/main" val="408195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51</a:t>
            </a:fld>
            <a:endParaRPr lang="fr-FR"/>
          </a:p>
        </p:txBody>
      </p:sp>
    </p:spTree>
    <p:extLst>
      <p:ext uri="{BB962C8B-B14F-4D97-AF65-F5344CB8AC3E}">
        <p14:creationId xmlns:p14="http://schemas.microsoft.com/office/powerpoint/2010/main" val="318412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52</a:t>
            </a:fld>
            <a:endParaRPr lang="fr-FR"/>
          </a:p>
        </p:txBody>
      </p:sp>
    </p:spTree>
    <p:extLst>
      <p:ext uri="{BB962C8B-B14F-4D97-AF65-F5344CB8AC3E}">
        <p14:creationId xmlns:p14="http://schemas.microsoft.com/office/powerpoint/2010/main" val="25742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54</a:t>
            </a:fld>
            <a:endParaRPr lang="fr-FR"/>
          </a:p>
        </p:txBody>
      </p:sp>
    </p:spTree>
    <p:extLst>
      <p:ext uri="{BB962C8B-B14F-4D97-AF65-F5344CB8AC3E}">
        <p14:creationId xmlns:p14="http://schemas.microsoft.com/office/powerpoint/2010/main" val="2762218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56</a:t>
            </a:fld>
            <a:endParaRPr lang="fr-FR"/>
          </a:p>
        </p:txBody>
      </p:sp>
    </p:spTree>
    <p:extLst>
      <p:ext uri="{BB962C8B-B14F-4D97-AF65-F5344CB8AC3E}">
        <p14:creationId xmlns:p14="http://schemas.microsoft.com/office/powerpoint/2010/main" val="4099007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64</a:t>
            </a:fld>
            <a:endParaRPr lang="fr-FR"/>
          </a:p>
        </p:txBody>
      </p:sp>
    </p:spTree>
    <p:extLst>
      <p:ext uri="{BB962C8B-B14F-4D97-AF65-F5344CB8AC3E}">
        <p14:creationId xmlns:p14="http://schemas.microsoft.com/office/powerpoint/2010/main" val="783642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65</a:t>
            </a:fld>
            <a:endParaRPr lang="fr-FR"/>
          </a:p>
        </p:txBody>
      </p:sp>
    </p:spTree>
    <p:extLst>
      <p:ext uri="{BB962C8B-B14F-4D97-AF65-F5344CB8AC3E}">
        <p14:creationId xmlns:p14="http://schemas.microsoft.com/office/powerpoint/2010/main" val="308408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3</a:t>
            </a:fld>
            <a:endParaRPr lang="fr-FR"/>
          </a:p>
        </p:txBody>
      </p:sp>
    </p:spTree>
    <p:extLst>
      <p:ext uri="{BB962C8B-B14F-4D97-AF65-F5344CB8AC3E}">
        <p14:creationId xmlns:p14="http://schemas.microsoft.com/office/powerpoint/2010/main" val="2025895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66</a:t>
            </a:fld>
            <a:endParaRPr lang="fr-FR"/>
          </a:p>
        </p:txBody>
      </p:sp>
    </p:spTree>
    <p:extLst>
      <p:ext uri="{BB962C8B-B14F-4D97-AF65-F5344CB8AC3E}">
        <p14:creationId xmlns:p14="http://schemas.microsoft.com/office/powerpoint/2010/main" val="271716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5</a:t>
            </a:fld>
            <a:endParaRPr lang="fr-FR"/>
          </a:p>
        </p:txBody>
      </p:sp>
    </p:spTree>
    <p:extLst>
      <p:ext uri="{BB962C8B-B14F-4D97-AF65-F5344CB8AC3E}">
        <p14:creationId xmlns:p14="http://schemas.microsoft.com/office/powerpoint/2010/main" val="136859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6</a:t>
            </a:fld>
            <a:endParaRPr lang="fr-FR"/>
          </a:p>
        </p:txBody>
      </p:sp>
    </p:spTree>
    <p:extLst>
      <p:ext uri="{BB962C8B-B14F-4D97-AF65-F5344CB8AC3E}">
        <p14:creationId xmlns:p14="http://schemas.microsoft.com/office/powerpoint/2010/main" val="4032955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7</a:t>
            </a:fld>
            <a:endParaRPr lang="fr-FR"/>
          </a:p>
        </p:txBody>
      </p:sp>
    </p:spTree>
    <p:extLst>
      <p:ext uri="{BB962C8B-B14F-4D97-AF65-F5344CB8AC3E}">
        <p14:creationId xmlns:p14="http://schemas.microsoft.com/office/powerpoint/2010/main" val="312382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14</a:t>
            </a:fld>
            <a:endParaRPr lang="fr-FR"/>
          </a:p>
        </p:txBody>
      </p:sp>
    </p:spTree>
    <p:extLst>
      <p:ext uri="{BB962C8B-B14F-4D97-AF65-F5344CB8AC3E}">
        <p14:creationId xmlns:p14="http://schemas.microsoft.com/office/powerpoint/2010/main" val="10603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28</a:t>
            </a:fld>
            <a:endParaRPr lang="fr-FR"/>
          </a:p>
        </p:txBody>
      </p:sp>
    </p:spTree>
    <p:extLst>
      <p:ext uri="{BB962C8B-B14F-4D97-AF65-F5344CB8AC3E}">
        <p14:creationId xmlns:p14="http://schemas.microsoft.com/office/powerpoint/2010/main" val="346956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31</a:t>
            </a:fld>
            <a:endParaRPr lang="fr-FR"/>
          </a:p>
        </p:txBody>
      </p:sp>
    </p:spTree>
    <p:extLst>
      <p:ext uri="{BB962C8B-B14F-4D97-AF65-F5344CB8AC3E}">
        <p14:creationId xmlns:p14="http://schemas.microsoft.com/office/powerpoint/2010/main" val="3662700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20E441-41F4-4DC5-A46D-2491750A5CAA}" type="slidenum">
              <a:rPr lang="fr-FR" smtClean="0"/>
              <a:t>38</a:t>
            </a:fld>
            <a:endParaRPr lang="fr-FR"/>
          </a:p>
        </p:txBody>
      </p:sp>
    </p:spTree>
    <p:extLst>
      <p:ext uri="{BB962C8B-B14F-4D97-AF65-F5344CB8AC3E}">
        <p14:creationId xmlns:p14="http://schemas.microsoft.com/office/powerpoint/2010/main" val="139222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1661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EFA5BC9-32D2-4CAA-8268-00B2B2747106}" type="datetimeFigureOut">
              <a:rPr lang="fr-FR" smtClean="0"/>
              <a:t>19/11/2016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147930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331216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97C63B-E1FC-4852-BF4A-135571E06D35}"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30132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419291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FA5BC9-32D2-4CAA-8268-00B2B2747106}" type="datetimeFigureOut">
              <a:rPr lang="fr-FR" smtClean="0"/>
              <a:t>19/11/2016</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779255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FA5BC9-32D2-4CAA-8268-00B2B2747106}" type="datetimeFigureOut">
              <a:rPr lang="fr-FR" smtClean="0"/>
              <a:t>19/11/2016</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2614316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3633866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127064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305887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166447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EFA5BC9-32D2-4CAA-8268-00B2B2747106}" type="datetimeFigureOut">
              <a:rPr lang="fr-FR" smtClean="0"/>
              <a:t>19/11/2016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140735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EFA5BC9-32D2-4CAA-8268-00B2B2747106}" type="datetimeFigureOut">
              <a:rPr lang="fr-FR" smtClean="0"/>
              <a:t>19/11/2016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273179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161229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42990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5EFA5BC9-32D2-4CAA-8268-00B2B2747106}" type="datetimeFigureOut">
              <a:rPr lang="fr-FR" smtClean="0"/>
              <a:t>19/11/2016</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322604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EFA5BC9-32D2-4CAA-8268-00B2B2747106}" type="datetimeFigureOut">
              <a:rPr lang="fr-FR" smtClean="0"/>
              <a:t>19/11/2016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97C63B-E1FC-4852-BF4A-135571E06D35}" type="slidenum">
              <a:rPr lang="fr-FR" smtClean="0"/>
              <a:t>‹N°›</a:t>
            </a:fld>
            <a:endParaRPr lang="fr-FR"/>
          </a:p>
        </p:txBody>
      </p:sp>
    </p:spTree>
    <p:extLst>
      <p:ext uri="{BB962C8B-B14F-4D97-AF65-F5344CB8AC3E}">
        <p14:creationId xmlns:p14="http://schemas.microsoft.com/office/powerpoint/2010/main" val="244886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EFA5BC9-32D2-4CAA-8268-00B2B2747106}" type="datetimeFigureOut">
              <a:rPr lang="fr-FR" smtClean="0"/>
              <a:t>19/11/2016</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F97C63B-E1FC-4852-BF4A-135571E06D35}" type="slidenum">
              <a:rPr lang="fr-FR" smtClean="0"/>
              <a:t>‹N°›</a:t>
            </a:fld>
            <a:endParaRPr lang="fr-FR"/>
          </a:p>
        </p:txBody>
      </p:sp>
    </p:spTree>
    <p:extLst>
      <p:ext uri="{BB962C8B-B14F-4D97-AF65-F5344CB8AC3E}">
        <p14:creationId xmlns:p14="http://schemas.microsoft.com/office/powerpoint/2010/main" val="288823125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e champ profond extrême du télescope spatial H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8" y="0"/>
            <a:ext cx="12284598" cy="68976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705319" y="0"/>
            <a:ext cx="8946541" cy="1158368"/>
          </a:xfrm>
        </p:spPr>
        <p:txBody>
          <a:bodyPr>
            <a:normAutofit/>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L’Univers et l’homme </a:t>
            </a:r>
          </a:p>
        </p:txBody>
      </p:sp>
      <p:pic>
        <p:nvPicPr>
          <p:cNvPr id="1036" name="Picture 12" descr="penseur : Puissance de l'esprit et les pouvoirs de guérison du cerveau subconscous pour trouver l'inspiration pour des créations de nouvelles idées et personnelle de réussite humaine réalisations dans la vie avec une tête et un sourire éclatant personnes lumière rougeoyante du centre du penseur. Banque d'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823" y="1783080"/>
            <a:ext cx="3019864" cy="280416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603512" y="6308035"/>
            <a:ext cx="7447723" cy="369332"/>
          </a:xfrm>
          <a:prstGeom prst="rect">
            <a:avLst/>
          </a:prstGeom>
          <a:noFill/>
        </p:spPr>
        <p:txBody>
          <a:bodyPr wrap="square" rtlCol="0">
            <a:spAutoFit/>
          </a:bodyPr>
          <a:lstStyle/>
          <a:p>
            <a:r>
              <a:rPr lang="fr-FR" dirty="0"/>
              <a:t>Jacques Fric- Commission Cosmologie SAF le 19 novembre 2016</a:t>
            </a:r>
          </a:p>
        </p:txBody>
      </p:sp>
    </p:spTree>
    <p:extLst>
      <p:ext uri="{BB962C8B-B14F-4D97-AF65-F5344CB8AC3E}">
        <p14:creationId xmlns:p14="http://schemas.microsoft.com/office/powerpoint/2010/main" val="46162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circle(in)">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circle(in)">
                                      <p:cBhvr>
                                        <p:cTn id="12" dur="20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149592"/>
            <a:ext cx="12192000" cy="664788"/>
          </a:xfrm>
        </p:spPr>
        <p:txBody>
          <a:bodyPr>
            <a:no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Modèle actuel de l ’évolution de l’univers</a:t>
            </a:r>
            <a:endParaRPr lang="fr-FR" sz="4400" dirty="0">
              <a:latin typeface="Calibri" panose="020F0502020204030204" pitchFamily="34" charset="0"/>
            </a:endParaRPr>
          </a:p>
        </p:txBody>
      </p:sp>
      <p:pic>
        <p:nvPicPr>
          <p:cNvPr id="5" name="Espace réservé du contenu 4"/>
          <p:cNvPicPr>
            <a:picLocks noGrp="1" noChangeAspect="1"/>
          </p:cNvPicPr>
          <p:nvPr>
            <p:ph idx="1"/>
          </p:nvPr>
        </p:nvPicPr>
        <p:blipFill>
          <a:blip r:embed="rId2"/>
          <a:stretch>
            <a:fillRect/>
          </a:stretch>
        </p:blipFill>
        <p:spPr>
          <a:xfrm>
            <a:off x="1084610" y="0"/>
            <a:ext cx="9556595" cy="6144322"/>
          </a:xfrm>
          <a:prstGeom prst="rect">
            <a:avLst/>
          </a:prstGeom>
        </p:spPr>
      </p:pic>
      <p:sp>
        <p:nvSpPr>
          <p:cNvPr id="3" name="Pensées 2"/>
          <p:cNvSpPr/>
          <p:nvPr/>
        </p:nvSpPr>
        <p:spPr>
          <a:xfrm>
            <a:off x="9145611" y="595760"/>
            <a:ext cx="2013242" cy="1148576"/>
          </a:xfrm>
          <a:prstGeom prst="cloudCallou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Espace réservé du contenu 4"/>
          <p:cNvPicPr>
            <a:picLocks noChangeAspect="1"/>
          </p:cNvPicPr>
          <p:nvPr/>
        </p:nvPicPr>
        <p:blipFill rotWithShape="1">
          <a:blip r:embed="rId2"/>
          <a:srcRect l="30847" t="22121" r="3881" b="14862"/>
          <a:stretch/>
        </p:blipFill>
        <p:spPr>
          <a:xfrm>
            <a:off x="9419515" y="806572"/>
            <a:ext cx="1309315" cy="726951"/>
          </a:xfrm>
          <a:prstGeom prst="rect">
            <a:avLst/>
          </a:prstGeom>
        </p:spPr>
      </p:pic>
    </p:spTree>
    <p:extLst>
      <p:ext uri="{BB962C8B-B14F-4D97-AF65-F5344CB8AC3E}">
        <p14:creationId xmlns:p14="http://schemas.microsoft.com/office/powerpoint/2010/main" val="264477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8997" y="2339163"/>
            <a:ext cx="8990277" cy="1449067"/>
          </a:xfrm>
        </p:spPr>
        <p:txBody>
          <a:bodyPr>
            <a:normAutofit fontScale="85000" lnSpcReduction="20000"/>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Histoire de l’univers telle qu’elle nous apparaît</a:t>
            </a:r>
          </a:p>
        </p:txBody>
      </p:sp>
    </p:spTree>
    <p:extLst>
      <p:ext uri="{BB962C8B-B14F-4D97-AF65-F5344CB8AC3E}">
        <p14:creationId xmlns:p14="http://schemas.microsoft.com/office/powerpoint/2010/main" val="153647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6514" y="0"/>
            <a:ext cx="11002965" cy="999938"/>
          </a:xfrm>
        </p:spPr>
        <p:txBody>
          <a:bodyPr>
            <a:normAutofit/>
          </a:bodyPr>
          <a:lstStyle/>
          <a:p>
            <a:pPr algn="ctr"/>
            <a:r>
              <a:rPr lang="fr-FR" sz="4400" b="1" cap="none"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Le schéma cosmologique usuel :</a:t>
            </a:r>
          </a:p>
        </p:txBody>
      </p:sp>
      <p:sp>
        <p:nvSpPr>
          <p:cNvPr id="3" name="Sous-titre 2"/>
          <p:cNvSpPr>
            <a:spLocks noGrp="1"/>
          </p:cNvSpPr>
          <p:nvPr>
            <p:ph type="subTitle" idx="1"/>
          </p:nvPr>
        </p:nvSpPr>
        <p:spPr>
          <a:xfrm>
            <a:off x="595423" y="1463049"/>
            <a:ext cx="11270512" cy="5107872"/>
          </a:xfrm>
        </p:spPr>
        <p:txBody>
          <a:bodyPr>
            <a:normAutofit fontScale="25000" lnSpcReduction="20000"/>
          </a:bodyPr>
          <a:lstStyle/>
          <a:p>
            <a:pPr algn="ctr"/>
            <a:r>
              <a:rPr lang="fr-FR" sz="144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 univers en expansion ?</a:t>
            </a:r>
            <a:b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fr-FR" sz="4400" dirty="0"/>
              <a:t> </a:t>
            </a:r>
          </a:p>
          <a:p>
            <a:pPr algn="just"/>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phénoménologie d’un espace en expansion résulte d’une description particulière du modèle cosmologique. </a:t>
            </a:r>
          </a:p>
          <a:p>
            <a:pPr algn="just"/>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Dans la métrique associée, nous sommes (arbitrairement, puisque l’univers est homogène et isotrope) au centre, aussi cette expansion de l’univers doit s’interpréter dans ce contexte. </a:t>
            </a:r>
          </a:p>
          <a:p>
            <a:pPr algn="just"/>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 fait cette expansion apparente résulte du fait que les observateurs géodésiques parcourent des géodésiques divergentes orientées par leur temps propre, chacun voyant les autres observateurs géodésiques s’éloigner.</a:t>
            </a:r>
          </a:p>
          <a:p>
            <a:pPr algn="just"/>
            <a:endPar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5800" b="1" dirty="0"/>
              <a:t> </a:t>
            </a:r>
            <a:br>
              <a:rPr lang="fr-FR" sz="5800" b="1" dirty="0"/>
            </a:br>
            <a:r>
              <a:rPr lang="fr-FR" sz="5800" dirty="0"/>
              <a:t>. </a:t>
            </a:r>
          </a:p>
          <a:p>
            <a:endParaRPr lang="fr-FR" sz="4400" b="1" dirty="0"/>
          </a:p>
        </p:txBody>
      </p:sp>
    </p:spTree>
    <p:extLst>
      <p:ext uri="{BB962C8B-B14F-4D97-AF65-F5344CB8AC3E}">
        <p14:creationId xmlns:p14="http://schemas.microsoft.com/office/powerpoint/2010/main" val="145687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3016" y="106018"/>
            <a:ext cx="11002965" cy="549364"/>
          </a:xfrm>
        </p:spPr>
        <p:txBody>
          <a:bodyPr>
            <a:normAutofit fontScale="90000"/>
          </a:bodyPr>
          <a:lstStyle/>
          <a:p>
            <a:pPr algn="ctr"/>
            <a:r>
              <a:rPr lang="fr-FR" sz="4400" b="1" cap="none"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Le schéma cosmologique usuel :</a:t>
            </a:r>
          </a:p>
        </p:txBody>
      </p:sp>
      <p:sp>
        <p:nvSpPr>
          <p:cNvPr id="3" name="Sous-titre 2"/>
          <p:cNvSpPr>
            <a:spLocks noGrp="1"/>
          </p:cNvSpPr>
          <p:nvPr>
            <p:ph type="subTitle" idx="1"/>
          </p:nvPr>
        </p:nvSpPr>
        <p:spPr>
          <a:xfrm>
            <a:off x="185532" y="1092103"/>
            <a:ext cx="11794434" cy="5295445"/>
          </a:xfrm>
        </p:spPr>
        <p:txBody>
          <a:bodyPr>
            <a:normAutofit fontScale="25000" lnSpcReduction="20000"/>
          </a:bodyPr>
          <a:lstStyle/>
          <a:p>
            <a:pPr algn="ctr"/>
            <a:r>
              <a:rPr lang="fr-FR" sz="144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 univers en expansion ?</a:t>
            </a:r>
            <a:b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fr-FR" sz="4400" dirty="0"/>
              <a:t> </a:t>
            </a:r>
          </a:p>
          <a:p>
            <a:pPr algn="just"/>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 elle est pratique, (nous l’utiliserons) elle doit être prise pour ce qu’elle est : Une représentation parmi une infinité d’autres. A la fin du document nous indiquerons comment cela s’interprète dans une représentation covariante. </a:t>
            </a:r>
          </a:p>
          <a:p>
            <a:pPr algn="just"/>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Car en effet, la représentation par un univers en expansion masque une propriété essentielle de la description relativiste covariante: </a:t>
            </a:r>
          </a:p>
          <a:p>
            <a:pPr algn="just"/>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L’équation d’Einstein, déduite du principe de moindre action en utilisant l’action d’Hilbert, définit un espace-temps, dans toute son extension spatiale et temporelle, qui évidemment n’est pas en expansion, ce qui a des conséquences sur les réponses à apporter à des questions comme:«Qu’y avait-t-il avant le </a:t>
            </a:r>
            <a:r>
              <a:rPr lang="fr-FR" sz="12800"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Big</a:t>
            </a:r>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bang?»</a:t>
            </a:r>
          </a:p>
          <a:p>
            <a:pPr algn="just"/>
            <a:endPar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5800" b="1" dirty="0"/>
              <a:t> </a:t>
            </a:r>
            <a:br>
              <a:rPr lang="fr-FR" sz="5800" b="1" dirty="0"/>
            </a:br>
            <a:r>
              <a:rPr lang="fr-FR" sz="5800" dirty="0"/>
              <a:t>. </a:t>
            </a:r>
          </a:p>
          <a:p>
            <a:endParaRPr lang="fr-FR" sz="4400" b="1" dirty="0"/>
          </a:p>
        </p:txBody>
      </p:sp>
    </p:spTree>
    <p:extLst>
      <p:ext uri="{BB962C8B-B14F-4D97-AF65-F5344CB8AC3E}">
        <p14:creationId xmlns:p14="http://schemas.microsoft.com/office/powerpoint/2010/main" val="64300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7045" y="197040"/>
            <a:ext cx="4528099" cy="769441"/>
          </a:xfrm>
          <a:prstGeom prst="rect">
            <a:avLst/>
          </a:prstGeom>
        </p:spPr>
        <p:txBody>
          <a:bodyPr wrap="none">
            <a:spAutoFit/>
          </a:bodyPr>
          <a:lstStyle/>
          <a:p>
            <a:r>
              <a:rPr lang="fr-FR" sz="4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Echelle des Temps </a:t>
            </a:r>
            <a:endParaRPr lang="fr-FR" sz="4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4" name="ZoneTexte 3"/>
          <p:cNvSpPr txBox="1"/>
          <p:nvPr/>
        </p:nvSpPr>
        <p:spPr>
          <a:xfrm>
            <a:off x="729575" y="1857983"/>
            <a:ext cx="10856174" cy="4524315"/>
          </a:xfrm>
          <a:prstGeom prst="rect">
            <a:avLst/>
          </a:prstGeom>
          <a:noFill/>
        </p:spPr>
        <p:txBody>
          <a:bodyPr wrap="square" rtlCol="0">
            <a:spAutoFit/>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 modèle standard attribue 13,7 milliards d’année à notre univers. Représentons cela sur un an :</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fr-FR" sz="3200"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er</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janvier, 0H : Big-Bang</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fr-FR" sz="3200"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er</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septembre: le Système Solaire se forme</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29 décembre: extinction des dinosaures</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31 décembre 23H 59’ 30’’: l’homme sort des cavernes: début de l’histoire de l’humanité.</a:t>
            </a: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Dans l’histoire de l’univers nous sommes des nouveaux nés.</a:t>
            </a:r>
          </a:p>
        </p:txBody>
      </p:sp>
    </p:spTree>
    <p:extLst>
      <p:ext uri="{BB962C8B-B14F-4D97-AF65-F5344CB8AC3E}">
        <p14:creationId xmlns:p14="http://schemas.microsoft.com/office/powerpoint/2010/main" val="14417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5760" y="2225041"/>
            <a:ext cx="11186160" cy="3992880"/>
          </a:xfrm>
        </p:spPr>
        <p:txBody>
          <a:bodyPr>
            <a:normAutofit fontScale="47500" lnSpcReduction="20000"/>
          </a:bodyPr>
          <a:lstStyle/>
          <a:p>
            <a:pPr algn="just"/>
            <a:r>
              <a:rPr lang="fr-FR" sz="67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Dans cette présentation de la cosmologie (univers en expansion), de notre point de vue, en scrutant l’évolution des évènements dans notre passé, nous remarquerons des points critiques (comme par exemple la nucléosynthèse primordiale) où tout aurait pu basculer et rendre l’évolution stérile (pour nous).</a:t>
            </a:r>
          </a:p>
          <a:p>
            <a:pPr algn="just"/>
            <a:r>
              <a:rPr lang="fr-FR" sz="67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Paradoxalement ces points critiques se révèleront d’une importance primordiale, ainsi si la nucléosynthèse s’était trop bien passée, tout l’hydrogène se serait transformé en hélium et éléments plus lourds et l’histoire se serait arrêtée là !</a:t>
            </a:r>
          </a:p>
          <a:p>
            <a:endParaRPr lang="fr-FR" dirty="0"/>
          </a:p>
        </p:txBody>
      </p:sp>
      <p:sp>
        <p:nvSpPr>
          <p:cNvPr id="4" name="Rectangle 3"/>
          <p:cNvSpPr/>
          <p:nvPr/>
        </p:nvSpPr>
        <p:spPr>
          <a:xfrm>
            <a:off x="0" y="363974"/>
            <a:ext cx="10591800" cy="769441"/>
          </a:xfrm>
          <a:prstGeom prst="rect">
            <a:avLst/>
          </a:prstGeom>
        </p:spPr>
        <p:txBody>
          <a:bodyPr wrap="square">
            <a:spAutoFit/>
          </a:bodyPr>
          <a:lstStyle/>
          <a:p>
            <a:r>
              <a:rPr lang="fr-FR" sz="4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Une histoire invraisemblable et improbable..</a:t>
            </a:r>
            <a:endParaRPr lang="fr-FR" sz="4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60329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8997" y="2629862"/>
            <a:ext cx="8946541" cy="1158368"/>
          </a:xfrm>
        </p:spPr>
        <p:txBody>
          <a:bodyPr>
            <a:normAutofit fontScale="62500" lnSpcReduction="20000"/>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L’univers primordial</a:t>
            </a:r>
          </a:p>
          <a:p>
            <a:pPr algn="ctr"/>
            <a:r>
              <a:rPr lang="fr-FR" sz="6000" b="1" dirty="0">
                <a:ln w="9525">
                  <a:solidFill>
                    <a:schemeClr val="bg1"/>
                  </a:solidFill>
                  <a:prstDash val="solid"/>
                </a:ln>
                <a:effectLst>
                  <a:outerShdw blurRad="12700" dist="38100" dir="2700000" algn="tl" rotWithShape="0">
                    <a:schemeClr val="bg1">
                      <a:lumMod val="50000"/>
                    </a:schemeClr>
                  </a:outerShdw>
                </a:effectLst>
              </a:rPr>
              <a:t>Des champs aux particules</a:t>
            </a:r>
          </a:p>
        </p:txBody>
      </p:sp>
    </p:spTree>
    <p:extLst>
      <p:ext uri="{BB962C8B-B14F-4D97-AF65-F5344CB8AC3E}">
        <p14:creationId xmlns:p14="http://schemas.microsoft.com/office/powerpoint/2010/main" val="36068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336" y="154237"/>
            <a:ext cx="12120664" cy="1251434"/>
          </a:xfrm>
        </p:spPr>
        <p:txBody>
          <a:bodyPr>
            <a:no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Le Modèle cosmologique standard </a:t>
            </a:r>
            <a:b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b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(Big-Bang). </a:t>
            </a:r>
            <a:endParaRPr lang="fr-FR" sz="4400" dirty="0"/>
          </a:p>
        </p:txBody>
      </p:sp>
      <p:sp>
        <p:nvSpPr>
          <p:cNvPr id="3" name="Sous-titre 2"/>
          <p:cNvSpPr>
            <a:spLocks noGrp="1"/>
          </p:cNvSpPr>
          <p:nvPr>
            <p:ph type="subTitle" idx="1"/>
          </p:nvPr>
        </p:nvSpPr>
        <p:spPr>
          <a:xfrm>
            <a:off x="295224" y="1586893"/>
            <a:ext cx="11672887" cy="4686316"/>
          </a:xfrm>
        </p:spPr>
        <p:txBody>
          <a:bodyPr>
            <a:normAutofit fontScale="25000" lnSpcReduction="20000"/>
          </a:bodyPr>
          <a:lstStyle/>
          <a:p>
            <a:pPr algn="ctr"/>
            <a:r>
              <a:rPr lang="fr-FR" sz="160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L’univers du temps de Planck 10</a:t>
            </a:r>
            <a:r>
              <a:rPr lang="fr-FR" sz="160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-43</a:t>
            </a:r>
            <a:r>
              <a:rPr lang="fr-FR" sz="160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 jusqu’à t = 10</a:t>
            </a:r>
            <a:r>
              <a:rPr lang="fr-FR" sz="160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-40</a:t>
            </a:r>
            <a:r>
              <a:rPr lang="fr-FR" sz="160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t>
            </a:r>
          </a:p>
          <a:p>
            <a:r>
              <a:rPr lang="fr-FR" sz="4400" dirty="0"/>
              <a:t> </a:t>
            </a:r>
          </a:p>
          <a:p>
            <a:pPr algn="just"/>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partir d’un état incroyablement chaud et très homogène, où au temps de Planck l’immense univers observable était confiné dans un volume inférieur à celui, immensément petit, d’un proton, et où seuls existaient des champs (avec leurs caractéristiques propres) que la température effroyable masquait, cet univers entre en expansion, (de notre point de vue). Mais tout cela est très spéculatif.</a:t>
            </a:r>
          </a:p>
          <a:p>
            <a:pPr algn="just"/>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Avant on ne peut vraiment rien dire. En fait, même à ce stade, la physique qui serait à l’œuvre nous est inconnue, mais moyennant certaines hypothèses, c’est ce que le modèle relativiste prédit….</a:t>
            </a:r>
          </a:p>
          <a:p>
            <a:endParaRPr lang="fr-FR" sz="12800" b="1" dirty="0"/>
          </a:p>
        </p:txBody>
      </p:sp>
    </p:spTree>
    <p:extLst>
      <p:ext uri="{BB962C8B-B14F-4D97-AF65-F5344CB8AC3E}">
        <p14:creationId xmlns:p14="http://schemas.microsoft.com/office/powerpoint/2010/main" val="390742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4499" y="106325"/>
            <a:ext cx="10306041" cy="767718"/>
          </a:xfrm>
        </p:spPr>
        <p:txBody>
          <a:bodyPr>
            <a:no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Le Modèle cosmologique standard </a:t>
            </a:r>
            <a:endParaRPr lang="fr-FR" sz="4400" dirty="0"/>
          </a:p>
        </p:txBody>
      </p:sp>
      <p:sp>
        <p:nvSpPr>
          <p:cNvPr id="3" name="Sous-titre 2"/>
          <p:cNvSpPr>
            <a:spLocks noGrp="1"/>
          </p:cNvSpPr>
          <p:nvPr>
            <p:ph type="subTitle" idx="1"/>
          </p:nvPr>
        </p:nvSpPr>
        <p:spPr>
          <a:xfrm>
            <a:off x="232436" y="1246650"/>
            <a:ext cx="11672887" cy="5388066"/>
          </a:xfrm>
        </p:spPr>
        <p:txBody>
          <a:bodyPr>
            <a:normAutofit fontScale="25000" lnSpcReduction="20000"/>
          </a:bodyPr>
          <a:lstStyle/>
          <a:p>
            <a:pPr algn="ctr"/>
            <a:r>
              <a:rPr lang="fr-FR" sz="160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grande unification se brise vers 10</a:t>
            </a:r>
            <a:r>
              <a:rPr lang="fr-FR" sz="160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-40</a:t>
            </a:r>
            <a:r>
              <a:rPr lang="fr-FR" sz="160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t>
            </a:r>
          </a:p>
          <a:p>
            <a:r>
              <a:rPr lang="fr-FR" sz="4400" dirty="0"/>
              <a:t> </a:t>
            </a:r>
          </a:p>
          <a:p>
            <a:pPr algn="just"/>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température est si élevée que toutes les interactions sont indiscernables. Vers 10</a:t>
            </a:r>
            <a:r>
              <a:rPr lang="fr-FR" sz="128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-40</a:t>
            </a:r>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 une brisure de symétrie va se produire permettant aux interactions de se différencier soit toutes simultanément (théorie super-symétrique: spéculative) soit d’abord la gravitation et l’ensemble des 3 autres qui se différencieront un peu plus tard par une autre brisure de symétrie (modèle standard de la QFT). On suppose également que le champ de </a:t>
            </a:r>
            <a:r>
              <a:rPr lang="fr-FR" sz="12800"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Higgs</a:t>
            </a:r>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conférant une masse à certaines particules émerge de cette brisure vers cette époque.</a:t>
            </a:r>
          </a:p>
          <a:p>
            <a:pPr algn="just"/>
            <a:r>
              <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Jusque là l’univers formait probablement un tout unique. Il va se structurer en éléments qui vont se différencier et prendre une certaine autonomie.</a:t>
            </a:r>
          </a:p>
          <a:p>
            <a:pPr algn="just"/>
            <a:endParaRPr lang="fr-FR" sz="1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12800" b="1" dirty="0"/>
          </a:p>
        </p:txBody>
      </p:sp>
    </p:spTree>
    <p:extLst>
      <p:ext uri="{BB962C8B-B14F-4D97-AF65-F5344CB8AC3E}">
        <p14:creationId xmlns:p14="http://schemas.microsoft.com/office/powerpoint/2010/main" val="150175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9557" y="88135"/>
            <a:ext cx="12191999" cy="2688116"/>
          </a:xfrm>
        </p:spPr>
        <p:txBody>
          <a:bodyPr>
            <a:normAutofit/>
          </a:bodyPr>
          <a:lstStyle/>
          <a:p>
            <a:pPr algn="ctr"/>
            <a:r>
              <a:rPr lang="fr-FR" sz="49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 Modèle cosmologique standard </a:t>
            </a:r>
            <a:br>
              <a:rPr lang="fr-FR" sz="49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br>
            <a:r>
              <a:rPr lang="fr-FR" sz="49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(Big-Bang). </a:t>
            </a:r>
            <a:br>
              <a:rPr lang="fr-FR" b="1" dirty="0"/>
            </a:br>
            <a:endParaRPr lang="fr-FR" dirty="0"/>
          </a:p>
        </p:txBody>
      </p:sp>
      <p:sp>
        <p:nvSpPr>
          <p:cNvPr id="3" name="Sous-titre 2"/>
          <p:cNvSpPr>
            <a:spLocks noGrp="1"/>
          </p:cNvSpPr>
          <p:nvPr>
            <p:ph type="subTitle" idx="1"/>
          </p:nvPr>
        </p:nvSpPr>
        <p:spPr>
          <a:xfrm>
            <a:off x="152400" y="2269474"/>
            <a:ext cx="11902439" cy="4173856"/>
          </a:xfrm>
        </p:spPr>
        <p:txBody>
          <a:bodyPr>
            <a:normAutofit fontScale="77500" lnSpcReduction="20000"/>
          </a:bodyPr>
          <a:lstStyle/>
          <a:p>
            <a:pPr algn="ctr"/>
            <a:r>
              <a:rPr lang="fr-FR" sz="47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L’inflation : vers 10</a:t>
            </a:r>
            <a:r>
              <a:rPr lang="fr-FR" sz="47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-34</a:t>
            </a:r>
            <a:r>
              <a:rPr lang="fr-FR" sz="47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a:t>
            </a:r>
          </a:p>
          <a:p>
            <a:pPr algn="just"/>
            <a:r>
              <a:rPr lang="fr-FR" sz="3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Très tôt dans l’histoire de l’univers, entre 10</a:t>
            </a:r>
            <a:r>
              <a:rPr lang="fr-FR" sz="38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-34 </a:t>
            </a:r>
            <a:r>
              <a:rPr lang="fr-FR" sz="3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 et 10</a:t>
            </a:r>
            <a:r>
              <a:rPr lang="fr-FR" sz="38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-32 </a:t>
            </a:r>
            <a:r>
              <a:rPr lang="fr-FR" sz="3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 une phase d’inflation très courte (≈10</a:t>
            </a:r>
            <a:r>
              <a:rPr lang="fr-FR" sz="38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-32</a:t>
            </a:r>
            <a:r>
              <a:rPr lang="fr-FR" sz="3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 mais de durée égale à 100 fois l’âge de l’univers, (expansion exponentielle: e</a:t>
            </a:r>
            <a:r>
              <a:rPr lang="fr-FR" sz="38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100</a:t>
            </a:r>
            <a:r>
              <a:rPr lang="fr-FR" sz="3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va jouer un rôle important notamment en dilatant les fluctuations quantiques qui vont être les germes des grandes structures et va permettre, en refroidissant l’univers, à ces champs de manifester leurs particularités. </a:t>
            </a:r>
          </a:p>
          <a:p>
            <a:pPr algn="just"/>
            <a:r>
              <a:rPr lang="fr-FR" sz="3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Cette inflation va également résoudre le problème de l’horizon, la courbure quasi nulle de l’espace et l’absence de monopoles magnétiques.</a:t>
            </a:r>
          </a:p>
          <a:p>
            <a:pPr algn="just"/>
            <a:endPar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a:p>
            <a:endParaRPr lang="fr-FR" sz="12800" b="1" dirty="0"/>
          </a:p>
        </p:txBody>
      </p:sp>
    </p:spTree>
    <p:extLst>
      <p:ext uri="{BB962C8B-B14F-4D97-AF65-F5344CB8AC3E}">
        <p14:creationId xmlns:p14="http://schemas.microsoft.com/office/powerpoint/2010/main" val="21805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8997" y="2629862"/>
            <a:ext cx="8946541" cy="1158368"/>
          </a:xfrm>
        </p:spPr>
        <p:txBody>
          <a:bodyPr>
            <a:normAutofit/>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Prologue</a:t>
            </a:r>
          </a:p>
        </p:txBody>
      </p:sp>
    </p:spTree>
    <p:extLst>
      <p:ext uri="{BB962C8B-B14F-4D97-AF65-F5344CB8AC3E}">
        <p14:creationId xmlns:p14="http://schemas.microsoft.com/office/powerpoint/2010/main" val="1116594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08547"/>
            <a:ext cx="12120664" cy="977462"/>
          </a:xfrm>
        </p:spPr>
        <p:txBody>
          <a:bodyPr>
            <a:norm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Création de la matière</a:t>
            </a:r>
          </a:p>
        </p:txBody>
      </p:sp>
      <p:sp>
        <p:nvSpPr>
          <p:cNvPr id="3" name="Sous-titre 2"/>
          <p:cNvSpPr>
            <a:spLocks noGrp="1"/>
          </p:cNvSpPr>
          <p:nvPr>
            <p:ph type="subTitle" idx="1"/>
          </p:nvPr>
        </p:nvSpPr>
        <p:spPr>
          <a:xfrm>
            <a:off x="223888" y="1995981"/>
            <a:ext cx="11672887" cy="4277228"/>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10</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-32</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 après le réchauffement post inflationniste l’univers est rempli d’une matière de densité énorme 10</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73</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kg/m</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température est si élevée que ni les protons, ni les neutrons ne peuvent exister, ils sont dissociés en quarks.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Lorsque l’univers se refroidit les particules et antiparticules commencent d’abord par être à l’équilibre puis vont s’annihiler en générant des photons. </a:t>
            </a:r>
            <a:endParaRPr lang="fr-FR" sz="3200" dirty="0">
              <a:solidFill>
                <a:schemeClr val="tx1"/>
              </a:solidFill>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dirty="0">
              <a:solidFill>
                <a:schemeClr val="tx1"/>
              </a:solidFill>
              <a:latin typeface="+mj-lt"/>
            </a:endParaRPr>
          </a:p>
          <a:p>
            <a:pPr algn="just"/>
            <a:endParaRPr lang="fr-FR" sz="3200" b="1" dirty="0">
              <a:solidFill>
                <a:schemeClr val="tx1"/>
              </a:solidFill>
            </a:endParaRPr>
          </a:p>
        </p:txBody>
      </p:sp>
    </p:spTree>
    <p:extLst>
      <p:ext uri="{BB962C8B-B14F-4D97-AF65-F5344CB8AC3E}">
        <p14:creationId xmlns:p14="http://schemas.microsoft.com/office/powerpoint/2010/main" val="347025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9559" y="275573"/>
            <a:ext cx="11582401" cy="6239039"/>
          </a:xfrm>
        </p:spPr>
        <p:txBody>
          <a:bodyPr>
            <a:noAutofit/>
          </a:bodyPr>
          <a:lstStyle/>
          <a:p>
            <a:r>
              <a:rPr lang="fr-FR" sz="44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 =10</a:t>
            </a:r>
            <a:r>
              <a:rPr lang="fr-FR" sz="4400" b="1" cap="none" baseline="30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-4</a:t>
            </a:r>
            <a:r>
              <a:rPr lang="fr-FR" sz="44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s, l’excès de matière, la domination écrasante des photons à l’œuvre</a:t>
            </a: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Bien que la théorie prédise un nombre de particules égal à celui des antiparticules, « l’imperfection », à l’œuvre, fait qu’il y a (du moins, dans l’univers observable) un léger excès de particules (10</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-9</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L’annihilation massive « matière-antimatière » va générer environ un milliard de photons par nucléon, tous contribuant à l‘équilibre thermique!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Les protons et neutrons, rescapés de cette annihilation, seront stables vers t = 0,0001s.</a:t>
            </a: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p>
            <a:endParaRPr lang="fr-FR" sz="3200" b="1" dirty="0">
              <a:solidFill>
                <a:schemeClr val="tx1"/>
              </a:solidFill>
            </a:endParaRPr>
          </a:p>
        </p:txBody>
      </p:sp>
    </p:spTree>
    <p:extLst>
      <p:ext uri="{BB962C8B-B14F-4D97-AF65-F5344CB8AC3E}">
        <p14:creationId xmlns:p14="http://schemas.microsoft.com/office/powerpoint/2010/main" val="45930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79749" y="308624"/>
            <a:ext cx="11530333" cy="6239039"/>
          </a:xfrm>
        </p:spPr>
        <p:txBody>
          <a:bodyPr>
            <a:noAutofit/>
          </a:bodyPr>
          <a:lstStyle/>
          <a:p>
            <a:r>
              <a:rPr lang="fr-FR" sz="4400" cap="none" dirty="0">
                <a:ln w="0"/>
                <a:solidFill>
                  <a:schemeClr val="tx1"/>
                </a:solidFill>
                <a:effectLst>
                  <a:outerShdw blurRad="38100" dist="19050" dir="2700000" algn="tl" rotWithShape="0">
                    <a:schemeClr val="dk1">
                      <a:alpha val="40000"/>
                    </a:schemeClr>
                  </a:outerShdw>
                </a:effectLst>
                <a:latin typeface="Calibri" panose="020F0502020204030204" pitchFamily="34" charset="0"/>
              </a:rPr>
              <a:t>t =10</a:t>
            </a:r>
            <a:r>
              <a:rPr lang="fr-FR" sz="4400" cap="none" baseline="3000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-4</a:t>
            </a:r>
            <a:r>
              <a:rPr lang="fr-FR" sz="4400" cap="none"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s, l’excès de matière, la domination écrasante des photons à l’œuvre.</a:t>
            </a: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Mais l’équilibre entre protons et neutrons qui résultait des réactions symétriques à haute température (p ↔ n) va se briser car le neutron est handicapé par sa masse légèrement supérieure à celle du proton et à t = 0,01s il ne reste plus que 9 neutrons pour 10 protons.</a:t>
            </a:r>
          </a:p>
          <a:p>
            <a:pPr algn="just"/>
            <a:endParaRPr lang="fr-FR" sz="3200" cap="none"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p>
            <a:endParaRPr lang="fr-FR" sz="3200" b="1" dirty="0">
              <a:solidFill>
                <a:schemeClr val="tx1"/>
              </a:solidFill>
            </a:endParaRPr>
          </a:p>
        </p:txBody>
      </p:sp>
    </p:spTree>
    <p:extLst>
      <p:ext uri="{BB962C8B-B14F-4D97-AF65-F5344CB8AC3E}">
        <p14:creationId xmlns:p14="http://schemas.microsoft.com/office/powerpoint/2010/main" val="312050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308" y="0"/>
            <a:ext cx="10812492" cy="2233355"/>
          </a:xfrm>
        </p:spPr>
        <p:txBody>
          <a:bodyPr>
            <a:no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L’imperfection comme principe créateur</a:t>
            </a:r>
            <a:br>
              <a:rPr lang="fr-FR"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fr-FR" dirty="0"/>
          </a:p>
        </p:txBody>
      </p:sp>
      <p:sp>
        <p:nvSpPr>
          <p:cNvPr id="3" name="Sous-titre 2"/>
          <p:cNvSpPr>
            <a:spLocks noGrp="1"/>
          </p:cNvSpPr>
          <p:nvPr>
            <p:ph type="subTitle" idx="1"/>
          </p:nvPr>
        </p:nvSpPr>
        <p:spPr>
          <a:xfrm>
            <a:off x="511463" y="1233377"/>
            <a:ext cx="11445765" cy="5465135"/>
          </a:xfrm>
        </p:spPr>
        <p:txBody>
          <a:bodyPr>
            <a:normAutofit lnSpcReduction="10000"/>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Sans l’incertitude de la mécanique quantique l’univers, trop symétrique, trop parfait aurait été stérile.</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Sans la dissymétrie matière-antimatière, aucune matière ne serait restée, sans la faiblesse de cette dissymétrie (10</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-9</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la nucléosynthèse aurait été trop importante et rien de significatif n’aurait pu se passer.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 principe, qui indique qu’un système ne peut pas être dans un état parfaitement déterminé (précision infinie), apparaît comme un principe fondateur et nécessaire de la physique qui a permis notre apparition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Sans ce principe, l’univers n’aurait pas pu évoluer suffisamment longtemps pour permettre notre apparition…</a:t>
            </a:r>
          </a:p>
        </p:txBody>
      </p:sp>
    </p:spTree>
    <p:extLst>
      <p:ext uri="{BB962C8B-B14F-4D97-AF65-F5344CB8AC3E}">
        <p14:creationId xmlns:p14="http://schemas.microsoft.com/office/powerpoint/2010/main" val="266831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6176" y="2052918"/>
            <a:ext cx="10932459" cy="4195481"/>
          </a:xfrm>
        </p:spPr>
        <p:txBody>
          <a:bodyPr>
            <a:normAutofit fontScale="92500" lnSpcReduction="20000"/>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Cela signifie-t-il que l’univers n’est soumis qu’au hasard ? Ce hasard « créateur » va se manifester comme des degrés de libertés pour des états de systèmes mais encadré par des règles.</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Ces règles vont être régies par des paramètres dont la valeur est très critique, dont une variation infime rendrait inéluctablement notre univers stérile (pour nous).</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Les différentes interactions, que nous allons décrire après, vont structurer l’action de ce hasard et l’adéquation des propositions de ce hasard, dans ces règles, va sélectionner les solutions les mieux adaptées. (Néo-darwinisme).</a:t>
            </a:r>
          </a:p>
          <a:p>
            <a:endParaRPr lang="fr-FR" sz="22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4" name="Titre 1"/>
          <p:cNvSpPr>
            <a:spLocks noGrp="1"/>
          </p:cNvSpPr>
          <p:nvPr>
            <p:ph type="title"/>
          </p:nvPr>
        </p:nvSpPr>
        <p:spPr>
          <a:xfrm>
            <a:off x="646111" y="452718"/>
            <a:ext cx="9404723" cy="972045"/>
          </a:xfrm>
        </p:spPr>
        <p:txBody>
          <a:bodyPr>
            <a:normAutofit fontScale="90000"/>
          </a:bodyPr>
          <a:lstStyle/>
          <a:p>
            <a:pPr algn="ctr"/>
            <a:r>
              <a:rPr lang="fr-FR" sz="49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Hasard,  règles, criticité des paramètres</a:t>
            </a:r>
            <a:b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br>
            <a:endParaRPr lang="fr-FR" sz="4400" dirty="0">
              <a:latin typeface="Calibri" panose="020F0502020204030204" pitchFamily="34" charset="0"/>
            </a:endParaRPr>
          </a:p>
        </p:txBody>
      </p:sp>
    </p:spTree>
    <p:extLst>
      <p:ext uri="{BB962C8B-B14F-4D97-AF65-F5344CB8AC3E}">
        <p14:creationId xmlns:p14="http://schemas.microsoft.com/office/powerpoint/2010/main" val="160871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8997" y="2629862"/>
            <a:ext cx="8946541" cy="1158368"/>
          </a:xfrm>
        </p:spPr>
        <p:txBody>
          <a:bodyPr>
            <a:normAutofit fontScale="62500" lnSpcReduction="20000"/>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La nucléosynthèse primordiale</a:t>
            </a:r>
          </a:p>
          <a:p>
            <a:pPr algn="ctr"/>
            <a:r>
              <a:rPr lang="fr-FR" sz="6000" b="1" dirty="0">
                <a:ln w="9525">
                  <a:solidFill>
                    <a:schemeClr val="bg1"/>
                  </a:solidFill>
                  <a:prstDash val="solid"/>
                </a:ln>
                <a:effectLst>
                  <a:outerShdw blurRad="12700" dist="38100" dir="2700000" algn="tl" rotWithShape="0">
                    <a:schemeClr val="bg1">
                      <a:lumMod val="50000"/>
                    </a:schemeClr>
                  </a:outerShdw>
                </a:effectLst>
              </a:rPr>
              <a:t>Les premiers noyaux atomiques</a:t>
            </a:r>
          </a:p>
        </p:txBody>
      </p:sp>
    </p:spTree>
    <p:extLst>
      <p:ext uri="{BB962C8B-B14F-4D97-AF65-F5344CB8AC3E}">
        <p14:creationId xmlns:p14="http://schemas.microsoft.com/office/powerpoint/2010/main" val="103191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21703" y="686668"/>
            <a:ext cx="11731598" cy="4733471"/>
          </a:xfrm>
        </p:spPr>
        <p:txBody>
          <a:bodyPr>
            <a:noAutofit/>
          </a:bodyPr>
          <a:lstStyle/>
          <a:p>
            <a:pPr algn="ctr"/>
            <a:r>
              <a:rPr lang="fr-FR" sz="44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 =1 s, la nucléosynthèse primordiale</a:t>
            </a: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température est de dix milliards de degrés Kelvin (700 fois la température au centre du Soleil) soit de l’ordre de grandeur de l’énergie de liaison des nucléons dans le noyau.</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Il ne reste plus qu’un seul neutron pour trois protons!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seule façon de les sauver serait de s’incorporer avec des protons dans des noyaux stables. </a:t>
            </a:r>
          </a:p>
          <a:p>
            <a:pPr algn="just"/>
            <a:endPar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a:p>
            <a:endParaRPr lang="fr-FR" sz="3200" b="1" dirty="0">
              <a:solidFill>
                <a:schemeClr val="tx1"/>
              </a:solidFill>
            </a:endParaRPr>
          </a:p>
        </p:txBody>
      </p:sp>
    </p:spTree>
    <p:extLst>
      <p:ext uri="{BB962C8B-B14F-4D97-AF65-F5344CB8AC3E}">
        <p14:creationId xmlns:p14="http://schemas.microsoft.com/office/powerpoint/2010/main" val="30367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28193" y="0"/>
            <a:ext cx="11598442" cy="6858000"/>
          </a:xfrm>
        </p:spPr>
        <p:txBody>
          <a:bodyPr>
            <a:noAutofit/>
          </a:bodyPr>
          <a:lstStyle/>
          <a:p>
            <a:pPr algn="ctr"/>
            <a:r>
              <a:rPr lang="fr-FR" sz="44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 =1 s, la nucléosynthèse primordiale</a:t>
            </a: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1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Cela passe par le deutérium, cette température est suffisamment basse pour le permettre,  mais il a un noyau fragile (chicane du deutérium). L’expansion encore rapide de l’espace ne favorise pas cette réaction mais surtout, le bain de photons en surnombre écrasant détruit systématiquement les noyaux formés.</a:t>
            </a:r>
            <a:r>
              <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p>
          <a:p>
            <a:pPr algn="just"/>
            <a:endPar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a:p>
            <a:endParaRPr lang="fr-FR" sz="3200" b="1" dirty="0">
              <a:solidFill>
                <a:schemeClr val="tx1"/>
              </a:solidFill>
            </a:endParaRPr>
          </a:p>
        </p:txBody>
      </p:sp>
      <p:pic>
        <p:nvPicPr>
          <p:cNvPr id="2" name="Image 1"/>
          <p:cNvPicPr>
            <a:picLocks noChangeAspect="1"/>
          </p:cNvPicPr>
          <p:nvPr/>
        </p:nvPicPr>
        <p:blipFill>
          <a:blip r:embed="rId2"/>
          <a:stretch>
            <a:fillRect/>
          </a:stretch>
        </p:blipFill>
        <p:spPr>
          <a:xfrm>
            <a:off x="336151" y="721045"/>
            <a:ext cx="4829371" cy="3161842"/>
          </a:xfrm>
          <a:prstGeom prst="rect">
            <a:avLst/>
          </a:prstGeom>
        </p:spPr>
      </p:pic>
      <p:pic>
        <p:nvPicPr>
          <p:cNvPr id="4" name="Image 3"/>
          <p:cNvPicPr>
            <a:picLocks noChangeAspect="1"/>
          </p:cNvPicPr>
          <p:nvPr/>
        </p:nvPicPr>
        <p:blipFill>
          <a:blip r:embed="rId3">
            <a:alphaModFix/>
            <a:biLevel thresh="25000"/>
            <a:extLst>
              <a:ext uri="{BEBA8EAE-BF5A-486C-A8C5-ECC9F3942E4B}">
                <a14:imgProps xmlns:a14="http://schemas.microsoft.com/office/drawing/2010/main">
                  <a14:imgLayer r:embed="rId4">
                    <a14:imgEffect>
                      <a14:brightnessContrast bright="100000" contrast="100000"/>
                    </a14:imgEffect>
                  </a14:imgLayer>
                </a14:imgProps>
              </a:ext>
            </a:extLst>
          </a:blip>
          <a:srcRect/>
          <a:stretch>
            <a:fillRect/>
          </a:stretch>
        </p:blipFill>
        <p:spPr>
          <a:xfrm>
            <a:off x="5165522" y="565013"/>
            <a:ext cx="5361787" cy="3702186"/>
          </a:xfrm>
          <a:prstGeom prst="rect">
            <a:avLst/>
          </a:prstGeom>
          <a:noFill/>
          <a:ln>
            <a:noFill/>
          </a:ln>
        </p:spPr>
      </p:pic>
    </p:spTree>
    <p:extLst>
      <p:ext uri="{BB962C8B-B14F-4D97-AF65-F5344CB8AC3E}">
        <p14:creationId xmlns:p14="http://schemas.microsoft.com/office/powerpoint/2010/main" val="306571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0169" y="0"/>
            <a:ext cx="11953302" cy="6857999"/>
          </a:xfrm>
        </p:spPr>
        <p:txBody>
          <a:bodyPr>
            <a:noAutofit/>
          </a:bodyPr>
          <a:lstStyle/>
          <a:p>
            <a:r>
              <a:rPr lang="fr-FR" sz="44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 =100 s, la nucléosynthèse devient efficace</a:t>
            </a: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température est tombée à un milliard de degrés Kelvin (environ 70 fois le température du centre du Soleil: Le deutérium devient stable.</a:t>
            </a:r>
          </a:p>
          <a:p>
            <a:pPr algn="just"/>
            <a:r>
              <a:rPr lang="fr-FR" sz="28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L’univers entier entre en fusion nucléaire et, en quelques dizaines de secondes, les neutrons survivants (1 neutron pour 7 protons) sont incorporés dans les noyaux de deutérium qui eux-mêmes, pour la plupart, fusionnent en hélium 4. </a:t>
            </a:r>
            <a:endParaRPr lang="fr-F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ndParaRPr>
          </a:p>
          <a:p>
            <a:pPr algn="just"/>
            <a:r>
              <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p>
          <a:p>
            <a:endParaRPr lang="fr-FR" sz="3200" b="1" dirty="0">
              <a:solidFill>
                <a:schemeClr val="tx1"/>
              </a:solidFill>
            </a:endParaRPr>
          </a:p>
        </p:txBody>
      </p:sp>
      <p:pic>
        <p:nvPicPr>
          <p:cNvPr id="2" name="Image 1"/>
          <p:cNvPicPr>
            <a:picLocks noChangeAspect="1"/>
          </p:cNvPicPr>
          <p:nvPr/>
        </p:nvPicPr>
        <p:blipFill>
          <a:blip r:embed="rId3"/>
          <a:stretch>
            <a:fillRect/>
          </a:stretch>
        </p:blipFill>
        <p:spPr>
          <a:xfrm>
            <a:off x="682027" y="793216"/>
            <a:ext cx="5083121" cy="3525396"/>
          </a:xfrm>
          <a:prstGeom prst="rect">
            <a:avLst/>
          </a:prstGeom>
        </p:spPr>
      </p:pic>
      <p:pic>
        <p:nvPicPr>
          <p:cNvPr id="4" name="Image 3"/>
          <p:cNvPicPr>
            <a:picLocks noChangeAspect="1"/>
          </p:cNvPicPr>
          <p:nvPr/>
        </p:nvPicPr>
        <p:blipFill>
          <a:blip r:embed="rId4"/>
          <a:stretch>
            <a:fillRect/>
          </a:stretch>
        </p:blipFill>
        <p:spPr>
          <a:xfrm>
            <a:off x="6552812" y="793215"/>
            <a:ext cx="3527622" cy="3665356"/>
          </a:xfrm>
          <a:prstGeom prst="rect">
            <a:avLst/>
          </a:prstGeom>
        </p:spPr>
      </p:pic>
    </p:spTree>
    <p:extLst>
      <p:ext uri="{BB962C8B-B14F-4D97-AF65-F5344CB8AC3E}">
        <p14:creationId xmlns:p14="http://schemas.microsoft.com/office/powerpoint/2010/main" val="50229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93252" y="1158949"/>
            <a:ext cx="11871158" cy="5433237"/>
          </a:xfrm>
        </p:spPr>
        <p:txBody>
          <a:bodyPr>
            <a:noAutofit/>
          </a:bodyPr>
          <a:lstStyle/>
          <a:p>
            <a:r>
              <a:rPr lang="fr-FR" sz="44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En moins de 100 s , la nucléosynthèse a sauvé les neutrons tout en préservant 90% d’hydrogène, du carburant pour la suite, juste ce qu’il fallait faire…</a:t>
            </a:r>
          </a:p>
          <a:p>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Il était temps, car déjà décimés par les réactions p ↔ n qui le pénalisaient, le neutron libre est instable et se désintègre en proton avec une période de 15 mn environ. Cette fusion tardive fait que la température est trop basse pour générer des quantités significatives d’autres éléments elle va s’arrêter à t = 200s.</a:t>
            </a:r>
            <a:endPar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a:p>
            <a:pPr algn="just"/>
            <a:r>
              <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p>
          <a:p>
            <a:pPr algn="just"/>
            <a:r>
              <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p>
          <a:p>
            <a:endParaRPr lang="fr-FR" sz="3200" b="1" dirty="0">
              <a:solidFill>
                <a:schemeClr val="tx1"/>
              </a:solidFill>
            </a:endParaRPr>
          </a:p>
        </p:txBody>
      </p:sp>
    </p:spTree>
    <p:extLst>
      <p:ext uri="{BB962C8B-B14F-4D97-AF65-F5344CB8AC3E}">
        <p14:creationId xmlns:p14="http://schemas.microsoft.com/office/powerpoint/2010/main" val="416998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8533" y="139567"/>
            <a:ext cx="9404723" cy="1400530"/>
          </a:xfrm>
        </p:spPr>
        <p:txBody>
          <a:bodyPr/>
          <a:lstStyle/>
          <a:p>
            <a:pPr algn="ctr"/>
            <a:r>
              <a:rPr lang="fr-FR" sz="4400" b="1" dirty="0">
                <a:ln w="9525">
                  <a:solidFill>
                    <a:schemeClr val="bg1"/>
                  </a:solidFill>
                  <a:prstDash val="solid"/>
                </a:ln>
                <a:effectLst>
                  <a:outerShdw blurRad="12700" dist="38100" dir="2700000" algn="tl" rotWithShape="0">
                    <a:schemeClr val="bg1">
                      <a:lumMod val="50000"/>
                    </a:schemeClr>
                  </a:outerShdw>
                </a:effectLst>
              </a:rPr>
              <a:t>L’Univers et l’homme </a:t>
            </a:r>
          </a:p>
        </p:txBody>
      </p:sp>
      <p:sp>
        <p:nvSpPr>
          <p:cNvPr id="3" name="Espace réservé du contenu 2"/>
          <p:cNvSpPr>
            <a:spLocks noGrp="1"/>
          </p:cNvSpPr>
          <p:nvPr>
            <p:ph idx="1"/>
          </p:nvPr>
        </p:nvSpPr>
        <p:spPr>
          <a:xfrm>
            <a:off x="208594" y="1223350"/>
            <a:ext cx="11812044" cy="5436530"/>
          </a:xfrm>
        </p:spPr>
        <p:txBody>
          <a:bodyPr>
            <a:noAutofit/>
          </a:bodyPr>
          <a:lstStyle/>
          <a:p>
            <a:pPr algn="just"/>
            <a:r>
              <a:rPr lang="fr-FR" sz="3200" dirty="0">
                <a:latin typeface="Times New Roman" panose="02020603050405020304" pitchFamily="18" charset="0"/>
                <a:cs typeface="Times New Roman" panose="02020603050405020304" pitchFamily="18" charset="0"/>
              </a:rPr>
              <a:t>L’homme, en tant que partie intégrante de l’univers, ne peut pas prétendre à une description objective de sa relation avec lui car :</a:t>
            </a:r>
          </a:p>
          <a:p>
            <a:pPr algn="just"/>
            <a:r>
              <a:rPr lang="fr-FR" sz="3200" dirty="0">
                <a:latin typeface="Times New Roman" panose="02020603050405020304" pitchFamily="18" charset="0"/>
                <a:cs typeface="Times New Roman" panose="02020603050405020304" pitchFamily="18" charset="0"/>
              </a:rPr>
              <a:t>- On ne peut pas être objectif quand on est juge et partie. </a:t>
            </a:r>
          </a:p>
          <a:p>
            <a:pPr algn="just"/>
            <a:r>
              <a:rPr lang="fr-FR" sz="3200" dirty="0">
                <a:latin typeface="Times New Roman" panose="02020603050405020304" pitchFamily="18" charset="0"/>
                <a:cs typeface="Times New Roman" panose="02020603050405020304" pitchFamily="18" charset="0"/>
              </a:rPr>
              <a:t>- Notre perception de l’univers est de notre point de vue, situé à l’intérieur, ce qui en complique la connaissance: Ainsi la forme de notre galaxie est moins établie que celles des autres galaxies.</a:t>
            </a:r>
          </a:p>
          <a:p>
            <a:pPr algn="just"/>
            <a:r>
              <a:rPr lang="fr-FR" sz="3200" dirty="0">
                <a:latin typeface="Times New Roman" panose="02020603050405020304" pitchFamily="18" charset="0"/>
                <a:cs typeface="Times New Roman" panose="02020603050405020304" pitchFamily="18" charset="0"/>
              </a:rPr>
              <a:t>Comme conséquence, on privilégiera les théories de l’univers qui prennent en compte cette position intérieure, comme la relativité générale, garantissant une meilleure objectivité physique puisque, d’évidence, leurs vérifications expérimentales se font de l’intérieur. </a:t>
            </a:r>
          </a:p>
        </p:txBody>
      </p:sp>
    </p:spTree>
    <p:extLst>
      <p:ext uri="{BB962C8B-B14F-4D97-AF65-F5344CB8AC3E}">
        <p14:creationId xmlns:p14="http://schemas.microsoft.com/office/powerpoint/2010/main" val="255245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475571"/>
            <a:ext cx="12021879" cy="1501006"/>
          </a:xfrm>
        </p:spPr>
        <p:txBody>
          <a:bodyPr>
            <a:normAutofit fontScale="62500" lnSpcReduction="20000"/>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Les premiers atomes, l’univers devient transparent au rayonnement électromagnétique</a:t>
            </a:r>
          </a:p>
        </p:txBody>
      </p:sp>
    </p:spTree>
    <p:extLst>
      <p:ext uri="{BB962C8B-B14F-4D97-AF65-F5344CB8AC3E}">
        <p14:creationId xmlns:p14="http://schemas.microsoft.com/office/powerpoint/2010/main" val="4672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1920" y="1036321"/>
            <a:ext cx="11871158" cy="5273040"/>
          </a:xfrm>
        </p:spPr>
        <p:txBody>
          <a:bodyPr>
            <a:noAutofit/>
          </a:bodyPr>
          <a:lstStyle/>
          <a:p>
            <a:pPr algn="ctr"/>
            <a:r>
              <a:rPr lang="fr-FR" sz="44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t=  380 000 ans, découplage matière-rayonnement</a:t>
            </a: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Après l’évènement majeur de la nucléosynthèse, il ne va pas se passer grand-chose de marquant pendant 380 000 ans. Le plasma électrons-noyaux dans l’espace continue de se dilater en se refroidissant et lorsqu’il atteint environ 3000 K, les électrons vont pouvoir être associés de façon stable aux noyaux pour constituer des atomes « neutres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L’univers devient transparent à la lumière.</a:t>
            </a:r>
            <a:endParaRPr lang="fr-FR" sz="3200" b="1" dirty="0">
              <a:solidFill>
                <a:schemeClr val="tx1"/>
              </a:solidFill>
            </a:endParaRPr>
          </a:p>
        </p:txBody>
      </p:sp>
    </p:spTree>
    <p:extLst>
      <p:ext uri="{BB962C8B-B14F-4D97-AF65-F5344CB8AC3E}">
        <p14:creationId xmlns:p14="http://schemas.microsoft.com/office/powerpoint/2010/main" val="45895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1871158" cy="6625389"/>
          </a:xfrm>
        </p:spPr>
        <p:txBody>
          <a:bodyPr>
            <a:noAutofit/>
          </a:bodyPr>
          <a:lstStyle/>
          <a:p>
            <a:pPr algn="just"/>
            <a:r>
              <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p>
          <a:p>
            <a:pPr algn="just"/>
            <a:r>
              <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p>
          <a:p>
            <a:endParaRPr lang="fr-FR" sz="3200" b="1" dirty="0">
              <a:solidFill>
                <a:schemeClr val="tx1"/>
              </a:solidFill>
            </a:endParaRPr>
          </a:p>
        </p:txBody>
      </p:sp>
      <p:pic>
        <p:nvPicPr>
          <p:cNvPr id="2" name="Image 1"/>
          <p:cNvPicPr>
            <a:picLocks noChangeAspect="1"/>
          </p:cNvPicPr>
          <p:nvPr/>
        </p:nvPicPr>
        <p:blipFill>
          <a:blip r:embed="rId2"/>
          <a:stretch>
            <a:fillRect/>
          </a:stretch>
        </p:blipFill>
        <p:spPr>
          <a:xfrm>
            <a:off x="1093311" y="182135"/>
            <a:ext cx="9860998" cy="4557614"/>
          </a:xfrm>
          <a:prstGeom prst="rect">
            <a:avLst/>
          </a:prstGeom>
        </p:spPr>
      </p:pic>
      <p:sp>
        <p:nvSpPr>
          <p:cNvPr id="4" name="Rectangle 3"/>
          <p:cNvSpPr/>
          <p:nvPr/>
        </p:nvSpPr>
        <p:spPr>
          <a:xfrm>
            <a:off x="0" y="4739749"/>
            <a:ext cx="12192000" cy="2062103"/>
          </a:xfrm>
          <a:prstGeom prst="rect">
            <a:avLst/>
          </a:prstGeom>
        </p:spPr>
        <p:txBody>
          <a:bodyPr wrap="square">
            <a:spAutoFit/>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Image du RFC observée par le satellite Planck (température en fausses couleurs, contraste accentué) L’information, les empreintes de l’histoire, est contenue dans l’image. On est exactement dans le schéma de la caverne de Platon: On voit l’ombre d’une supposée réalité physique!</a:t>
            </a:r>
            <a:endParaRPr lang="fr-FR"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02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8997" y="2629862"/>
            <a:ext cx="8946541" cy="1158368"/>
          </a:xfrm>
        </p:spPr>
        <p:txBody>
          <a:bodyPr>
            <a:normAutofit fontScale="70000" lnSpcReduction="20000"/>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Les acteurs de la dynamique de l’univers à l’œuvre</a:t>
            </a:r>
          </a:p>
        </p:txBody>
      </p:sp>
    </p:spTree>
    <p:extLst>
      <p:ext uri="{BB962C8B-B14F-4D97-AF65-F5344CB8AC3E}">
        <p14:creationId xmlns:p14="http://schemas.microsoft.com/office/powerpoint/2010/main" val="1957831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574" y="1"/>
            <a:ext cx="12120664" cy="977462"/>
          </a:xfrm>
        </p:spPr>
        <p:txBody>
          <a:bodyPr>
            <a:norm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Les interactions</a:t>
            </a:r>
            <a:endParaRPr lang="fr-FR" sz="4400" dirty="0">
              <a:latin typeface="Calibri" panose="020F0502020204030204" pitchFamily="34" charset="0"/>
            </a:endParaRPr>
          </a:p>
        </p:txBody>
      </p:sp>
      <p:sp>
        <p:nvSpPr>
          <p:cNvPr id="3" name="Sous-titre 2"/>
          <p:cNvSpPr>
            <a:spLocks noGrp="1"/>
          </p:cNvSpPr>
          <p:nvPr>
            <p:ph type="subTitle" idx="1"/>
          </p:nvPr>
        </p:nvSpPr>
        <p:spPr>
          <a:xfrm>
            <a:off x="47575" y="1177575"/>
            <a:ext cx="12120664" cy="5606328"/>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Nous avons vu qu’il y a 13,7 milliards d’années, en moins d’une seconde (de temps cosmologique), l’univers avait créé les constituants essentiels de la matière (protons, neutrons, électrons pour la matière ordinaire).</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Mais, pour qu’il se passe quelque chose (une histoire), il faut que ces constituants interagissent entre eux, sinon la situation est figée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Les interactions entre ces constituants vont régir les types de relations et ainsi définir son évolution (la dynamique du système).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Elles sont les lois fondamentales de la physique et bien qu’en nombre très limité (quatre), appliquées aux protons, neutrons et électrons, elles vont permettre une grande diversité, suffisant à expliquer cette évolution. </a:t>
            </a: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fr-FR" sz="3200" b="1" dirty="0">
              <a:solidFill>
                <a:schemeClr val="tx1"/>
              </a:solidFill>
            </a:endParaRPr>
          </a:p>
        </p:txBody>
      </p:sp>
    </p:spTree>
    <p:extLst>
      <p:ext uri="{BB962C8B-B14F-4D97-AF65-F5344CB8AC3E}">
        <p14:creationId xmlns:p14="http://schemas.microsoft.com/office/powerpoint/2010/main" val="189049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574" y="1"/>
            <a:ext cx="12120664" cy="977462"/>
          </a:xfrm>
        </p:spPr>
        <p:txBody>
          <a:bodyPr>
            <a:norm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Les interactions</a:t>
            </a:r>
            <a:endParaRPr lang="fr-FR" sz="4400" dirty="0">
              <a:latin typeface="Calibri" panose="020F0502020204030204" pitchFamily="34" charset="0"/>
            </a:endParaRPr>
          </a:p>
        </p:txBody>
      </p:sp>
      <p:sp>
        <p:nvSpPr>
          <p:cNvPr id="3" name="Sous-titre 2"/>
          <p:cNvSpPr>
            <a:spLocks noGrp="1"/>
          </p:cNvSpPr>
          <p:nvPr>
            <p:ph type="subTitle" idx="1"/>
          </p:nvPr>
        </p:nvSpPr>
        <p:spPr>
          <a:xfrm>
            <a:off x="223283" y="1053552"/>
            <a:ext cx="11546959" cy="5804447"/>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Au début du 20</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ième</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siècle on n’en connaissait que 2. Aujourd’hui les 4 interactions connues suffisent à interpréter l’évolution de l’univers.</a:t>
            </a:r>
          </a:p>
          <a:p>
            <a:pPr algn="just"/>
            <a:r>
              <a:rPr lang="fr-FR" sz="32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Times New Roman" panose="02020603050405020304" pitchFamily="18" charset="0"/>
              </a:rPr>
              <a:t>Gravitation</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(très faible) En courbant l’espace-temps, elle  interagit avec toute matière-énergie. Interaction à longue portée dont la propagation de sa variation (ondes gravitationnelles) se fait à la vitesse finie de la lumière, ce qui a des conséquences structurelles fondamentales (permet la diversité).</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Compte tenu de son extrême faiblesse ne va régir l’univers qu’à grande échelle - Très grosses masses (galaxies, étoiles, planètes et leurs satellites, comètes, etc.): Régit les grandes structures, un cadre pour permettre à la vie de se développer. </a:t>
            </a:r>
          </a:p>
          <a:p>
            <a:endParaRPr lang="fr-FR" sz="3200" b="1" dirty="0">
              <a:solidFill>
                <a:schemeClr val="tx1"/>
              </a:solidFill>
            </a:endParaRPr>
          </a:p>
        </p:txBody>
      </p:sp>
    </p:spTree>
    <p:extLst>
      <p:ext uri="{BB962C8B-B14F-4D97-AF65-F5344CB8AC3E}">
        <p14:creationId xmlns:p14="http://schemas.microsoft.com/office/powerpoint/2010/main" val="14841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90" y="1414670"/>
            <a:ext cx="11811001" cy="5570756"/>
          </a:xfrm>
          <a:prstGeom prst="rect">
            <a:avLst/>
          </a:prstGeom>
        </p:spPr>
        <p:txBody>
          <a:bodyPr wrap="square">
            <a:spAutoFit/>
          </a:bodyPr>
          <a:lstStyle/>
          <a:p>
            <a:pPr algn="just"/>
            <a:r>
              <a:rPr lang="fr-F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Electromagnétisme:</a:t>
            </a:r>
            <a:r>
              <a:rPr lang="fr-FR" sz="3600" dirty="0">
                <a:latin typeface="Calibri" panose="020F0502020204030204" pitchFamily="34" charset="0"/>
              </a:rPr>
              <a:t> </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concerne les particules ou systèmes chargés (charge + ou -)  et/ou ayant un moment magnétique (10</a:t>
            </a:r>
            <a:r>
              <a:rPr lang="fr-FR" sz="3200"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40</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fois plus forte que la gravitation). Interaction à longue portée dont la propagation de sa variation (ondes électromagnétiques) se fait à la vitesse finie de la lumière, ce qui a des conséquences structurelles fondamentales (permet la diversité).</a:t>
            </a: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Assure la cohésion des atomes (entre le noyau et les électrons autour), des molécules (entre atomes), de la matière à l’échelle micro (10</a:t>
            </a:r>
            <a:r>
              <a:rPr lang="fr-FR" sz="3200"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-10</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 à l’échelle de l’atome) et macroscopique (solides, liquides).</a:t>
            </a: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96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465" y="1417370"/>
            <a:ext cx="11811001" cy="5078313"/>
          </a:xfrm>
          <a:prstGeom prst="rect">
            <a:avLst/>
          </a:prstGeom>
        </p:spPr>
        <p:txBody>
          <a:bodyPr wrap="square">
            <a:spAutoFit/>
          </a:bodyPr>
          <a:lstStyle/>
          <a:p>
            <a:pPr algn="just"/>
            <a:r>
              <a:rPr lang="fr-FR" sz="36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Interaction forte</a:t>
            </a:r>
            <a:r>
              <a:rPr lang="fr-FR" sz="3600" dirty="0">
                <a:latin typeface="Calibri" panose="020F0502020204030204" pitchFamily="34" charset="0"/>
              </a:rPr>
              <a:t> : </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Concerne les quarks (confinés) constituants du des nucléons. Charge de couleur (3 couleurs). Interaction à courte portée.</a:t>
            </a: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Assure la cohésion du noyau et particules le constituant (protons, neutrons). La « force » nucléaire liant les nucléons et un effet résiduel  de l’interaction forte.</a:t>
            </a: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Niveau &lt;10</a:t>
            </a:r>
            <a:r>
              <a:rPr lang="fr-FR" sz="3200"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-15</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a:t>
            </a: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46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 y="1287244"/>
            <a:ext cx="11719559" cy="5078313"/>
          </a:xfrm>
          <a:prstGeom prst="rect">
            <a:avLst/>
          </a:prstGeom>
        </p:spPr>
        <p:txBody>
          <a:bodyPr wrap="square">
            <a:spAutoFit/>
          </a:bodyPr>
          <a:lstStyle/>
          <a:p>
            <a:pPr algn="just"/>
            <a:r>
              <a:rPr lang="fr-F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Interaction faible</a:t>
            </a:r>
            <a:r>
              <a:rPr lang="fr-FR" sz="3600" dirty="0">
                <a:latin typeface="Calibri" panose="020F0502020204030204" pitchFamily="34" charset="0"/>
              </a:rPr>
              <a:t> </a:t>
            </a:r>
            <a:r>
              <a:rPr lang="fr-FR" sz="3200" dirty="0"/>
              <a:t>: </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Permet aux quarks de changer de nature (saveurs) par « désintégration » d’un noyau (exemple, neutron →proton) : Niveau &lt; 10</a:t>
            </a:r>
            <a:r>
              <a:rPr lang="fr-FR" sz="3200"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-15</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 Interaction à courte portée.</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Cette interaction distingue la droite de la gauche (violation de parité!). </a:t>
            </a: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Cette propriété permet de distinguer matière et antimatière et est invoquée pour tenter d’expliquer la dissymétrie matière/antimatière.</a:t>
            </a: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Rappelons que toutes ces interactions résultent de la brisure de symétrie au moment de la grande unification.</a:t>
            </a:r>
          </a:p>
        </p:txBody>
      </p:sp>
    </p:spTree>
    <p:extLst>
      <p:ext uri="{BB962C8B-B14F-4D97-AF65-F5344CB8AC3E}">
        <p14:creationId xmlns:p14="http://schemas.microsoft.com/office/powerpoint/2010/main" val="12101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20664" cy="728133"/>
          </a:xfrm>
        </p:spPr>
        <p:txBody>
          <a:bodyPr>
            <a:no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L’importance critique des neutrons</a:t>
            </a:r>
          </a:p>
        </p:txBody>
      </p:sp>
      <p:sp>
        <p:nvSpPr>
          <p:cNvPr id="3" name="Sous-titre 2"/>
          <p:cNvSpPr>
            <a:spLocks noGrp="1"/>
          </p:cNvSpPr>
          <p:nvPr>
            <p:ph type="subTitle" idx="1"/>
          </p:nvPr>
        </p:nvSpPr>
        <p:spPr>
          <a:xfrm>
            <a:off x="615592" y="2017072"/>
            <a:ext cx="11213430" cy="3535430"/>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Au niveau des éléments « chimiques », briques de la matière (92 éléments « stables » à différents degrés) cette diversité est permise par les neutrons qui assurent la cohésion du noyau.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Les protons qui sont chargés positivement se repoussent et l’interaction forte serait rapidement vaincue si les neutrons qui ne sont pas chargés ne venaient pas la renforcer. </a:t>
            </a:r>
          </a:p>
        </p:txBody>
      </p:sp>
    </p:spTree>
    <p:extLst>
      <p:ext uri="{BB962C8B-B14F-4D97-AF65-F5344CB8AC3E}">
        <p14:creationId xmlns:p14="http://schemas.microsoft.com/office/powerpoint/2010/main" val="300110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c/ce/Milky_Way_from_Fr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77" y="91851"/>
            <a:ext cx="4073911" cy="6110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9/98/Andromeda_Galaxy_%28with_h-alpha%29.jpg/1280px-Andromeda_Galaxy_%28with_h-alpha%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4203" y="91851"/>
            <a:ext cx="4768463" cy="3129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Messier51 s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202" y="3373695"/>
            <a:ext cx="4768463" cy="330812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95234" y="6220151"/>
            <a:ext cx="4073911"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Notre galaxie vue de la Terre</a:t>
            </a:r>
          </a:p>
        </p:txBody>
      </p:sp>
      <p:sp>
        <p:nvSpPr>
          <p:cNvPr id="5" name="ZoneTexte 4"/>
          <p:cNvSpPr txBox="1"/>
          <p:nvPr/>
        </p:nvSpPr>
        <p:spPr>
          <a:xfrm>
            <a:off x="9422781" y="1538867"/>
            <a:ext cx="2687444" cy="1200329"/>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Autres galaxies:</a:t>
            </a:r>
          </a:p>
          <a:p>
            <a:r>
              <a:rPr lang="fr-FR" sz="2400" dirty="0">
                <a:latin typeface="Times New Roman" panose="02020603050405020304" pitchFamily="18" charset="0"/>
                <a:cs typeface="Times New Roman" panose="02020603050405020304" pitchFamily="18" charset="0"/>
              </a:rPr>
              <a:t>Andromède en haut</a:t>
            </a:r>
          </a:p>
          <a:p>
            <a:r>
              <a:rPr lang="fr-FR" sz="2400" dirty="0">
                <a:latin typeface="Times New Roman" panose="02020603050405020304" pitchFamily="18" charset="0"/>
                <a:cs typeface="Times New Roman" panose="02020603050405020304" pitchFamily="18" charset="0"/>
              </a:rPr>
              <a:t>Tourbillon en bas </a:t>
            </a:r>
          </a:p>
        </p:txBody>
      </p:sp>
    </p:spTree>
    <p:extLst>
      <p:ext uri="{BB962C8B-B14F-4D97-AF65-F5344CB8AC3E}">
        <p14:creationId xmlns:p14="http://schemas.microsoft.com/office/powerpoint/2010/main" val="2826884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20664" cy="728133"/>
          </a:xfrm>
        </p:spPr>
        <p:txBody>
          <a:bodyPr>
            <a:no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L’importance critique des neutrons</a:t>
            </a:r>
          </a:p>
        </p:txBody>
      </p:sp>
      <p:sp>
        <p:nvSpPr>
          <p:cNvPr id="3" name="Sous-titre 2"/>
          <p:cNvSpPr>
            <a:spLocks noGrp="1"/>
          </p:cNvSpPr>
          <p:nvPr>
            <p:ph type="subTitle" idx="1"/>
          </p:nvPr>
        </p:nvSpPr>
        <p:spPr>
          <a:xfrm>
            <a:off x="453617" y="2369647"/>
            <a:ext cx="11213430" cy="3149804"/>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Sans neutrons le nombre d’éléments stables seraient très réduit et une chimie permettant la vie telle qu’on la connait qu’on appellera désormais la vie, fondée principalement sur des éléments comme le carbone, l’oxygène, l’azote et l’hydrogène entre autres ne serait pas possible</a:t>
            </a:r>
          </a:p>
        </p:txBody>
      </p:sp>
    </p:spTree>
    <p:extLst>
      <p:ext uri="{BB962C8B-B14F-4D97-AF65-F5344CB8AC3E}">
        <p14:creationId xmlns:p14="http://schemas.microsoft.com/office/powerpoint/2010/main" val="116635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33137" y="0"/>
            <a:ext cx="11598442" cy="6400799"/>
          </a:xfrm>
        </p:spPr>
        <p:txBody>
          <a:bodyPr>
            <a:noAutofit/>
          </a:bodyPr>
          <a:lstStyle/>
          <a:p>
            <a:pPr algn="just"/>
            <a:r>
              <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 </a:t>
            </a:r>
          </a:p>
          <a:p>
            <a:pPr algn="just"/>
            <a:r>
              <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
            </a:r>
          </a:p>
          <a:p>
            <a:endPar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 name="Image 1"/>
          <p:cNvPicPr>
            <a:picLocks noChangeAspect="1"/>
          </p:cNvPicPr>
          <p:nvPr/>
        </p:nvPicPr>
        <p:blipFill>
          <a:blip r:embed="rId2"/>
          <a:stretch>
            <a:fillRect/>
          </a:stretch>
        </p:blipFill>
        <p:spPr>
          <a:xfrm>
            <a:off x="95441" y="0"/>
            <a:ext cx="7352203" cy="4604929"/>
          </a:xfrm>
          <a:prstGeom prst="rect">
            <a:avLst/>
          </a:prstGeom>
        </p:spPr>
      </p:pic>
      <p:pic>
        <p:nvPicPr>
          <p:cNvPr id="7" name="Image 6"/>
          <p:cNvPicPr>
            <a:picLocks noChangeAspect="1"/>
          </p:cNvPicPr>
          <p:nvPr/>
        </p:nvPicPr>
        <p:blipFill>
          <a:blip r:embed="rId3"/>
          <a:stretch>
            <a:fillRect/>
          </a:stretch>
        </p:blipFill>
        <p:spPr>
          <a:xfrm>
            <a:off x="7447644" y="-1"/>
            <a:ext cx="4679376" cy="4604929"/>
          </a:xfrm>
          <a:prstGeom prst="rect">
            <a:avLst/>
          </a:prstGeom>
        </p:spPr>
      </p:pic>
      <p:sp>
        <p:nvSpPr>
          <p:cNvPr id="4" name="ZoneTexte 3"/>
          <p:cNvSpPr txBox="1"/>
          <p:nvPr/>
        </p:nvSpPr>
        <p:spPr>
          <a:xfrm>
            <a:off x="0" y="4604928"/>
            <a:ext cx="12192000" cy="2308324"/>
          </a:xfrm>
          <a:prstGeom prst="rect">
            <a:avLst/>
          </a:prstGeom>
          <a:noFill/>
        </p:spPr>
        <p:txBody>
          <a:bodyPr wrap="square" rtlCol="0">
            <a:spAutoFit/>
          </a:bodyPr>
          <a:lstStyle/>
          <a:p>
            <a:pPr algn="just"/>
            <a:r>
              <a:rPr lang="fr-FR"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nucléosynthèse primordiale (univers entier en fusion) n’a généré pratiquement que de l’hélium, (la composition de l’univers étant alors d’environ  90% d’hydrogène de 10% d’hélium) et de traces de deutérium et de lithium.  Piètre résultat au vu du phénomène cosmique à l’œuvre. </a:t>
            </a:r>
          </a:p>
          <a:p>
            <a:pPr algn="just"/>
            <a:r>
              <a:rPr lang="fr-FR"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Mais c’est heureux, car si elle avait été totale l’histoire s’arrêtait là! En effet, elle a préservé le « carburant » essentiel de la fusion (l’hydrogène) pour la suite des évènements et a sauvé les neutrons ce qui autorisera la chimie complexe et variée que nous connaissons.</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40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587332"/>
            <a:ext cx="11915553" cy="1554362"/>
          </a:xfrm>
        </p:spPr>
        <p:txBody>
          <a:bodyPr>
            <a:normAutofit fontScale="62500" lnSpcReduction="20000"/>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Ces mêmes acteurs de la dynamique de l’univers vont aussi générer un univers compatible  avec l’apparition de la vie</a:t>
            </a:r>
          </a:p>
        </p:txBody>
      </p:sp>
    </p:spTree>
    <p:extLst>
      <p:ext uri="{BB962C8B-B14F-4D97-AF65-F5344CB8AC3E}">
        <p14:creationId xmlns:p14="http://schemas.microsoft.com/office/powerpoint/2010/main" val="1343471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336" y="128337"/>
            <a:ext cx="12120664" cy="1072148"/>
          </a:xfrm>
        </p:spPr>
        <p:txBody>
          <a:bodyPr>
            <a:normAutofit/>
          </a:bodyPr>
          <a:lstStyle/>
          <a:p>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Rôle des interactions dans la chaîne de la vie</a:t>
            </a:r>
            <a:endParaRPr lang="fr-FR" sz="4400" dirty="0">
              <a:latin typeface="Calibri" panose="020F0502020204030204" pitchFamily="34" charset="0"/>
            </a:endParaRPr>
          </a:p>
        </p:txBody>
      </p:sp>
      <p:sp>
        <p:nvSpPr>
          <p:cNvPr id="3" name="Sous-titre 2"/>
          <p:cNvSpPr>
            <a:spLocks noGrp="1"/>
          </p:cNvSpPr>
          <p:nvPr>
            <p:ph type="subTitle" idx="1"/>
          </p:nvPr>
        </p:nvSpPr>
        <p:spPr>
          <a:xfrm>
            <a:off x="156118" y="1200485"/>
            <a:ext cx="11842594" cy="5058993"/>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Ces interactions vont permettre de constituer des noyaux atomiques (interaction forte et faible) de grande diversité et aux constituants de s’organiser au niveau des grandes masses (gravitation) en structures stables, à des échelles de milliards d’années, fournissant des structures d’accueil (planètes) et l’énergie (étoiles) pour l’évolution des hôtes.</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L’interaction électromagnétique va permettre la construction d’atomes et de molécules agents d’une chimie complexe et variée produisant des entités complexes (minéraux, végétaux, animaux) dont  la stabilité est variable mais adaptée afin de permettre des changements de nature de ces entités pour s’adapter aux changement de l’environnement.</a:t>
            </a:r>
          </a:p>
          <a:p>
            <a:endParaRPr lang="fr-FR" sz="3200" b="1" dirty="0">
              <a:solidFill>
                <a:schemeClr val="tx1"/>
              </a:solidFill>
            </a:endParaRPr>
          </a:p>
        </p:txBody>
      </p:sp>
    </p:spTree>
    <p:extLst>
      <p:ext uri="{BB962C8B-B14F-4D97-AF65-F5344CB8AC3E}">
        <p14:creationId xmlns:p14="http://schemas.microsoft.com/office/powerpoint/2010/main" val="133282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336" y="128337"/>
            <a:ext cx="12120664" cy="1072148"/>
          </a:xfrm>
        </p:spPr>
        <p:txBody>
          <a:bodyPr>
            <a:normAutofit/>
          </a:bodyPr>
          <a:lstStyle/>
          <a:p>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Rôle des interactions dans la chaîne de la vie</a:t>
            </a:r>
            <a:endParaRPr lang="fr-FR" sz="4400" dirty="0">
              <a:latin typeface="Calibri" panose="020F0502020204030204" pitchFamily="34" charset="0"/>
            </a:endParaRPr>
          </a:p>
        </p:txBody>
      </p:sp>
      <p:sp>
        <p:nvSpPr>
          <p:cNvPr id="3" name="Sous-titre 2"/>
          <p:cNvSpPr>
            <a:spLocks noGrp="1"/>
          </p:cNvSpPr>
          <p:nvPr>
            <p:ph type="subTitle" idx="1"/>
          </p:nvPr>
        </p:nvSpPr>
        <p:spPr>
          <a:xfrm>
            <a:off x="533400" y="1798320"/>
            <a:ext cx="11155680" cy="4461158"/>
          </a:xfrm>
        </p:spPr>
        <p:txBody>
          <a:bodyPr>
            <a:noAutofit/>
          </a:bodyPr>
          <a:lstStyle/>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Seuls quelques éléments (H, C, N, O, K, Ca</a:t>
            </a:r>
            <a:r>
              <a:rPr lang="fr-FR" sz="3200" cap="none">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Ph, </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Fe</a:t>
            </a:r>
            <a:r>
              <a:rPr lang="fr-FR" sz="3200" cap="none">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Mg..) </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vont intervenir de façon significative dans la vie. Mais la mécanique quantique montre que la structure complexe des nuages électroniques de ces quelques atomes (caractérisés par leur noyau), permet de constituer des molécules de grande complexité et diversité: Celles de la vie!</a:t>
            </a:r>
          </a:p>
          <a:p>
            <a:endParaRPr lang="fr-FR" sz="3200" b="1" dirty="0">
              <a:solidFill>
                <a:schemeClr val="tx1"/>
              </a:solidFill>
            </a:endParaRPr>
          </a:p>
        </p:txBody>
      </p:sp>
    </p:spTree>
    <p:extLst>
      <p:ext uri="{BB962C8B-B14F-4D97-AF65-F5344CB8AC3E}">
        <p14:creationId xmlns:p14="http://schemas.microsoft.com/office/powerpoint/2010/main" val="278580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574" y="1"/>
            <a:ext cx="12120664" cy="977462"/>
          </a:xfrm>
        </p:spPr>
        <p:txBody>
          <a:bodyPr>
            <a:normAutofit fontScale="90000"/>
          </a:bodyPr>
          <a:lstStyle/>
          <a:p>
            <a:pPr algn="ctr"/>
            <a:r>
              <a:rPr lang="fr-FR"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fr-FR" sz="49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La gravitation à l’œuvre</a:t>
            </a:r>
            <a:endParaRPr lang="fr-FR" sz="4900" dirty="0">
              <a:latin typeface="Calibri" panose="020F0502020204030204" pitchFamily="34" charset="0"/>
            </a:endParaRPr>
          </a:p>
        </p:txBody>
      </p:sp>
      <p:sp>
        <p:nvSpPr>
          <p:cNvPr id="3" name="Sous-titre 2"/>
          <p:cNvSpPr>
            <a:spLocks noGrp="1"/>
          </p:cNvSpPr>
          <p:nvPr>
            <p:ph type="subTitle" idx="1"/>
          </p:nvPr>
        </p:nvSpPr>
        <p:spPr>
          <a:xfrm>
            <a:off x="737937" y="1191776"/>
            <a:ext cx="10796337" cy="5319384"/>
          </a:xfrm>
        </p:spPr>
        <p:txBody>
          <a:bodyPr>
            <a:noAutofit/>
          </a:bodyPr>
          <a:lstStyle/>
          <a:p>
            <a:pPr algn="ctr"/>
            <a:r>
              <a:rPr lang="fr-FR" sz="44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matière noire à l’œuvre</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L’interaction du rayonnement avec la matière ordinaire a pour effet de niveler  les inhomogénéités ce qui rendrait stérile l’univers, mais la matière noire qui ne se couple pas avec le rayonnement permet de préserver certains de ces défauts qui vont se développer, rendant la phase suivante possible.</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Ces grumeaux de matière (constitué essentiellement de gaz) vont s’effondrer par un mécanisme complexe puis à un niveau plus local ce gaz va donner des étoiles avec leurs cortèges de planètes.</a:t>
            </a: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dirty="0">
              <a:solidFill>
                <a:schemeClr val="tx1"/>
              </a:solidFill>
              <a:latin typeface="Times New Roman" panose="02020603050405020304" pitchFamily="18" charset="0"/>
              <a:cs typeface="Times New Roman" panose="02020603050405020304" pitchFamily="18" charset="0"/>
            </a:endParaRPr>
          </a:p>
          <a:p>
            <a:pPr algn="just"/>
            <a:endParaRPr lang="fr-FR" sz="3200" dirty="0">
              <a:solidFill>
                <a:schemeClr val="tx1"/>
              </a:solidFill>
            </a:endParaRPr>
          </a:p>
          <a:p>
            <a:pPr algn="just"/>
            <a:endParaRPr lang="fr-FR" sz="3200" dirty="0">
              <a:solidFill>
                <a:schemeClr val="tx1"/>
              </a:solidFill>
            </a:endParaRPr>
          </a:p>
          <a:p>
            <a:endParaRPr lang="fr-FR" sz="3200" b="1" dirty="0">
              <a:solidFill>
                <a:schemeClr val="tx1"/>
              </a:solidFill>
            </a:endParaRPr>
          </a:p>
        </p:txBody>
      </p:sp>
    </p:spTree>
    <p:extLst>
      <p:ext uri="{BB962C8B-B14F-4D97-AF65-F5344CB8AC3E}">
        <p14:creationId xmlns:p14="http://schemas.microsoft.com/office/powerpoint/2010/main" val="1111937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041" y="-97276"/>
            <a:ext cx="12120664" cy="977462"/>
          </a:xfrm>
        </p:spPr>
        <p:txBody>
          <a:bodyPr>
            <a:norm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Les étoiles finissent le travail</a:t>
            </a:r>
          </a:p>
        </p:txBody>
      </p:sp>
      <p:sp>
        <p:nvSpPr>
          <p:cNvPr id="3" name="Sous-titre 2"/>
          <p:cNvSpPr>
            <a:spLocks noGrp="1"/>
          </p:cNvSpPr>
          <p:nvPr>
            <p:ph type="subTitle" idx="1"/>
          </p:nvPr>
        </p:nvSpPr>
        <p:spPr>
          <a:xfrm>
            <a:off x="412061" y="1179371"/>
            <a:ext cx="11149264" cy="4399020"/>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Ensuite les étoiles qui sont les usines à atomes vont produire d’autres éléments et en particulier les </a:t>
            </a:r>
            <a:r>
              <a:rPr lang="fr-FR" sz="3200" b="1"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supernovæ</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qui, en plus de l’hydrogène représentant 90% des atomes de l’univers et de l’</a:t>
            </a:r>
            <a:r>
              <a:rPr lang="fr-FR" sz="3200"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Helium</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(presque 10%) tout le reste étant inférieur à 0, 001%,  dans une fusion explosive synthétisent de nombreux éléments en particulier du carbone dont la production par la réaction 3</a:t>
            </a:r>
            <a:r>
              <a:rPr lang="el-G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α</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 été longtemps un mystère (état excité du noyau avec résonnance), de l’oxygène de l’azote etc… et les dispersent dans l’espace ce qui donnera une autre génération d’étoiles, qui elles peuvent être </a:t>
            </a:r>
            <a:r>
              <a:rPr lang="fr-FR" sz="3200" b="1"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stables</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avec leur planètes avec plus d’éléments chimiques. </a:t>
            </a:r>
          </a:p>
          <a:p>
            <a:endParaRPr lang="fr-FR" sz="3200" b="1" dirty="0">
              <a:solidFill>
                <a:schemeClr val="tx1"/>
              </a:solidFill>
            </a:endParaRPr>
          </a:p>
        </p:txBody>
      </p:sp>
    </p:spTree>
    <p:extLst>
      <p:ext uri="{BB962C8B-B14F-4D97-AF65-F5344CB8AC3E}">
        <p14:creationId xmlns:p14="http://schemas.microsoft.com/office/powerpoint/2010/main" val="21500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574" y="1"/>
            <a:ext cx="12120664" cy="977462"/>
          </a:xfrm>
        </p:spPr>
        <p:txBody>
          <a:bodyPr>
            <a:norm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Explosion de supernova</a:t>
            </a:r>
            <a:endParaRPr lang="fr-FR" sz="4400" dirty="0">
              <a:latin typeface="Calibri" panose="020F0502020204030204" pitchFamily="34" charset="0"/>
            </a:endParaRPr>
          </a:p>
        </p:txBody>
      </p:sp>
      <p:pic>
        <p:nvPicPr>
          <p:cNvPr id="4" name="Image 3"/>
          <p:cNvPicPr>
            <a:picLocks noChangeAspect="1"/>
          </p:cNvPicPr>
          <p:nvPr/>
        </p:nvPicPr>
        <p:blipFill>
          <a:blip r:embed="rId2"/>
          <a:stretch>
            <a:fillRect/>
          </a:stretch>
        </p:blipFill>
        <p:spPr>
          <a:xfrm>
            <a:off x="0" y="1299324"/>
            <a:ext cx="5464681" cy="5335269"/>
          </a:xfrm>
          <a:prstGeom prst="rect">
            <a:avLst/>
          </a:prstGeom>
        </p:spPr>
      </p:pic>
      <p:sp>
        <p:nvSpPr>
          <p:cNvPr id="5" name="ZoneTexte 4"/>
          <p:cNvSpPr txBox="1"/>
          <p:nvPr/>
        </p:nvSpPr>
        <p:spPr>
          <a:xfrm>
            <a:off x="5464681" y="1299324"/>
            <a:ext cx="6598788" cy="5016758"/>
          </a:xfrm>
          <a:prstGeom prst="rect">
            <a:avLst/>
          </a:prstGeom>
          <a:noFill/>
        </p:spPr>
        <p:txBody>
          <a:bodyPr wrap="square" rtlCol="0">
            <a:spAutoFit/>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supernova SN1054, qui a explosé il y a 1000 ans environ, dont les « débris » s’étendent actuellement sur des centaines de milliards de  km, ensemence le milieu  d’éléments lourds synthétisés pendant la vie de l’étoile et pendant son explosion. Ces éléments lourds sont les constituants des planètes telluriques comme la Terre et sont nécessaires à la vie.</a:t>
            </a:r>
            <a:endParaRPr lang="fr-FR" sz="3200" baseline="30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656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8997" y="2629862"/>
            <a:ext cx="8946541" cy="1158368"/>
          </a:xfrm>
        </p:spPr>
        <p:txBody>
          <a:bodyPr>
            <a:normAutofit fontScale="70000" lnSpcReduction="20000"/>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Formation et évolution du système solaire</a:t>
            </a:r>
          </a:p>
        </p:txBody>
      </p:sp>
    </p:spTree>
    <p:extLst>
      <p:ext uri="{BB962C8B-B14F-4D97-AF65-F5344CB8AC3E}">
        <p14:creationId xmlns:p14="http://schemas.microsoft.com/office/powerpoint/2010/main" val="1284446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574" y="-44255"/>
            <a:ext cx="12120664" cy="925743"/>
          </a:xfrm>
        </p:spPr>
        <p:txBody>
          <a:bodyPr>
            <a:norm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Naissance et vie du Soleil</a:t>
            </a:r>
            <a:endParaRPr lang="fr-FR" sz="4400" dirty="0">
              <a:latin typeface="Calibri" panose="020F0502020204030204" pitchFamily="34" charset="0"/>
            </a:endParaRPr>
          </a:p>
        </p:txBody>
      </p:sp>
      <p:sp>
        <p:nvSpPr>
          <p:cNvPr id="3" name="Sous-titre 2"/>
          <p:cNvSpPr>
            <a:spLocks noGrp="1"/>
          </p:cNvSpPr>
          <p:nvPr>
            <p:ph type="subTitle" idx="1"/>
          </p:nvPr>
        </p:nvSpPr>
        <p:spPr>
          <a:xfrm>
            <a:off x="71336" y="2907973"/>
            <a:ext cx="12120664" cy="4158574"/>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Il y a quatre milliards et demi d’années une étoile a explosé au voisinage (au sens cosmologique : d &lt; </a:t>
            </a:r>
            <a:r>
              <a:rPr lang="fr-FR" sz="3200"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qq</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al) de la région  où le Soleil (notre étoile) allait se former.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Elle a ensemencé cette région en éléments chimiques variés (qu’on va  retrouver dans le soleil et les planètes) et l’onde de choc de l’explosion va provoquer un effondrement (sur des centaines de millions d’années) du gaz conduisant  à la formation du système solaire.</a:t>
            </a:r>
          </a:p>
        </p:txBody>
      </p:sp>
      <p:pic>
        <p:nvPicPr>
          <p:cNvPr id="4" name="Image 3"/>
          <p:cNvPicPr>
            <a:picLocks noChangeAspect="1"/>
          </p:cNvPicPr>
          <p:nvPr/>
        </p:nvPicPr>
        <p:blipFill>
          <a:blip r:embed="rId2"/>
          <a:stretch>
            <a:fillRect/>
          </a:stretch>
        </p:blipFill>
        <p:spPr>
          <a:xfrm>
            <a:off x="2640806" y="933207"/>
            <a:ext cx="6934200" cy="1714500"/>
          </a:xfrm>
          <a:prstGeom prst="rect">
            <a:avLst/>
          </a:prstGeom>
        </p:spPr>
      </p:pic>
    </p:spTree>
    <p:extLst>
      <p:ext uri="{BB962C8B-B14F-4D97-AF65-F5344CB8AC3E}">
        <p14:creationId xmlns:p14="http://schemas.microsoft.com/office/powerpoint/2010/main" val="7114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8533" y="139567"/>
            <a:ext cx="9404723" cy="972953"/>
          </a:xfrm>
        </p:spPr>
        <p:txBody>
          <a:bodyPr/>
          <a:lstStyle/>
          <a:p>
            <a:pPr algn="ctr"/>
            <a:r>
              <a:rPr lang="fr-FR" sz="4400" b="1" dirty="0">
                <a:ln w="9525">
                  <a:solidFill>
                    <a:schemeClr val="bg1"/>
                  </a:solidFill>
                  <a:prstDash val="solid"/>
                </a:ln>
                <a:effectLst>
                  <a:outerShdw blurRad="12700" dist="38100" dir="2700000" algn="tl" rotWithShape="0">
                    <a:schemeClr val="bg1">
                      <a:lumMod val="50000"/>
                    </a:schemeClr>
                  </a:outerShdw>
                </a:effectLst>
              </a:rPr>
              <a:t>L’Univers et l’homme </a:t>
            </a:r>
          </a:p>
        </p:txBody>
      </p:sp>
      <p:sp>
        <p:nvSpPr>
          <p:cNvPr id="3" name="Espace réservé du contenu 2"/>
          <p:cNvSpPr>
            <a:spLocks noGrp="1"/>
          </p:cNvSpPr>
          <p:nvPr>
            <p:ph idx="1"/>
          </p:nvPr>
        </p:nvSpPr>
        <p:spPr>
          <a:xfrm>
            <a:off x="178113" y="1540096"/>
            <a:ext cx="11812044" cy="4804947"/>
          </a:xfrm>
        </p:spPr>
        <p:txBody>
          <a:bodyPr>
            <a:noAutofit/>
          </a:bodyPr>
          <a:lstStyle/>
          <a:p>
            <a:pPr algn="just"/>
            <a:r>
              <a:rPr lang="fr-FR" sz="3200" dirty="0">
                <a:latin typeface="Times New Roman" panose="02020603050405020304" pitchFamily="18" charset="0"/>
                <a:cs typeface="Times New Roman" panose="02020603050405020304" pitchFamily="18" charset="0"/>
              </a:rPr>
              <a:t>Tous ces problèmes nous empêcheraient-ils de connaître quoi que ce soit de la « réalité physique » l’univers? Non, parce que: </a:t>
            </a:r>
          </a:p>
          <a:p>
            <a:pPr algn="just"/>
            <a:r>
              <a:rPr lang="fr-FR" sz="3200" dirty="0">
                <a:latin typeface="Times New Roman" panose="02020603050405020304" pitchFamily="18" charset="0"/>
                <a:cs typeface="Times New Roman" panose="02020603050405020304" pitchFamily="18" charset="0"/>
              </a:rPr>
              <a:t>D’une part,  ce n’est pas parce qu’on ne connaît pas tout qu’on ne connaît rien.</a:t>
            </a:r>
          </a:p>
          <a:p>
            <a:pPr algn="just"/>
            <a:r>
              <a:rPr lang="fr-FR" sz="3200" dirty="0">
                <a:latin typeface="Times New Roman" panose="02020603050405020304" pitchFamily="18" charset="0"/>
                <a:cs typeface="Times New Roman" panose="02020603050405020304" pitchFamily="18" charset="0"/>
              </a:rPr>
              <a:t>D’autre part, lorsqu’on est conscient de ces limitations on s’attache à chercher les structures et théories qui y sont compatibles et à les considérer comme essentielles.</a:t>
            </a:r>
          </a:p>
          <a:p>
            <a:pPr algn="just"/>
            <a:r>
              <a:rPr lang="fr-FR" sz="3200" dirty="0">
                <a:latin typeface="Times New Roman" panose="02020603050405020304" pitchFamily="18" charset="0"/>
                <a:cs typeface="Times New Roman" panose="02020603050405020304" pitchFamily="18" charset="0"/>
              </a:rPr>
              <a:t>Un point essentiel, qui a été débattu de tout temps, est de s’interroger sur ce qu’on peut considérer comme la « réalité physique ».</a:t>
            </a:r>
          </a:p>
          <a:p>
            <a:pPr algn="just"/>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574" y="0"/>
            <a:ext cx="12120664" cy="1026695"/>
          </a:xfrm>
        </p:spPr>
        <p:txBody>
          <a:bodyPr>
            <a:no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 Soleil</a:t>
            </a:r>
          </a:p>
        </p:txBody>
      </p:sp>
      <p:sp>
        <p:nvSpPr>
          <p:cNvPr id="3" name="Sous-titre 2"/>
          <p:cNvSpPr>
            <a:spLocks noGrp="1"/>
          </p:cNvSpPr>
          <p:nvPr>
            <p:ph type="subTitle" idx="1"/>
          </p:nvPr>
        </p:nvSpPr>
        <p:spPr>
          <a:xfrm>
            <a:off x="260558" y="1291421"/>
            <a:ext cx="11694695" cy="5253758"/>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 résultat de cet effondrement est une étoile de masse telle que les réactions nucléaires ont du mal à se produire (le cœur est à 15 millions de degrés Kelvin bien loin du milliard de degrés de la nucléosynthèse primordiale). L’effet tunnel joue un rôle important (pic de Gamow).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Chaque kilogramme de Soleil ne produit que 1 mW, mille fois moins que notre corps!</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 rendement poussif est une aubaine, car brûlant mal il brûle longtemps et satisfait à une des exigences pour l’apparition de la vie, processus qui demande du temps.</a:t>
            </a:r>
            <a:endPar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92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336" y="0"/>
            <a:ext cx="12120664" cy="818146"/>
          </a:xfrm>
        </p:spPr>
        <p:txBody>
          <a:bodyPr>
            <a:no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Le système solaire primordial</a:t>
            </a:r>
            <a:endParaRPr lang="fr-FR" sz="4400" dirty="0">
              <a:latin typeface="Calibri" panose="020F0502020204030204" pitchFamily="34" charset="0"/>
            </a:endParaRPr>
          </a:p>
        </p:txBody>
      </p:sp>
      <p:sp>
        <p:nvSpPr>
          <p:cNvPr id="3" name="Sous-titre 2"/>
          <p:cNvSpPr>
            <a:spLocks noGrp="1"/>
          </p:cNvSpPr>
          <p:nvPr>
            <p:ph type="subTitle" idx="1"/>
          </p:nvPr>
        </p:nvSpPr>
        <p:spPr>
          <a:xfrm>
            <a:off x="284320" y="1339547"/>
            <a:ext cx="11694695" cy="4596032"/>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D’un côté le nuage d’hydrogène s’effondre en tourbillonnant,  par un processus complexe, et pour cela il doit se débarrasser de son moment angulaire, d’où les </a:t>
            </a:r>
            <a:r>
              <a:rPr lang="fr-FR" sz="3200" cap="none"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proto-planètes</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(tas de cailloux où les plus gros attirent les plus petits,  jusqu’à s’échauffer pour allumer les réactions de fusion.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C’est un scénario cataclysmique où les plus gros corps encore brûlants, subissent des bombardements incessants de météorites de toutes tailles déchirant  la croûte provoquant l’apparition de volcans :</a:t>
            </a:r>
          </a:p>
        </p:txBody>
      </p:sp>
    </p:spTree>
    <p:extLst>
      <p:ext uri="{BB962C8B-B14F-4D97-AF65-F5344CB8AC3E}">
        <p14:creationId xmlns:p14="http://schemas.microsoft.com/office/powerpoint/2010/main" val="367302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336" y="0"/>
            <a:ext cx="12120664" cy="818146"/>
          </a:xfrm>
        </p:spPr>
        <p:txBody>
          <a:bodyPr>
            <a:no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 système solaire primordial</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363" y="1042736"/>
            <a:ext cx="9805901" cy="5216739"/>
          </a:xfrm>
          <a:prstGeom prst="rect">
            <a:avLst/>
          </a:prstGeom>
        </p:spPr>
      </p:pic>
    </p:spTree>
    <p:extLst>
      <p:ext uri="{BB962C8B-B14F-4D97-AF65-F5344CB8AC3E}">
        <p14:creationId xmlns:p14="http://schemas.microsoft.com/office/powerpoint/2010/main" val="2380647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8997" y="2629862"/>
            <a:ext cx="8946541" cy="1158368"/>
          </a:xfrm>
        </p:spPr>
        <p:txBody>
          <a:bodyPr>
            <a:normAutofit fontScale="70000" lnSpcReduction="20000"/>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Formation et évolution de la Terre</a:t>
            </a:r>
          </a:p>
        </p:txBody>
      </p:sp>
    </p:spTree>
    <p:extLst>
      <p:ext uri="{BB962C8B-B14F-4D97-AF65-F5344CB8AC3E}">
        <p14:creationId xmlns:p14="http://schemas.microsoft.com/office/powerpoint/2010/main" val="2240955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336" y="0"/>
            <a:ext cx="12120664" cy="694266"/>
          </a:xfrm>
        </p:spPr>
        <p:txBody>
          <a:bodyPr>
            <a:no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Le système solaire primordial</a:t>
            </a:r>
          </a:p>
        </p:txBody>
      </p:sp>
      <p:sp>
        <p:nvSpPr>
          <p:cNvPr id="3" name="Sous-titre 2"/>
          <p:cNvSpPr>
            <a:spLocks noGrp="1"/>
          </p:cNvSpPr>
          <p:nvPr>
            <p:ph type="subTitle" idx="1"/>
          </p:nvPr>
        </p:nvSpPr>
        <p:spPr>
          <a:xfrm>
            <a:off x="71336" y="1145957"/>
            <a:ext cx="6673518" cy="6011334"/>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C’est l’enfer. Cela ne va se calmer qu’au bout de quelques centaines de millions d’années. Mais la température élevée du centre de la Terre (plusieurs milliers de degrés) est la relique de cette formation dont le refroidissement est ralenti par la radioactivité naturelle (10</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13</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  à comparer au 3.10</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17</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 solaire. Mais dans ces conditions inutile de dire qu’aucune vie ne peut se développer.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480" y="1663402"/>
            <a:ext cx="5143099" cy="4145280"/>
          </a:xfrm>
          <a:prstGeom prst="rect">
            <a:avLst/>
          </a:prstGeom>
        </p:spPr>
      </p:pic>
    </p:spTree>
    <p:extLst>
      <p:ext uri="{BB962C8B-B14F-4D97-AF65-F5344CB8AC3E}">
        <p14:creationId xmlns:p14="http://schemas.microsoft.com/office/powerpoint/2010/main" val="150812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9" y="299546"/>
            <a:ext cx="12120664" cy="694266"/>
          </a:xfrm>
        </p:spPr>
        <p:txBody>
          <a:bodyPr>
            <a:no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L’atmosphère</a:t>
            </a:r>
          </a:p>
        </p:txBody>
      </p:sp>
      <p:sp>
        <p:nvSpPr>
          <p:cNvPr id="3" name="Sous-titre 2"/>
          <p:cNvSpPr>
            <a:spLocks noGrp="1"/>
          </p:cNvSpPr>
          <p:nvPr>
            <p:ph type="subTitle" idx="1"/>
          </p:nvPr>
        </p:nvSpPr>
        <p:spPr>
          <a:xfrm>
            <a:off x="802104" y="1598157"/>
            <a:ext cx="10603833" cy="3840947"/>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Une planète de la taille de la Terre peut retenir durablement une atmosphère de gaz pas trop légers. Si elle va perdre rapidement son hydrogène (abondant) et sans doute aussi l’hélium plus rare, la Terre peut retenir durablement les molécules de gaz tels que l’azote N</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(d’origine volcanique), ce que Mars, plus petit, ne peut pas faire.</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Il n’y a pas d’oxygène libre (gazeux O</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à cette époque, les premières formes de vie vont être anaérobiques.</a:t>
            </a:r>
            <a:endPar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4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20664" cy="694266"/>
          </a:xfrm>
        </p:spPr>
        <p:txBody>
          <a:bodyPr>
            <a:noAutofit/>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rPr>
              <a:t>Atmosphère et températu</a:t>
            </a: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re</a:t>
            </a:r>
            <a:endParaRPr lang="fr-FR" sz="4400" dirty="0">
              <a:latin typeface="Calibri" panose="020F0502020204030204"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22" y="654850"/>
            <a:ext cx="7469105" cy="4818155"/>
          </a:xfrm>
          <a:prstGeom prst="rect">
            <a:avLst/>
          </a:prstGeom>
        </p:spPr>
      </p:pic>
      <p:sp>
        <p:nvSpPr>
          <p:cNvPr id="5" name="ZoneTexte 4"/>
          <p:cNvSpPr txBox="1"/>
          <p:nvPr/>
        </p:nvSpPr>
        <p:spPr>
          <a:xfrm>
            <a:off x="78418" y="5473005"/>
            <a:ext cx="11963827" cy="1384995"/>
          </a:xfrm>
          <a:prstGeom prst="rect">
            <a:avLst/>
          </a:prstGeom>
          <a:noFill/>
        </p:spPr>
        <p:txBody>
          <a:bodyPr wrap="square" rtlCol="0">
            <a:spAutoFit/>
          </a:bodyPr>
          <a:lstStyle/>
          <a:p>
            <a:pPr algn="just"/>
            <a:r>
              <a:rPr lang="fr-FR"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L’effet de serre de l’atmosphère, élève de 35°C (voire 50°C) la température à la surface de la Terre (15°C au lieu de -20°C voire -35°C). Notons l’évènement majeur  de « grande oxygénation », il y a environ 2 milliards d’années</a:t>
            </a:r>
            <a:r>
              <a:rPr lang="fr-FR"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3698" y="120375"/>
            <a:ext cx="1963292" cy="5470213"/>
          </a:xfrm>
          <a:prstGeom prst="rect">
            <a:avLst/>
          </a:prstGeom>
        </p:spPr>
      </p:pic>
    </p:spTree>
    <p:extLst>
      <p:ext uri="{BB962C8B-B14F-4D97-AF65-F5344CB8AC3E}">
        <p14:creationId xmlns:p14="http://schemas.microsoft.com/office/powerpoint/2010/main" val="802827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336" y="118534"/>
            <a:ext cx="12120664" cy="694266"/>
          </a:xfrm>
        </p:spPr>
        <p:txBody>
          <a:bodyPr>
            <a:no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Le problème de l’eau liquide</a:t>
            </a:r>
            <a:endParaRPr lang="fr-FR" sz="4400" dirty="0">
              <a:latin typeface="Calibri" panose="020F0502020204030204" pitchFamily="34" charset="0"/>
            </a:endParaRPr>
          </a:p>
        </p:txBody>
      </p:sp>
      <p:sp>
        <p:nvSpPr>
          <p:cNvPr id="3" name="Sous-titre 2"/>
          <p:cNvSpPr>
            <a:spLocks noGrp="1"/>
          </p:cNvSpPr>
          <p:nvPr>
            <p:ph type="subTitle" idx="1"/>
          </p:nvPr>
        </p:nvSpPr>
        <p:spPr>
          <a:xfrm>
            <a:off x="561474" y="1009367"/>
            <a:ext cx="11133222" cy="5471644"/>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Lorsque le bombardement météorique s’est calmé la température peut se stabiliser. L’eau liquide est indispensable 	au développement de la vie telle qu’on la connaît. En fait la molécule d’eau est relativement assez abondante dans l’univers (Les comètes faites de glace en attestent).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Différentes hypothèses existent sur la formation des océans :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Certains pensent que c’est la pluie consécutive aux orages très violents qui en est la cause, d’autres préfèrent l’attribuer au passage proche de la queue d’une comète. Cette dernière hypothèse avait le vent en poupe est remise en cause.</a:t>
            </a:r>
            <a:endParaRPr lang="fr-F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0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336" y="118534"/>
            <a:ext cx="12120664" cy="694266"/>
          </a:xfrm>
        </p:spPr>
        <p:txBody>
          <a:bodyPr>
            <a:no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Le problème de l’eau liquide</a:t>
            </a:r>
            <a:endParaRPr lang="fr-FR" sz="4400" dirty="0">
              <a:latin typeface="Calibri" panose="020F050202020403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520" y="1047871"/>
            <a:ext cx="6437322" cy="5649548"/>
          </a:xfrm>
          <a:prstGeom prst="rect">
            <a:avLst/>
          </a:prstGeom>
        </p:spPr>
      </p:pic>
    </p:spTree>
    <p:extLst>
      <p:ext uri="{BB962C8B-B14F-4D97-AF65-F5344CB8AC3E}">
        <p14:creationId xmlns:p14="http://schemas.microsoft.com/office/powerpoint/2010/main" val="1600978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2652" y="2629862"/>
            <a:ext cx="11632018" cy="1158368"/>
          </a:xfrm>
        </p:spPr>
        <p:txBody>
          <a:bodyPr>
            <a:normAutofit fontScale="55000" lnSpcReduction="20000"/>
          </a:bodyPr>
          <a:lstStyle/>
          <a:p>
            <a:pPr algn="ctr"/>
            <a:r>
              <a:rPr lang="fr-FR" sz="6000" b="1" dirty="0">
                <a:ln w="9525">
                  <a:solidFill>
                    <a:schemeClr val="bg1"/>
                  </a:solidFill>
                  <a:prstDash val="solid"/>
                </a:ln>
                <a:effectLst>
                  <a:outerShdw blurRad="12700" dist="38100" dir="2700000" algn="tl" rotWithShape="0">
                    <a:schemeClr val="bg1">
                      <a:lumMod val="50000"/>
                    </a:schemeClr>
                  </a:outerShdw>
                </a:effectLst>
              </a:rPr>
              <a:t>Conditions pour l’apparition et le développement de la vie (telle que nous la connaissons)</a:t>
            </a:r>
          </a:p>
        </p:txBody>
      </p:sp>
    </p:spTree>
    <p:extLst>
      <p:ext uri="{BB962C8B-B14F-4D97-AF65-F5344CB8AC3E}">
        <p14:creationId xmlns:p14="http://schemas.microsoft.com/office/powerpoint/2010/main" val="272385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11778272" cy="769441"/>
          </a:xfrm>
          <a:prstGeom prst="rect">
            <a:avLst/>
          </a:prstGeom>
          <a:noFill/>
        </p:spPr>
        <p:txBody>
          <a:bodyPr wrap="square" rtlCol="0">
            <a:spAutoFit/>
          </a:bodyPr>
          <a:lstStyle/>
          <a:p>
            <a:pPr algn="ctr"/>
            <a:r>
              <a:rPr lang="fr-FR" sz="4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Quelle réalité physique? L’Allégorie de la caverne</a:t>
            </a:r>
          </a:p>
        </p:txBody>
      </p:sp>
      <p:sp>
        <p:nvSpPr>
          <p:cNvPr id="3" name="ZoneTexte 2"/>
          <p:cNvSpPr txBox="1"/>
          <p:nvPr/>
        </p:nvSpPr>
        <p:spPr>
          <a:xfrm>
            <a:off x="3713357" y="769441"/>
            <a:ext cx="8302180" cy="5509200"/>
          </a:xfrm>
          <a:prstGeom prst="rect">
            <a:avLst/>
          </a:prstGeom>
          <a:noFill/>
        </p:spPr>
        <p:txBody>
          <a:bodyPr wrap="square" rtlCol="0">
            <a:spAutoFit/>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Platon dans son livre « La république » se demandait comment des prisonniers enchaînés dans une caverne, réduits à ne voir que des ombres d’ objets extérieurs (inconnus) pourraient induire que ce ne sont que des ombres de quelque chose qu’ils ne perçoivent pas. </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 les ombres sont celles « d’objets réels », alors comment peut-on récupérer la réalité, à partir de sa représentation? En outre, si un prisonnier affirme que les ombres sont elles-mêmes la réalité, peut-on lui prouver qu’il a tort ? </a:t>
            </a: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599" t="-422" r="-599" b="8066"/>
          <a:stretch/>
        </p:blipFill>
        <p:spPr>
          <a:xfrm>
            <a:off x="0" y="1409490"/>
            <a:ext cx="3613224" cy="4740101"/>
          </a:xfrm>
          <a:prstGeom prst="rect">
            <a:avLst/>
          </a:prstGeom>
        </p:spPr>
      </p:pic>
    </p:spTree>
    <p:extLst>
      <p:ext uri="{BB962C8B-B14F-4D97-AF65-F5344CB8AC3E}">
        <p14:creationId xmlns:p14="http://schemas.microsoft.com/office/powerpoint/2010/main" val="68279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574" y="1"/>
            <a:ext cx="12120664" cy="694266"/>
          </a:xfrm>
        </p:spPr>
        <p:txBody>
          <a:bodyPr>
            <a:noAutofit/>
          </a:bodyPr>
          <a:lstStyle/>
          <a:p>
            <a:pPr algn="ctr"/>
            <a:r>
              <a:rPr lang="fr-FR" sz="4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Cela suffit-il pour la vie?</a:t>
            </a:r>
            <a:endParaRPr lang="fr-FR" sz="4400" dirty="0">
              <a:latin typeface="Calibri" panose="020F0502020204030204" pitchFamily="34" charset="0"/>
            </a:endParaRPr>
          </a:p>
        </p:txBody>
      </p:sp>
      <p:sp>
        <p:nvSpPr>
          <p:cNvPr id="3" name="Sous-titre 2"/>
          <p:cNvSpPr>
            <a:spLocks noGrp="1"/>
          </p:cNvSpPr>
          <p:nvPr>
            <p:ph type="subTitle" idx="1"/>
          </p:nvPr>
        </p:nvSpPr>
        <p:spPr>
          <a:xfrm>
            <a:off x="0" y="812800"/>
            <a:ext cx="12168237" cy="6045200"/>
          </a:xfrm>
        </p:spPr>
        <p:txBody>
          <a:bodyPr>
            <a:noAutofit/>
          </a:bodyPr>
          <a:lstStyle/>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Il faut des conditions supplémentaires très contraignantes.</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Une planète dont la température présente des régions dans une fenêtre étroite autour de 15°C, autrement dit, en général une étoile proche  stable qui la baigne dans son rayonnement, le volcanisme peut fournir une autre source, pas d’étoiles instables à « proximité ».</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 l’eau à l’état liquide.</a:t>
            </a:r>
          </a:p>
          <a:p>
            <a:pPr algn="just"/>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Une atmosphère gazeuse appropriée pour les réactions chimiques avec les êtres vivants, qui protège (O</a:t>
            </a:r>
            <a:r>
              <a:rPr lang="fr-FR" sz="3200" cap="none" baseline="30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des rayonnements nocifs et des météorites de petites tailles.</a:t>
            </a:r>
          </a:p>
          <a:p>
            <a:pPr marL="285750" lvl="0" indent="-285750" algn="just">
              <a:buClr>
                <a:prstClr val="white"/>
              </a:buClr>
              <a:buFont typeface="Wingdings 3" panose="05040102010807070707" pitchFamily="18" charset="2"/>
              <a:buChar char=""/>
            </a:pPr>
            <a:r>
              <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 bouclier magnétique pour dévier les particules chargées nocives..</a:t>
            </a:r>
          </a:p>
          <a:p>
            <a:pPr algn="just"/>
            <a:endParaRPr lang="fr-FR" sz="3200" cap="none"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93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89" y="641684"/>
            <a:ext cx="10796337" cy="5837221"/>
          </a:xfrm>
          <a:prstGeom prst="rect">
            <a:avLst/>
          </a:prstGeom>
        </p:spPr>
      </p:pic>
    </p:spTree>
    <p:extLst>
      <p:ext uri="{BB962C8B-B14F-4D97-AF65-F5344CB8AC3E}">
        <p14:creationId xmlns:p14="http://schemas.microsoft.com/office/powerpoint/2010/main" val="2741878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537240" y="1282709"/>
            <a:ext cx="10923587" cy="4925586"/>
          </a:xfrm>
        </p:spPr>
        <p:txBody>
          <a:bodyPr>
            <a:noAutofit/>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Et que tout cela soit relativement stable, car le processus de l’évolution vers des êtres complexes a pris des milliards d’année sur Terre, mais avec des catastrophes (exemple extinction des dinosaures) de temps en temps pour sortir « d’états stables ».</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Des mutations et un mécanisme de « sélection-évolution » naturelle.</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Autrement dit un monde non figé où ce sont les erreurs qui conduisent et permettent l’évolution.</a:t>
            </a:r>
          </a:p>
        </p:txBody>
      </p:sp>
    </p:spTree>
    <p:extLst>
      <p:ext uri="{BB962C8B-B14F-4D97-AF65-F5344CB8AC3E}">
        <p14:creationId xmlns:p14="http://schemas.microsoft.com/office/powerpoint/2010/main" val="23895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341523" y="1068636"/>
            <a:ext cx="11180763" cy="5695720"/>
          </a:xfrm>
        </p:spPr>
        <p:txBody>
          <a:bodyPr>
            <a:noAutofit/>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 on admet que la distribution des étoiles et de leurs cortèges de planètes est « statistique », il faut un grand nombre d’étoiles pour que ces conditions soient réunies.</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 ailleurs, nous nous considérons comme l’aboutissement ultime de l’évolution, mais modestie oblige, rien n’exclut que des êtres encore plus « performants » puissent exister ailleurs.</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grande distance entre les étoiles et la rareté de ces conditions fait que des communications entre civilisations est peu probable. Ceci est peut être une « protection » car l’histoire nous a montré que la rencontre de civilisations de niveau d’évolution différent a rarement profité à celle qui l’était le moins !  </a:t>
            </a:r>
          </a:p>
        </p:txBody>
      </p:sp>
    </p:spTree>
    <p:extLst>
      <p:ext uri="{BB962C8B-B14F-4D97-AF65-F5344CB8AC3E}">
        <p14:creationId xmlns:p14="http://schemas.microsoft.com/office/powerpoint/2010/main" val="270338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07244" y="141514"/>
            <a:ext cx="6148551" cy="769441"/>
          </a:xfrm>
          <a:prstGeom prst="rect">
            <a:avLst/>
          </a:prstGeom>
          <a:noFill/>
        </p:spPr>
        <p:txBody>
          <a:bodyPr wrap="square" rtlCol="0">
            <a:spAutoFit/>
          </a:bodyPr>
          <a:lstStyle/>
          <a:p>
            <a:pPr algn="ctr"/>
            <a:r>
              <a:rPr lang="fr-FR" sz="4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Résumé</a:t>
            </a:r>
          </a:p>
        </p:txBody>
      </p:sp>
      <p:sp>
        <p:nvSpPr>
          <p:cNvPr id="3" name="ZoneTexte 2"/>
          <p:cNvSpPr txBox="1"/>
          <p:nvPr/>
        </p:nvSpPr>
        <p:spPr>
          <a:xfrm>
            <a:off x="191386" y="1256300"/>
            <a:ext cx="11802140" cy="5016758"/>
          </a:xfrm>
          <a:prstGeom prst="rect">
            <a:avLst/>
          </a:prstGeom>
          <a:noFill/>
        </p:spPr>
        <p:txBody>
          <a:bodyPr wrap="square" rtlCol="0">
            <a:spAutoFit/>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C’est un enchaînement complexe et ajusté de phénomènes et d’évènements qui a permis notre apparition suite à une évolution à caractère chaotique seulement contrainte par quatre interactions qui en structurent les possibilités</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Une caractéristique de ces évènements est qu’ils n’ont traité qu’un aspect partiel du problème qui lui-même résultait de conditions précédentes qui avaient partiellement fonctionnées.</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 rôle des erreurs permettant d’échapper à une situation localement stable au bénéfice d’une autre solution qui peut se révéler potentiellement plus performante se révèle fondamental pour la survie. </a:t>
            </a:r>
          </a:p>
        </p:txBody>
      </p:sp>
    </p:spTree>
    <p:extLst>
      <p:ext uri="{BB962C8B-B14F-4D97-AF65-F5344CB8AC3E}">
        <p14:creationId xmlns:p14="http://schemas.microsoft.com/office/powerpoint/2010/main" val="33145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0235" y="141514"/>
            <a:ext cx="9305365" cy="769441"/>
          </a:xfrm>
          <a:prstGeom prst="rect">
            <a:avLst/>
          </a:prstGeom>
          <a:noFill/>
        </p:spPr>
        <p:txBody>
          <a:bodyPr wrap="square" rtlCol="0">
            <a:spAutoFit/>
          </a:bodyPr>
          <a:lstStyle/>
          <a:p>
            <a:pPr algn="ctr"/>
            <a:r>
              <a:rPr lang="fr-FR" sz="4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Retour sur le concept de </a:t>
            </a:r>
            <a:r>
              <a:rPr lang="fr-FR" sz="4400" b="1" dirty="0" err="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Big</a:t>
            </a:r>
            <a:r>
              <a:rPr lang="fr-FR" sz="4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 Bang</a:t>
            </a:r>
          </a:p>
        </p:txBody>
      </p:sp>
      <p:sp>
        <p:nvSpPr>
          <p:cNvPr id="3" name="ZoneTexte 2"/>
          <p:cNvSpPr txBox="1"/>
          <p:nvPr/>
        </p:nvSpPr>
        <p:spPr>
          <a:xfrm>
            <a:off x="191386" y="1256300"/>
            <a:ext cx="11802140" cy="6494085"/>
          </a:xfrm>
          <a:prstGeom prst="rect">
            <a:avLst/>
          </a:prstGeom>
          <a:noFill/>
        </p:spPr>
        <p:txBody>
          <a:bodyPr wrap="square" rtlCol="0">
            <a:spAutoFit/>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 modèle, qui suppose un début de l’univers et une évolution temporelle conduit inéluctablement à la question: Qu’il y avait-il avant?</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Cette question est motivée par les hypothèses de conservation « rien ne se perd, rien ne se créé, mais peut se transformer ». </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 cette hypothèse semble vérifiée dans la physique de la matière- énergie, pourquoi le serait-elle pour tout?</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Ainsi, l’existence d’un individu a un commencement et une fin (terrestre). </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Pourquoi pas l’univers?</a:t>
            </a: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69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0235" y="141514"/>
            <a:ext cx="9305365" cy="769441"/>
          </a:xfrm>
          <a:prstGeom prst="rect">
            <a:avLst/>
          </a:prstGeom>
          <a:noFill/>
        </p:spPr>
        <p:txBody>
          <a:bodyPr wrap="square" rtlCol="0">
            <a:spAutoFit/>
          </a:bodyPr>
          <a:lstStyle/>
          <a:p>
            <a:pPr algn="ctr"/>
            <a:r>
              <a:rPr lang="fr-FR" sz="4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Retour sur le concept de </a:t>
            </a:r>
            <a:r>
              <a:rPr lang="fr-FR" sz="4400" b="1" dirty="0" err="1">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Big</a:t>
            </a:r>
            <a:r>
              <a:rPr lang="fr-FR" sz="4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rPr>
              <a:t> Bang</a:t>
            </a:r>
          </a:p>
        </p:txBody>
      </p:sp>
      <p:sp>
        <p:nvSpPr>
          <p:cNvPr id="3" name="ZoneTexte 2"/>
          <p:cNvSpPr txBox="1"/>
          <p:nvPr/>
        </p:nvSpPr>
        <p:spPr>
          <a:xfrm>
            <a:off x="191386" y="1256300"/>
            <a:ext cx="11802140" cy="5016758"/>
          </a:xfrm>
          <a:prstGeom prst="rect">
            <a:avLst/>
          </a:prstGeom>
          <a:noFill/>
        </p:spPr>
        <p:txBody>
          <a:bodyPr wrap="square" rtlCol="0">
            <a:spAutoFit/>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 ailleurs, ce modèle de </a:t>
            </a:r>
            <a:r>
              <a:rPr lang="fr-FR"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Big</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Bang est une représentation parmi d’autres. En fait l’univers n’est pas apparu à un certain moment, mais simplement: </a:t>
            </a:r>
            <a:r>
              <a:rPr lang="fr-FR" sz="3200" b="1"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il est! </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Il est plus correct de dire qu’il </a:t>
            </a:r>
            <a:r>
              <a:rPr lang="fr-FR" sz="3200" b="1"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est</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une histoire (car le résultat de l’équation d’Einstein est un espace-temps, un univers dans toute son expansion spatiale et temporelle) que de dire qu’il </a:t>
            </a:r>
            <a:r>
              <a:rPr lang="fr-FR" sz="3200" b="1" dirty="0">
                <a:ln w="0"/>
                <a:solidFill>
                  <a:srgbClr val="FFF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une histoire.</a:t>
            </a:r>
          </a:p>
          <a:p>
            <a:pPr algn="just"/>
            <a:endPar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C’est le fait que nous parcourons des lignes de cet univers, ainsi que les autres, dans la direction de leur divergence qui nous le fait voir en expansion et génère cette illusion de chronologie.</a:t>
            </a:r>
          </a:p>
        </p:txBody>
      </p:sp>
    </p:spTree>
    <p:extLst>
      <p:ext uri="{BB962C8B-B14F-4D97-AF65-F5344CB8AC3E}">
        <p14:creationId xmlns:p14="http://schemas.microsoft.com/office/powerpoint/2010/main" val="387825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8533" y="139567"/>
            <a:ext cx="9404723" cy="856382"/>
          </a:xfrm>
        </p:spPr>
        <p:txBody>
          <a:bodyPr/>
          <a:lstStyle/>
          <a:p>
            <a:pPr algn="ctr"/>
            <a:r>
              <a:rPr lang="fr-FR" sz="4400" b="1" dirty="0">
                <a:ln w="9525">
                  <a:solidFill>
                    <a:schemeClr val="bg1"/>
                  </a:solidFill>
                  <a:prstDash val="solid"/>
                </a:ln>
                <a:effectLst>
                  <a:outerShdw blurRad="12700" dist="38100" dir="2700000" algn="tl" rotWithShape="0">
                    <a:schemeClr val="bg1">
                      <a:lumMod val="50000"/>
                    </a:schemeClr>
                  </a:outerShdw>
                </a:effectLst>
              </a:rPr>
              <a:t>L’Univers et l’homme </a:t>
            </a:r>
          </a:p>
        </p:txBody>
      </p:sp>
      <p:sp>
        <p:nvSpPr>
          <p:cNvPr id="3" name="Espace réservé du contenu 2"/>
          <p:cNvSpPr>
            <a:spLocks noGrp="1"/>
          </p:cNvSpPr>
          <p:nvPr>
            <p:ph idx="1"/>
          </p:nvPr>
        </p:nvSpPr>
        <p:spPr>
          <a:xfrm>
            <a:off x="0" y="995949"/>
            <a:ext cx="12110224" cy="5616724"/>
          </a:xfrm>
        </p:spPr>
        <p:txBody>
          <a:bodyPr>
            <a:noAutofit/>
          </a:bodyPr>
          <a:lstStyle/>
          <a:p>
            <a:pPr algn="just"/>
            <a:r>
              <a:rPr lang="fr-FR" sz="3200" dirty="0">
                <a:latin typeface="Times New Roman" panose="02020603050405020304" pitchFamily="18" charset="0"/>
                <a:ea typeface="Calibri" panose="020F0502020204030204" pitchFamily="34" charset="0"/>
                <a:cs typeface="Times New Roman" panose="02020603050405020304" pitchFamily="18" charset="0"/>
              </a:rPr>
              <a:t>Dans son article « Principe de représentation-Auto-Duale théorique», </a:t>
            </a:r>
            <a:r>
              <a:rPr lang="fr-FR" sz="3200" dirty="0" err="1">
                <a:latin typeface="Times New Roman" panose="02020603050405020304" pitchFamily="18" charset="0"/>
                <a:ea typeface="Calibri" panose="020F0502020204030204" pitchFamily="34" charset="0"/>
                <a:cs typeface="Times New Roman" panose="02020603050405020304" pitchFamily="18" charset="0"/>
              </a:rPr>
              <a:t>Shahan</a:t>
            </a:r>
            <a:r>
              <a:rPr lang="fr-FR" sz="3200" dirty="0">
                <a:latin typeface="Times New Roman" panose="02020603050405020304" pitchFamily="18" charset="0"/>
                <a:ea typeface="Calibri" panose="020F0502020204030204" pitchFamily="34" charset="0"/>
                <a:cs typeface="Times New Roman" panose="02020603050405020304" pitchFamily="18" charset="0"/>
              </a:rPr>
              <a:t> Majid (1991) propose de représenter les deux points de vue sous l’angle d’une dualité formelle et d’utiliser les formalismes mathématiques appropriés pour déterminer les contraintes propres à concilier les deux points de vue, en préalable, déclare:</a:t>
            </a:r>
          </a:p>
          <a:p>
            <a:pPr algn="just"/>
            <a:r>
              <a:rPr lang="fr-FR" sz="3200" i="1" dirty="0">
                <a:latin typeface="Times New Roman" panose="02020603050405020304" pitchFamily="18" charset="0"/>
                <a:ea typeface="Calibri" panose="020F0502020204030204" pitchFamily="34" charset="0"/>
                <a:cs typeface="Times New Roman" panose="02020603050405020304" pitchFamily="18" charset="0"/>
              </a:rPr>
              <a:t>La physique théorique est la recherche d’un ensemble complet cohérent de lois fondamentales de la physique. Nous proposons une démarche visant à montrer que la structure ultime, à savoir l’ensemble de lois à prendre en compte par les physiciens, ne fait que refléter les structures autorisées par les contraintes de la pensée du physicien.</a:t>
            </a:r>
          </a:p>
          <a:p>
            <a:pPr algn="just"/>
            <a:r>
              <a:rPr lang="fr-FR" sz="3200" dirty="0">
                <a:latin typeface="Times New Roman" panose="02020603050405020304" pitchFamily="18" charset="0"/>
                <a:cs typeface="Times New Roman" panose="02020603050405020304" pitchFamily="18" charset="0"/>
              </a:rPr>
              <a:t>Nous conclurons ce prologue par Bachelard qui souligne aussi que :</a:t>
            </a:r>
            <a:endParaRPr lang="fr-FR" sz="3200" dirty="0"/>
          </a:p>
        </p:txBody>
      </p:sp>
    </p:spTree>
    <p:extLst>
      <p:ext uri="{BB962C8B-B14F-4D97-AF65-F5344CB8AC3E}">
        <p14:creationId xmlns:p14="http://schemas.microsoft.com/office/powerpoint/2010/main" val="189397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8533" y="139567"/>
            <a:ext cx="9404723" cy="805313"/>
          </a:xfrm>
        </p:spPr>
        <p:txBody>
          <a:bodyPr/>
          <a:lstStyle/>
          <a:p>
            <a:pPr algn="ctr"/>
            <a:r>
              <a:rPr lang="fr-FR" sz="4400" b="1" dirty="0">
                <a:ln w="9525">
                  <a:solidFill>
                    <a:schemeClr val="bg1"/>
                  </a:solidFill>
                  <a:prstDash val="solid"/>
                </a:ln>
                <a:effectLst>
                  <a:outerShdw blurRad="12700" dist="38100" dir="2700000" algn="tl" rotWithShape="0">
                    <a:schemeClr val="bg1">
                      <a:lumMod val="50000"/>
                    </a:schemeClr>
                  </a:outerShdw>
                </a:effectLst>
              </a:rPr>
              <a:t>L’Univers et l’homme </a:t>
            </a:r>
          </a:p>
        </p:txBody>
      </p:sp>
      <p:sp>
        <p:nvSpPr>
          <p:cNvPr id="3" name="Espace réservé du contenu 2"/>
          <p:cNvSpPr>
            <a:spLocks noGrp="1"/>
          </p:cNvSpPr>
          <p:nvPr>
            <p:ph idx="1"/>
          </p:nvPr>
        </p:nvSpPr>
        <p:spPr>
          <a:xfrm>
            <a:off x="0" y="1072809"/>
            <a:ext cx="11980433" cy="5123145"/>
          </a:xfrm>
        </p:spPr>
        <p:txBody>
          <a:bodyPr>
            <a:noAutofit/>
          </a:bodyPr>
          <a:lstStyle/>
          <a:p>
            <a:pPr algn="just"/>
            <a:r>
              <a:rPr lang="fr-FR" sz="3200" dirty="0">
                <a:latin typeface="Times New Roman" panose="02020603050405020304" pitchFamily="18" charset="0"/>
                <a:cs typeface="Times New Roman" panose="02020603050405020304" pitchFamily="18" charset="0"/>
              </a:rPr>
              <a:t>« La science est un produit de l’esprit humain, produit conforme aux lois de notre pensée et adapté au monde extérieur. Elle offre donc deux aspects, l’un subjectif, l’autre objectif, tous deux également nécessaires, car il nous est aussi impossible de changer quoi que ce soit aux lois de notre esprit qu’à celles du monde ».  </a:t>
            </a:r>
          </a:p>
          <a:p>
            <a:pPr algn="just"/>
            <a:r>
              <a:rPr lang="fr-FR" sz="3200" dirty="0">
                <a:latin typeface="Times New Roman" panose="02020603050405020304" pitchFamily="18" charset="0"/>
                <a:cs typeface="Times New Roman" panose="02020603050405020304" pitchFamily="18" charset="0"/>
              </a:rPr>
              <a:t>Etrange déclaration métaphysique qui peut aussi bien conduire à une sorte de rationalisme redoublé qui retrouverait, dans les lois du monde, les lois de notre esprit, qu’à un réalisme universel imposant l’invariabilité absolue « aux lois de notre esprit » conçues comme une partie des lois du monde! </a:t>
            </a:r>
            <a:r>
              <a:rPr lang="fr-FR" sz="3200" i="1" dirty="0">
                <a:latin typeface="Times New Roman" panose="02020603050405020304" pitchFamily="18" charset="0"/>
                <a:cs typeface="Times New Roman" panose="02020603050405020304" pitchFamily="18" charset="0"/>
              </a:rPr>
              <a:t>Bachelard, Le Nouvel esprit Scientifique</a:t>
            </a:r>
            <a:r>
              <a:rPr lang="fr-FR"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20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3840" y="2722796"/>
            <a:ext cx="11612880" cy="3807379"/>
          </a:xfrm>
        </p:spPr>
        <p:txBody>
          <a:bodyPr>
            <a:normAutofit/>
          </a:bodyPr>
          <a:lstStyle/>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Fin 1915, Einstein publie ses équations de la relativité générale.</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Comme en relativité générale l’espace-temps est « déformé » par les masses et l ’énergie, l’univers (l’espace-temps) n’est plus un contenant indépendant de ce qu’il « contient » et on ne peut plus séparer contenant et contenu! </a:t>
            </a:r>
          </a:p>
          <a:p>
            <a:pPr algn="just"/>
            <a:r>
              <a:rPr lang="fr-FR"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Il peut alors être appréhendé par les objets le constituant: La cosmologie scientifique était née.</a:t>
            </a:r>
          </a:p>
        </p:txBody>
      </p:sp>
      <p:sp>
        <p:nvSpPr>
          <p:cNvPr id="4" name="ZoneTexte 3"/>
          <p:cNvSpPr txBox="1"/>
          <p:nvPr/>
        </p:nvSpPr>
        <p:spPr>
          <a:xfrm>
            <a:off x="355739" y="932248"/>
            <a:ext cx="9535022" cy="769441"/>
          </a:xfrm>
          <a:prstGeom prst="rect">
            <a:avLst/>
          </a:prstGeom>
          <a:noFill/>
        </p:spPr>
        <p:txBody>
          <a:bodyPr wrap="square" rtlCol="0">
            <a:spAutoFit/>
          </a:bodyPr>
          <a:lstStyle/>
          <a:p>
            <a:r>
              <a:rPr lang="fr-F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Naissance de la cosmologie scientifique</a:t>
            </a:r>
          </a:p>
        </p:txBody>
      </p:sp>
      <p:pic>
        <p:nvPicPr>
          <p:cNvPr id="5" name="Picture 4" descr="http://3.bp.blogspot.com/_2BiG4q7GCqk/TTHot-b6_mI/AAAAAAAAB2M/Lq1m4BviklI/s320/Albert_Einstein_Photo+II.jpg"/>
          <p:cNvPicPr>
            <a:picLocks noChangeAspect="1"/>
          </p:cNvPicPr>
          <p:nvPr/>
        </p:nvPicPr>
        <p:blipFill>
          <a:blip r:embed="rId2"/>
          <a:srcRect/>
          <a:stretch>
            <a:fillRect/>
          </a:stretch>
        </p:blipFill>
        <p:spPr>
          <a:xfrm>
            <a:off x="10259568" y="0"/>
            <a:ext cx="1794372" cy="2633938"/>
          </a:xfrm>
          <a:prstGeom prst="rect">
            <a:avLst/>
          </a:prstGeom>
          <a:noFill/>
          <a:ln cap="flat">
            <a:noFill/>
          </a:ln>
        </p:spPr>
      </p:pic>
    </p:spTree>
    <p:extLst>
      <p:ext uri="{BB962C8B-B14F-4D97-AF65-F5344CB8AC3E}">
        <p14:creationId xmlns:p14="http://schemas.microsoft.com/office/powerpoint/2010/main" val="3419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3476</TotalTime>
  <Words>3038</Words>
  <Application>Microsoft Office PowerPoint</Application>
  <PresentationFormat>Grand écran</PresentationFormat>
  <Paragraphs>262</Paragraphs>
  <Slides>66</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66</vt:i4>
      </vt:variant>
    </vt:vector>
  </HeadingPairs>
  <TitlesOfParts>
    <vt:vector size="72" baseType="lpstr">
      <vt:lpstr>Arial</vt:lpstr>
      <vt:lpstr>Calibri</vt:lpstr>
      <vt:lpstr>Century Gothic</vt:lpstr>
      <vt:lpstr>Times New Roman</vt:lpstr>
      <vt:lpstr>Wingdings 3</vt:lpstr>
      <vt:lpstr>Ion</vt:lpstr>
      <vt:lpstr>Présentation PowerPoint</vt:lpstr>
      <vt:lpstr>Présentation PowerPoint</vt:lpstr>
      <vt:lpstr>L’Univers et l’homme </vt:lpstr>
      <vt:lpstr>Présentation PowerPoint</vt:lpstr>
      <vt:lpstr>L’Univers et l’homme </vt:lpstr>
      <vt:lpstr>Présentation PowerPoint</vt:lpstr>
      <vt:lpstr>L’Univers et l’homme </vt:lpstr>
      <vt:lpstr>L’Univers et l’homme </vt:lpstr>
      <vt:lpstr>Présentation PowerPoint</vt:lpstr>
      <vt:lpstr>Modèle actuel de l ’évolution de l’univers</vt:lpstr>
      <vt:lpstr>Présentation PowerPoint</vt:lpstr>
      <vt:lpstr>Le schéma cosmologique usuel :</vt:lpstr>
      <vt:lpstr>Le schéma cosmologique usuel :</vt:lpstr>
      <vt:lpstr>Présentation PowerPoint</vt:lpstr>
      <vt:lpstr>Présentation PowerPoint</vt:lpstr>
      <vt:lpstr>Présentation PowerPoint</vt:lpstr>
      <vt:lpstr>Le Modèle cosmologique standard  (Big-Bang). </vt:lpstr>
      <vt:lpstr>Le Modèle cosmologique standard </vt:lpstr>
      <vt:lpstr>Le Modèle cosmologique standard  (Big-Bang).  </vt:lpstr>
      <vt:lpstr>Création de la matière</vt:lpstr>
      <vt:lpstr>Présentation PowerPoint</vt:lpstr>
      <vt:lpstr>Présentation PowerPoint</vt:lpstr>
      <vt:lpstr>L’imperfection comme principe créateur </vt:lpstr>
      <vt:lpstr>Hasard,  règles, criticité des paramètres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interactions</vt:lpstr>
      <vt:lpstr>Les interactions</vt:lpstr>
      <vt:lpstr>Présentation PowerPoint</vt:lpstr>
      <vt:lpstr>Présentation PowerPoint</vt:lpstr>
      <vt:lpstr>Présentation PowerPoint</vt:lpstr>
      <vt:lpstr>L’importance critique des neutrons</vt:lpstr>
      <vt:lpstr>L’importance critique des neutrons</vt:lpstr>
      <vt:lpstr>Présentation PowerPoint</vt:lpstr>
      <vt:lpstr>Présentation PowerPoint</vt:lpstr>
      <vt:lpstr>Rôle des interactions dans la chaîne de la vie</vt:lpstr>
      <vt:lpstr>Rôle des interactions dans la chaîne de la vie</vt:lpstr>
      <vt:lpstr> La gravitation à l’œuvre</vt:lpstr>
      <vt:lpstr>Les étoiles finissent le travail</vt:lpstr>
      <vt:lpstr>Explosion de supernova</vt:lpstr>
      <vt:lpstr>Présentation PowerPoint</vt:lpstr>
      <vt:lpstr>Naissance et vie du Soleil</vt:lpstr>
      <vt:lpstr>Le Soleil</vt:lpstr>
      <vt:lpstr>Le système solaire primordial</vt:lpstr>
      <vt:lpstr>Le système solaire primordial</vt:lpstr>
      <vt:lpstr>Présentation PowerPoint</vt:lpstr>
      <vt:lpstr>Le système solaire primordial</vt:lpstr>
      <vt:lpstr>L’atmosphère</vt:lpstr>
      <vt:lpstr>Atmosphère et température</vt:lpstr>
      <vt:lpstr>Le problème de l’eau liquide</vt:lpstr>
      <vt:lpstr>Le problème de l’eau liquide</vt:lpstr>
      <vt:lpstr>Présentation PowerPoint</vt:lpstr>
      <vt:lpstr>Cela suffit-il pour la vie?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jacques fric</dc:creator>
  <cp:lastModifiedBy>jacques fric</cp:lastModifiedBy>
  <cp:revision>426</cp:revision>
  <dcterms:created xsi:type="dcterms:W3CDTF">2013-11-06T14:33:14Z</dcterms:created>
  <dcterms:modified xsi:type="dcterms:W3CDTF">2016-11-19T13:50:34Z</dcterms:modified>
</cp:coreProperties>
</file>