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4"/>
  </p:notesMasterIdLst>
  <p:sldIdLst>
    <p:sldId id="256" r:id="rId2"/>
    <p:sldId id="335" r:id="rId3"/>
    <p:sldId id="338" r:id="rId4"/>
    <p:sldId id="264" r:id="rId5"/>
    <p:sldId id="352" r:id="rId6"/>
    <p:sldId id="312" r:id="rId7"/>
    <p:sldId id="267" r:id="rId8"/>
    <p:sldId id="268" r:id="rId9"/>
    <p:sldId id="339" r:id="rId10"/>
    <p:sldId id="353" r:id="rId11"/>
    <p:sldId id="354" r:id="rId12"/>
    <p:sldId id="355" r:id="rId13"/>
    <p:sldId id="356" r:id="rId14"/>
    <p:sldId id="277" r:id="rId15"/>
    <p:sldId id="406" r:id="rId16"/>
    <p:sldId id="324" r:id="rId17"/>
    <p:sldId id="407" r:id="rId18"/>
    <p:sldId id="408" r:id="rId19"/>
    <p:sldId id="409" r:id="rId20"/>
    <p:sldId id="325" r:id="rId21"/>
    <p:sldId id="269" r:id="rId22"/>
    <p:sldId id="270" r:id="rId23"/>
    <p:sldId id="360" r:id="rId24"/>
    <p:sldId id="361" r:id="rId25"/>
    <p:sldId id="362" r:id="rId26"/>
    <p:sldId id="363" r:id="rId27"/>
    <p:sldId id="403" r:id="rId28"/>
    <p:sldId id="402" r:id="rId29"/>
    <p:sldId id="366" r:id="rId30"/>
    <p:sldId id="367" r:id="rId31"/>
    <p:sldId id="368" r:id="rId32"/>
    <p:sldId id="369" r:id="rId33"/>
    <p:sldId id="371" r:id="rId34"/>
    <p:sldId id="370" r:id="rId35"/>
    <p:sldId id="400" r:id="rId36"/>
    <p:sldId id="399" r:id="rId37"/>
    <p:sldId id="394" r:id="rId38"/>
    <p:sldId id="395" r:id="rId39"/>
    <p:sldId id="401" r:id="rId40"/>
    <p:sldId id="387" r:id="rId41"/>
    <p:sldId id="393" r:id="rId42"/>
    <p:sldId id="390" r:id="rId43"/>
    <p:sldId id="391" r:id="rId44"/>
    <p:sldId id="396" r:id="rId45"/>
    <p:sldId id="388" r:id="rId46"/>
    <p:sldId id="389" r:id="rId47"/>
    <p:sldId id="398" r:id="rId48"/>
    <p:sldId id="404" r:id="rId49"/>
    <p:sldId id="260" r:id="rId50"/>
    <p:sldId id="337" r:id="rId51"/>
    <p:sldId id="411" r:id="rId52"/>
    <p:sldId id="342"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6379" autoAdjust="0"/>
  </p:normalViewPr>
  <p:slideViewPr>
    <p:cSldViewPr snapToGrid="0">
      <p:cViewPr varScale="1">
        <p:scale>
          <a:sx n="90" d="100"/>
          <a:sy n="90" d="100"/>
        </p:scale>
        <p:origin x="13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3F04A-FB1B-4F6D-B441-3EA07EE00FB2}" type="datetimeFigureOut">
              <a:rPr lang="fr-FR" smtClean="0"/>
              <a:t>05/02/2025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6D91C-A2E3-4A7D-98B2-324B087224C8}" type="slidenum">
              <a:rPr lang="fr-FR" smtClean="0"/>
              <a:t>‹N°›</a:t>
            </a:fld>
            <a:endParaRPr lang="fr-FR"/>
          </a:p>
        </p:txBody>
      </p:sp>
    </p:spTree>
    <p:extLst>
      <p:ext uri="{BB962C8B-B14F-4D97-AF65-F5344CB8AC3E}">
        <p14:creationId xmlns:p14="http://schemas.microsoft.com/office/powerpoint/2010/main" val="203231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3F6BE31-001F-43C8-8242-36201C133DBA}" type="datetimeFigureOut">
              <a:rPr lang="fr-FR" smtClean="0"/>
              <a:t>05/02/2025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230653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3F6BE31-001F-43C8-8242-36201C133DBA}" type="datetimeFigureOut">
              <a:rPr lang="fr-FR" smtClean="0"/>
              <a:t>05/02/2025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183816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03F6BE31-001F-43C8-8242-36201C133DBA}" type="datetimeFigureOut">
              <a:rPr lang="fr-FR" smtClean="0"/>
              <a:t>05/02/2025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93621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03F6BE31-001F-43C8-8242-36201C133DBA}" type="datetimeFigureOut">
              <a:rPr lang="fr-FR" smtClean="0"/>
              <a:t>05/02/2025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1143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3F6BE31-001F-43C8-8242-36201C133DBA}" type="datetimeFigureOut">
              <a:rPr lang="fr-FR" smtClean="0"/>
              <a:t>05/02/2025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048276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6BE31-001F-43C8-8242-36201C133DBA}" type="datetimeFigureOut">
              <a:rPr lang="fr-FR" smtClean="0"/>
              <a:t>05/02/2025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414868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6BE31-001F-43C8-8242-36201C133DBA}" type="datetimeFigureOut">
              <a:rPr lang="fr-FR" smtClean="0"/>
              <a:t>05/02/2025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39070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3F6BE31-001F-43C8-8242-36201C133DBA}" type="datetimeFigureOut">
              <a:rPr lang="fr-FR" smtClean="0"/>
              <a:t>05/02/2025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109617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3F6BE31-001F-43C8-8242-36201C133DBA}" type="datetimeFigureOut">
              <a:rPr lang="fr-FR" smtClean="0"/>
              <a:t>05/02/2025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4103449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03F6BE31-001F-43C8-8242-36201C133DBA}" type="datetimeFigureOut">
              <a:rPr lang="fr-FR" smtClean="0"/>
              <a:t>05/02/2025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213675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03F6BE31-001F-43C8-8242-36201C133DBA}" type="datetimeFigureOut">
              <a:rPr lang="fr-FR" smtClean="0"/>
              <a:t>05/02/2025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230755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3F6BE31-001F-43C8-8242-36201C133DBA}" type="datetimeFigureOut">
              <a:rPr lang="fr-FR" smtClean="0"/>
              <a:t>05/02/2025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251888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3F6BE31-001F-43C8-8242-36201C133DBA}" type="datetimeFigureOut">
              <a:rPr lang="fr-FR" smtClean="0"/>
              <a:t>05/02/2025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164663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03F6BE31-001F-43C8-8242-36201C133DBA}" type="datetimeFigureOut">
              <a:rPr lang="fr-FR" smtClean="0"/>
              <a:t>05/02/2025</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175746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6BE31-001F-43C8-8242-36201C133DBA}" type="datetimeFigureOut">
              <a:rPr lang="fr-FR" smtClean="0"/>
              <a:t>05/02/2025</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69031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03F6BE31-001F-43C8-8242-36201C133DBA}" type="datetimeFigureOut">
              <a:rPr lang="fr-FR" smtClean="0"/>
              <a:t>05/02/2025</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764839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03F6BE31-001F-43C8-8242-36201C133DBA}" type="datetimeFigureOut">
              <a:rPr lang="fr-FR" smtClean="0"/>
              <a:t>05/02/2025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045FEF1-D859-4F1A-A704-D2FD2A044801}" type="slidenum">
              <a:rPr lang="fr-FR" smtClean="0"/>
              <a:t>‹N°›</a:t>
            </a:fld>
            <a:endParaRPr lang="fr-FR"/>
          </a:p>
        </p:txBody>
      </p:sp>
    </p:spTree>
    <p:extLst>
      <p:ext uri="{BB962C8B-B14F-4D97-AF65-F5344CB8AC3E}">
        <p14:creationId xmlns:p14="http://schemas.microsoft.com/office/powerpoint/2010/main" val="3105110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6BE31-001F-43C8-8242-36201C133DBA}" type="datetimeFigureOut">
              <a:rPr lang="fr-FR" smtClean="0"/>
              <a:t>05/02/2025</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045FEF1-D859-4F1A-A704-D2FD2A044801}" type="slidenum">
              <a:rPr lang="fr-FR" smtClean="0"/>
              <a:t>‹N°›</a:t>
            </a:fld>
            <a:endParaRPr lang="fr-FR"/>
          </a:p>
        </p:txBody>
      </p:sp>
    </p:spTree>
    <p:extLst>
      <p:ext uri="{BB962C8B-B14F-4D97-AF65-F5344CB8AC3E}">
        <p14:creationId xmlns:p14="http://schemas.microsoft.com/office/powerpoint/2010/main" val="316154239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vous-avez-dit-bigbang.fr/?page_id=294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vous-avez-dit-bigbang.fr/?page_id=2975"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fr.wikipedia.org/wiki/Effet_Doppler_relativiste"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67284" y="4711337"/>
            <a:ext cx="11457432" cy="1619794"/>
          </a:xfrm>
        </p:spPr>
        <p:txBody>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Einstein: Relativité Restreinte: </a:t>
            </a: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cs typeface="Times New Roman" panose="02020603050405020304" pitchFamily="18" charset="0"/>
              </a:rPr>
              <a:t>2025</a:t>
            </a:r>
            <a:r>
              <a:rPr lang="fr-F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t>
            </a:r>
            <a:r>
              <a:rPr lang="fr-FR"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br>
              <a:rPr lang="fr-FR" sz="5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r>
              <a:rPr lang="fr-F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gency FB" panose="020B0503020202020204" pitchFamily="34" charset="0"/>
                <a:cs typeface="Times New Roman" panose="02020603050405020304" pitchFamily="18" charset="0"/>
              </a:rPr>
              <a:t>par : Jacques Fric, Université de Paris-cité</a:t>
            </a:r>
            <a:br>
              <a:rPr lang="fr-FR" sz="2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br>
            <a:endParaRPr lang="fr-FR" sz="2800" b="1" i="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A8AEB5B7-D4BC-F003-9D42-38B66C91F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920" y="46536"/>
            <a:ext cx="7772400" cy="4591050"/>
          </a:xfrm>
          <a:prstGeom prst="rect">
            <a:avLst/>
          </a:prstGeom>
        </p:spPr>
      </p:pic>
    </p:spTree>
    <p:extLst>
      <p:ext uri="{BB962C8B-B14F-4D97-AF65-F5344CB8AC3E}">
        <p14:creationId xmlns:p14="http://schemas.microsoft.com/office/powerpoint/2010/main" val="325804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79282-08CC-AF45-4256-DDC5F4DC2963}"/>
              </a:ext>
            </a:extLst>
          </p:cNvPr>
          <p:cNvSpPr>
            <a:spLocks noGrp="1"/>
          </p:cNvSpPr>
          <p:nvPr>
            <p:ph type="title"/>
          </p:nvPr>
        </p:nvSpPr>
        <p:spPr>
          <a:xfrm>
            <a:off x="1630687" y="88806"/>
            <a:ext cx="9404723" cy="705522"/>
          </a:xfrm>
        </p:spPr>
        <p:txBody>
          <a:bodyPr/>
          <a:lstStyle/>
          <a:p>
            <a:r>
              <a:rPr lang="fr-FR" dirty="0">
                <a:latin typeface="Algerian" panose="04020705040A02060702" pitchFamily="82" charset="0"/>
              </a:rPr>
              <a:t>La Simultanéité en relativité</a:t>
            </a:r>
          </a:p>
        </p:txBody>
      </p:sp>
      <p:sp>
        <p:nvSpPr>
          <p:cNvPr id="3" name="Espace réservé du contenu 2">
            <a:extLst>
              <a:ext uri="{FF2B5EF4-FFF2-40B4-BE49-F238E27FC236}">
                <a16:creationId xmlns:a16="http://schemas.microsoft.com/office/drawing/2014/main" id="{6908DD59-7F99-CEA0-5A04-3FA1F85BC599}"/>
              </a:ext>
            </a:extLst>
          </p:cNvPr>
          <p:cNvSpPr>
            <a:spLocks noGrp="1"/>
          </p:cNvSpPr>
          <p:nvPr>
            <p:ph idx="1"/>
          </p:nvPr>
        </p:nvSpPr>
        <p:spPr>
          <a:xfrm>
            <a:off x="0" y="1142443"/>
            <a:ext cx="12192000" cy="6013269"/>
          </a:xfrm>
        </p:spPr>
        <p:txBody>
          <a:bodyPr>
            <a:normAutofit/>
          </a:bodyPr>
          <a:lstStyle/>
          <a:p>
            <a:pPr algn="just"/>
            <a:r>
              <a:rPr kumimoji="0" lang="fr-FR"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Dans les ouvrages modernes sur la relativité, le chapitre "relativité restreinte" (RR) ne s'intéresse pas du tout à la simultanéité. Ils décrivent l'espace-temps de la RR avec ses propriétés "géométriques". </a:t>
            </a:r>
          </a:p>
          <a:p>
            <a:pPr algn="just"/>
            <a:r>
              <a:rPr kumimoji="0" lang="fr-FR" sz="32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Au début de la RR, ce problème qui stigmatisait les différences entre la mécanique classique et la relativité a été souvent développé (Par Einstein entre autres).</a:t>
            </a:r>
          </a:p>
          <a:p>
            <a:pPr algn="just"/>
            <a:r>
              <a:rPr kumimoji="0" 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Pédagogiquement c'était sans doute louable, parce que, en définissant un "référentiel balisé et synchronisé" on se raccrochait aux concepts classiques de temps et d'espace newtoniens, qu'on connaissait bien</a:t>
            </a:r>
            <a:r>
              <a:rPr lang="fr-FR" sz="3200" dirty="0">
                <a:latin typeface="Times New Roman" panose="02020603050405020304" pitchFamily="18" charset="0"/>
                <a:cs typeface="Times New Roman" panose="02020603050405020304" pitchFamily="18" charset="0"/>
              </a:rPr>
              <a:t>.</a:t>
            </a:r>
            <a:r>
              <a:rPr kumimoji="0" 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algn="just"/>
            <a:r>
              <a:rPr kumimoji="0" 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Mais, a</a:t>
            </a:r>
            <a:r>
              <a:rPr kumimoji="0" lang="fr-FR"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lors que la causalité est physique en RR, pas </a:t>
            </a:r>
            <a:r>
              <a:rPr kumimoji="0" lang="fr-FR" sz="3200" b="0"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fr-FR"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la simultanéité!</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789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E2BC13A-A425-7767-AC7B-8ED00209CC64}"/>
              </a:ext>
            </a:extLst>
          </p:cNvPr>
          <p:cNvSpPr>
            <a:spLocks noGrp="1"/>
          </p:cNvSpPr>
          <p:nvPr>
            <p:ph idx="1"/>
          </p:nvPr>
        </p:nvSpPr>
        <p:spPr>
          <a:xfrm>
            <a:off x="69668" y="1158240"/>
            <a:ext cx="12061371" cy="5699760"/>
          </a:xfrm>
        </p:spPr>
        <p:txBody>
          <a:bodyPr>
            <a:normAutofit fontScale="92500" lnSpcReduction="20000"/>
          </a:bodyPr>
          <a:lstStyle/>
          <a:p>
            <a:pPr algn="just"/>
            <a:br>
              <a:rPr kumimoji="0" lang="fr-FR" sz="700" b="0" i="0" u="none" strike="noStrike" kern="1200" cap="none" spc="0" normalizeH="0" baseline="0" noProof="0" dirty="0">
                <a:ln>
                  <a:noFill/>
                </a:ln>
                <a:solidFill>
                  <a:prstClr val="white"/>
                </a:solidFill>
                <a:effectLst/>
                <a:uLnTx/>
                <a:uFillTx/>
                <a:latin typeface="Century Gothic" panose="020B0502020202020204"/>
                <a:ea typeface="+mj-ea"/>
                <a:cs typeface="+mj-cs"/>
              </a:rPr>
            </a:br>
            <a:r>
              <a:rPr kumimoji="0" lang="fr-FR" sz="35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Dans des exemples de la mesure de la longueur d’un objet (au début, l’exemple d’un train a souvent été pris) en mouvement uniforme par rapport au sol  dans l'interprétation, quand on lit des vocables comme "</a:t>
            </a:r>
            <a:r>
              <a:rPr kumimoji="0" lang="fr-FR" sz="35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temps propre</a:t>
            </a:r>
            <a:r>
              <a:rPr kumimoji="0" lang="fr-FR" sz="35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fr-FR" sz="35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longueur propre</a:t>
            </a:r>
            <a:r>
              <a:rPr kumimoji="0" lang="fr-FR" sz="35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il faut bien comprendre à quoi cela correspond. </a:t>
            </a:r>
          </a:p>
          <a:p>
            <a:pPr algn="just"/>
            <a:r>
              <a:rPr kumimoji="0" lang="fr-FR" sz="35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Ce sont des "</a:t>
            </a:r>
            <a:r>
              <a:rPr kumimoji="0" lang="fr-FR" sz="35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intervalles d'espace-temps</a:t>
            </a:r>
            <a:r>
              <a:rPr kumimoji="0" lang="fr-FR" sz="35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de type temps, pour le temps propre (caractérisés par le signe "moins" du </a:t>
            </a:r>
            <a:r>
              <a:rPr kumimoji="0" lang="fr-FR" sz="3500" b="0"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ds</a:t>
            </a:r>
            <a:r>
              <a:rPr kumimoji="0" lang="fr-FR" sz="35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² dans la convention (-,+,+,+), donc s² quand c'est intégré et de type espace (signe + du ds² et donc s² intégré) pour la longueur propre. </a:t>
            </a:r>
          </a:p>
          <a:p>
            <a:pPr algn="just"/>
            <a:r>
              <a:rPr kumimoji="0" lang="fr-FR" sz="35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Etant des </a:t>
            </a:r>
            <a:r>
              <a:rPr kumimoji="0" lang="fr-FR" sz="35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intervalles d'espace temps</a:t>
            </a:r>
            <a:r>
              <a:rPr kumimoji="0" lang="fr-FR" sz="35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le </a:t>
            </a:r>
            <a:r>
              <a:rPr kumimoji="0" lang="fr-FR" sz="35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s²</a:t>
            </a:r>
            <a:r>
              <a:rPr kumimoji="0" lang="fr-FR" sz="35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qui mesure cet espace-temps est invariant, dans tous les référentiels et système de coordonnées</a:t>
            </a:r>
            <a:r>
              <a:rPr kumimoji="0" lang="fr-FR" sz="35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t>
            </a:r>
            <a:br>
              <a:rPr kumimoji="0" lang="fr-FR" sz="35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br>
            <a:endParaRPr lang="fr-FR" sz="3500" dirty="0">
              <a:latin typeface="Times New Roman" panose="02020603050405020304" pitchFamily="18" charset="0"/>
              <a:cs typeface="Times New Roman" panose="02020603050405020304" pitchFamily="18" charset="0"/>
            </a:endParaRPr>
          </a:p>
        </p:txBody>
      </p:sp>
      <p:sp>
        <p:nvSpPr>
          <p:cNvPr id="2" name="ZoneTexte 1">
            <a:extLst>
              <a:ext uri="{FF2B5EF4-FFF2-40B4-BE49-F238E27FC236}">
                <a16:creationId xmlns:a16="http://schemas.microsoft.com/office/drawing/2014/main" id="{B7676AAA-0AE8-3901-0367-CF1CB2286C9E}"/>
              </a:ext>
            </a:extLst>
          </p:cNvPr>
          <p:cNvSpPr txBox="1"/>
          <p:nvPr/>
        </p:nvSpPr>
        <p:spPr>
          <a:xfrm>
            <a:off x="2046818" y="212955"/>
            <a:ext cx="8373089" cy="769441"/>
          </a:xfrm>
          <a:prstGeom prst="rect">
            <a:avLst/>
          </a:prstGeom>
          <a:noFill/>
        </p:spPr>
        <p:txBody>
          <a:bodyPr wrap="square" rtlCol="0">
            <a:spAutoFit/>
          </a:bodyPr>
          <a:lstStyle/>
          <a:p>
            <a:r>
              <a:rPr lang="fr-FR" sz="4400" dirty="0">
                <a:latin typeface="Algerian" panose="04020705040A02060702" pitchFamily="82" charset="0"/>
              </a:rPr>
              <a:t>Simultanéité en relativité</a:t>
            </a:r>
          </a:p>
        </p:txBody>
      </p:sp>
    </p:spTree>
    <p:extLst>
      <p:ext uri="{BB962C8B-B14F-4D97-AF65-F5344CB8AC3E}">
        <p14:creationId xmlns:p14="http://schemas.microsoft.com/office/powerpoint/2010/main" val="385025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4CEA9F7-7A0B-1029-F2E5-B2A8A17A6519}"/>
              </a:ext>
            </a:extLst>
          </p:cNvPr>
          <p:cNvSpPr txBox="1"/>
          <p:nvPr/>
        </p:nvSpPr>
        <p:spPr>
          <a:xfrm>
            <a:off x="126276" y="1841242"/>
            <a:ext cx="11939451"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3200" dirty="0">
                <a:latin typeface="Times New Roman" panose="02020603050405020304" pitchFamily="18" charset="0"/>
                <a:cs typeface="Times New Roman" panose="02020603050405020304" pitchFamily="18" charset="0"/>
              </a:rPr>
              <a:t>Les vocables de </a:t>
            </a:r>
            <a:r>
              <a:rPr kumimoji="0" 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temps impropre, espace impropre se réfèrent, en fait, à des valeurs de coordonnées, qui sont arbitraires et non invariantes.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Pour les problèmes invoquant la simultanéité, il faut bien garder à l'esprit ces fondamentaux pour interpréter correctement une situation et distinguer ce qui est physique de ce qui ne l'est pas.</a:t>
            </a:r>
          </a:p>
          <a:p>
            <a:pPr lvl="0" algn="just">
              <a:defRPr/>
            </a:pPr>
            <a:r>
              <a:rPr kumimoji="0" 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Quand on mesure sur le ballast, une longueur </a:t>
            </a:r>
            <a:r>
              <a:rPr kumimoji="0" lang="fr-FR" sz="32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a:t>
            </a:r>
            <a:r>
              <a:rPr kumimoji="0" lang="fr-FR" sz="3200" b="0" i="1" u="none" strike="noStrike" kern="1200" cap="none" spc="0" normalizeH="0" baseline="-25000" noProof="0" dirty="0">
                <a:ln>
                  <a:noFill/>
                </a:ln>
                <a:effectLst/>
                <a:uLnTx/>
                <a:uFillTx/>
                <a:latin typeface="Times New Roman" panose="02020603050405020304" pitchFamily="18" charset="0"/>
                <a:cs typeface="Times New Roman" panose="02020603050405020304" pitchFamily="18" charset="0"/>
              </a:rPr>
              <a:t>1</a:t>
            </a:r>
            <a:r>
              <a:rPr kumimoji="0" 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d'un train, </a:t>
            </a:r>
            <a:r>
              <a:rPr lang="fr-FR" sz="3200" dirty="0">
                <a:latin typeface="Times New Roman" panose="02020603050405020304" pitchFamily="18" charset="0"/>
                <a:cs typeface="Times New Roman" panose="02020603050405020304" pitchFamily="18" charset="0"/>
              </a:rPr>
              <a:t>roulant à vitesse constante </a:t>
            </a:r>
            <a:r>
              <a:rPr lang="fr-FR" sz="3200" i="1" dirty="0">
                <a:latin typeface="Times New Roman" panose="02020603050405020304" pitchFamily="18" charset="0"/>
                <a:cs typeface="Times New Roman" panose="02020603050405020304" pitchFamily="18" charset="0"/>
              </a:rPr>
              <a:t>v</a:t>
            </a:r>
            <a:r>
              <a:rPr lang="fr-FR" sz="3200" dirty="0">
                <a:latin typeface="Times New Roman" panose="02020603050405020304" pitchFamily="18" charset="0"/>
                <a:cs typeface="Times New Roman" panose="02020603050405020304" pitchFamily="18" charset="0"/>
              </a:rPr>
              <a:t>, dont la </a:t>
            </a:r>
            <a:r>
              <a:rPr kumimoji="0" 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longueur propre </a:t>
            </a:r>
            <a:r>
              <a:rPr kumimoji="0" lang="fr-FR" sz="32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a:t>
            </a:r>
            <a:r>
              <a:rPr kumimoji="0" lang="fr-FR" sz="3200" b="0" i="1" u="none" strike="noStrike" kern="1200" cap="none" spc="0" normalizeH="0" baseline="-25000" noProof="0" dirty="0">
                <a:ln>
                  <a:noFill/>
                </a:ln>
                <a:effectLst/>
                <a:uLnTx/>
                <a:uFillTx/>
                <a:latin typeface="Times New Roman" panose="02020603050405020304" pitchFamily="18" charset="0"/>
                <a:cs typeface="Times New Roman" panose="02020603050405020304" pitchFamily="18" charset="0"/>
              </a:rPr>
              <a:t>0</a:t>
            </a:r>
            <a:r>
              <a:rPr lang="fr-FR" sz="3200" dirty="0">
                <a:latin typeface="Times New Roman" panose="02020603050405020304" pitchFamily="18" charset="0"/>
                <a:cs typeface="Times New Roman" panose="02020603050405020304" pitchFamily="18" charset="0"/>
              </a:rPr>
              <a:t> (mesurée dans le train, où l’intervalle d’espace-temps </a:t>
            </a:r>
            <a:r>
              <a:rPr lang="fr-FR" sz="3200" i="1" dirty="0">
                <a:latin typeface="Times New Roman" panose="02020603050405020304" pitchFamily="18" charset="0"/>
                <a:cs typeface="Times New Roman" panose="02020603050405020304" pitchFamily="18" charset="0"/>
              </a:rPr>
              <a:t>s</a:t>
            </a:r>
            <a:r>
              <a:rPr lang="fr-FR" sz="3200" i="1" baseline="-25000" dirty="0">
                <a:latin typeface="Times New Roman" panose="02020603050405020304" pitchFamily="18" charset="0"/>
                <a:cs typeface="Times New Roman" panose="02020603050405020304" pitchFamily="18" charset="0"/>
              </a:rPr>
              <a:t>0</a:t>
            </a:r>
            <a:r>
              <a:rPr lang="fr-FR" sz="3200" i="1" dirty="0">
                <a:latin typeface="Times New Roman" panose="02020603050405020304" pitchFamily="18" charset="0"/>
                <a:cs typeface="Times New Roman" panose="02020603050405020304" pitchFamily="18" charset="0"/>
              </a:rPr>
              <a:t>²  -t</a:t>
            </a:r>
            <a:r>
              <a:rPr lang="fr-FR" sz="3200" i="1" baseline="-25000" dirty="0">
                <a:latin typeface="Times New Roman" panose="02020603050405020304" pitchFamily="18" charset="0"/>
                <a:cs typeface="Times New Roman" panose="02020603050405020304" pitchFamily="18" charset="0"/>
              </a:rPr>
              <a:t>0</a:t>
            </a:r>
            <a:r>
              <a:rPr lang="fr-FR" sz="3200" i="1" dirty="0">
                <a:latin typeface="Times New Roman" panose="02020603050405020304" pitchFamily="18" charset="0"/>
                <a:cs typeface="Times New Roman" panose="02020603050405020304" pitchFamily="18" charset="0"/>
              </a:rPr>
              <a:t> +l</a:t>
            </a:r>
            <a:r>
              <a:rPr lang="fr-FR" sz="3200" i="1" baseline="-25000" dirty="0">
                <a:latin typeface="Times New Roman" panose="02020603050405020304" pitchFamily="18" charset="0"/>
                <a:cs typeface="Times New Roman" panose="02020603050405020304" pitchFamily="18" charset="0"/>
              </a:rPr>
              <a:t>0</a:t>
            </a:r>
            <a:r>
              <a:rPr lang="fr-FR" sz="3200" i="1" dirty="0">
                <a:latin typeface="Times New Roman" panose="02020603050405020304" pitchFamily="18" charset="0"/>
                <a:cs typeface="Times New Roman" panose="02020603050405020304" pitchFamily="18" charset="0"/>
              </a:rPr>
              <a:t>² = l</a:t>
            </a:r>
            <a:r>
              <a:rPr lang="fr-FR" sz="3200" i="1" baseline="-25000" dirty="0">
                <a:latin typeface="Times New Roman" panose="02020603050405020304" pitchFamily="18" charset="0"/>
                <a:cs typeface="Times New Roman" panose="02020603050405020304" pitchFamily="18" charset="0"/>
              </a:rPr>
              <a:t>0</a:t>
            </a:r>
            <a:r>
              <a:rPr lang="fr-FR" sz="3200" i="1" dirty="0">
                <a:latin typeface="Times New Roman" panose="02020603050405020304" pitchFamily="18" charset="0"/>
                <a:cs typeface="Times New Roman" panose="02020603050405020304" pitchFamily="18" charset="0"/>
              </a:rPr>
              <a:t>² </a:t>
            </a:r>
            <a:r>
              <a:rPr lang="fr-FR" sz="3200" dirty="0">
                <a:latin typeface="Times New Roman" panose="02020603050405020304" pitchFamily="18" charset="0"/>
                <a:cs typeface="Times New Roman" panose="02020603050405020304" pitchFamily="18" charset="0"/>
              </a:rPr>
              <a:t>car la composante temporelle </a:t>
            </a:r>
            <a:r>
              <a:rPr lang="fr-FR" sz="3200" i="1" dirty="0">
                <a:latin typeface="Times New Roman" panose="02020603050405020304" pitchFamily="18" charset="0"/>
                <a:cs typeface="Times New Roman" panose="02020603050405020304" pitchFamily="18" charset="0"/>
              </a:rPr>
              <a:t>t</a:t>
            </a:r>
            <a:r>
              <a:rPr lang="fr-FR" sz="3200" i="1" baseline="-25000" dirty="0">
                <a:latin typeface="Times New Roman" panose="02020603050405020304" pitchFamily="18" charset="0"/>
                <a:cs typeface="Times New Roman" panose="02020603050405020304" pitchFamily="18" charset="0"/>
              </a:rPr>
              <a:t>0</a:t>
            </a:r>
            <a:r>
              <a:rPr lang="fr-FR" sz="3200" dirty="0">
                <a:latin typeface="Times New Roman" panose="02020603050405020304" pitchFamily="18" charset="0"/>
                <a:cs typeface="Times New Roman" panose="02020603050405020304" pitchFamily="18" charset="0"/>
              </a:rPr>
              <a:t> est nulle du fait du balisage et de la synchronisation), </a:t>
            </a:r>
            <a:r>
              <a:rPr kumimoji="0" 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on peut se demander si c’est </a:t>
            </a:r>
            <a:r>
              <a:rPr kumimoji="0" lang="fr-FR" sz="3200" b="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a:t>
            </a:r>
            <a:r>
              <a:rPr kumimoji="0" lang="fr-FR" sz="3200" b="0" i="1" u="none" strike="noStrike" kern="1200" cap="none" spc="0" normalizeH="0" baseline="-25000" noProof="0" dirty="0">
                <a:ln>
                  <a:noFill/>
                </a:ln>
                <a:effectLst/>
                <a:uLnTx/>
                <a:uFillTx/>
                <a:latin typeface="Times New Roman" panose="02020603050405020304" pitchFamily="18" charset="0"/>
                <a:cs typeface="Times New Roman" panose="02020603050405020304" pitchFamily="18" charset="0"/>
              </a:rPr>
              <a:t>0</a:t>
            </a:r>
            <a:r>
              <a:rPr kumimoji="0" 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(le train) </a:t>
            </a:r>
            <a:r>
              <a:rPr kumimoji="0" lang="fr-FR"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ou </a:t>
            </a:r>
            <a:r>
              <a:rPr kumimoji="0" lang="fr-FR" sz="3200"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a:t>
            </a:r>
            <a:r>
              <a:rPr kumimoji="0" lang="fr-FR" sz="3200" i="1" u="none" strike="noStrike" kern="1200" cap="none" spc="0" normalizeH="0" baseline="-25000" noProof="0" dirty="0">
                <a:ln>
                  <a:noFill/>
                </a:ln>
                <a:effectLst/>
                <a:uLnTx/>
                <a:uFillTx/>
                <a:latin typeface="Times New Roman" panose="02020603050405020304" pitchFamily="18" charset="0"/>
                <a:cs typeface="Times New Roman" panose="02020603050405020304" pitchFamily="18" charset="0"/>
              </a:rPr>
              <a:t>1</a:t>
            </a:r>
            <a:r>
              <a:rPr kumimoji="0" lang="fr-FR"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qui est physique. </a:t>
            </a:r>
          </a:p>
        </p:txBody>
      </p:sp>
      <p:pic>
        <p:nvPicPr>
          <p:cNvPr id="1026" name="Picture 2" descr="679 Steam Train High Res Illustrations - Getty Images ...">
            <a:extLst>
              <a:ext uri="{FF2B5EF4-FFF2-40B4-BE49-F238E27FC236}">
                <a16:creationId xmlns:a16="http://schemas.microsoft.com/office/drawing/2014/main" id="{4A1533DF-3716-C49B-BC14-0B3F390A3C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8401" y="0"/>
            <a:ext cx="2007324" cy="194172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C20FDD54-BCEE-F253-910E-D040CC5CBF59}"/>
              </a:ext>
            </a:extLst>
          </p:cNvPr>
          <p:cNvSpPr txBox="1"/>
          <p:nvPr/>
        </p:nvSpPr>
        <p:spPr>
          <a:xfrm>
            <a:off x="126275" y="296091"/>
            <a:ext cx="9622971" cy="769441"/>
          </a:xfrm>
          <a:prstGeom prst="rect">
            <a:avLst/>
          </a:prstGeom>
          <a:noFill/>
        </p:spPr>
        <p:txBody>
          <a:bodyPr wrap="square" rtlCol="0">
            <a:spAutoFit/>
          </a:bodyPr>
          <a:lstStyle/>
          <a:p>
            <a:r>
              <a:rPr lang="fr-FR" sz="4400" dirty="0">
                <a:latin typeface="Algerian" panose="04020705040A02060702" pitchFamily="82" charset="0"/>
              </a:rPr>
              <a:t>De la relativité et des trains</a:t>
            </a:r>
          </a:p>
        </p:txBody>
      </p:sp>
    </p:spTree>
    <p:extLst>
      <p:ext uri="{BB962C8B-B14F-4D97-AF65-F5344CB8AC3E}">
        <p14:creationId xmlns:p14="http://schemas.microsoft.com/office/powerpoint/2010/main" val="229016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3309665-BE92-4345-2B6F-5FA675DBBDDB}"/>
              </a:ext>
            </a:extLst>
          </p:cNvPr>
          <p:cNvSpPr txBox="1"/>
          <p:nvPr/>
        </p:nvSpPr>
        <p:spPr>
          <a:xfrm>
            <a:off x="121920" y="1029682"/>
            <a:ext cx="11948159" cy="5509200"/>
          </a:xfrm>
          <a:prstGeom prst="rect">
            <a:avLst/>
          </a:prstGeom>
          <a:noFill/>
        </p:spPr>
        <p:txBody>
          <a:bodyPr wrap="square">
            <a:spAutoFit/>
          </a:bodyPr>
          <a:lstStyle/>
          <a:p>
            <a:pPr algn="just"/>
            <a:r>
              <a:rPr kumimoji="0" lang="fr-FR"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C’est </a:t>
            </a:r>
            <a:r>
              <a:rPr kumimoji="0" lang="fr-FR"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a:t>
            </a:r>
            <a:r>
              <a:rPr kumimoji="0" lang="fr-FR" sz="3200" b="0" i="1" u="none" strike="noStrike" kern="1200" cap="none" spc="0" normalizeH="0" baseline="-25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a:t>
            </a:r>
            <a:r>
              <a:rPr kumimoji="0" lang="fr-FR"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(le train) car ce qu'on mesure sur le talus (balisé et synchronisé mais différent), correspond à la composante spatiale </a:t>
            </a:r>
            <a:r>
              <a:rPr kumimoji="0" lang="fr-FR"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a:t>
            </a:r>
            <a:r>
              <a:rPr kumimoji="0" lang="fr-FR" sz="3200" b="0" i="1" u="none" strike="noStrike" kern="1200" cap="none" spc="0" normalizeH="0" baseline="-25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r>
              <a:rPr kumimoji="0" lang="fr-FR"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de ce </a:t>
            </a:r>
            <a:r>
              <a:rPr kumimoji="0" lang="fr-FR"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a:t>
            </a:r>
            <a:r>
              <a:rPr kumimoji="0" lang="fr-FR" sz="3200" b="0" i="1" u="none" strike="noStrike" kern="1200" cap="none" spc="0" normalizeH="0" baseline="-25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a:t>
            </a:r>
            <a:r>
              <a:rPr kumimoji="0" lang="fr-FR"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²</a:t>
            </a:r>
            <a:r>
              <a:rPr kumimoji="0" lang="fr-FR"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dont la composante temporelle </a:t>
            </a:r>
            <a:r>
              <a:rPr kumimoji="0" lang="fr-FR"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a:t>
            </a:r>
            <a:r>
              <a:rPr kumimoji="0" lang="fr-FR" sz="3200" b="0" i="1" u="none" strike="noStrike" kern="1200" cap="none" spc="0" normalizeH="0" baseline="-25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r>
              <a:rPr kumimoji="0" lang="fr-FR"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n'est pas nulle ce qui fait que </a:t>
            </a:r>
            <a:r>
              <a:rPr kumimoji="0" lang="fr-FR"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a:t>
            </a:r>
            <a:r>
              <a:rPr kumimoji="0" lang="fr-FR" sz="3200" b="0" i="1" u="none" strike="noStrike" kern="1200" cap="none" spc="0" normalizeH="0" baseline="-25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a:t>
            </a:r>
            <a:r>
              <a:rPr kumimoji="0" lang="fr-FR"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²=l</a:t>
            </a:r>
            <a:r>
              <a:rPr kumimoji="0" lang="fr-FR" sz="3200" b="0" i="1" u="none" strike="noStrike" kern="1200" cap="none" spc="0" normalizeH="0" baseline="-25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0</a:t>
            </a:r>
            <a:r>
              <a:rPr kumimoji="0" lang="fr-FR"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²= -t</a:t>
            </a:r>
            <a:r>
              <a:rPr kumimoji="0" lang="fr-FR" sz="3200" b="0" i="1" u="none" strike="noStrike" kern="1200" cap="none" spc="0" normalizeH="0" baseline="-25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r>
              <a:rPr kumimoji="0" lang="fr-FR"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²+l</a:t>
            </a:r>
            <a:r>
              <a:rPr kumimoji="0" lang="fr-FR" sz="3200" b="0" i="1" u="none" strike="noStrike" kern="1200" cap="none" spc="0" normalizeH="0" baseline="-2500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r>
              <a:rPr kumimoji="0" lang="fr-FR"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²</a:t>
            </a:r>
            <a:r>
              <a:rPr kumimoji="0" lang="fr-FR"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fr-FR" sz="32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algn="just"/>
            <a:r>
              <a:rPr kumimoji="0" lang="fr-FR" sz="3200" b="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L’intervalle d'espace-temps </a:t>
            </a:r>
            <a:r>
              <a:rPr lang="fr-FR" sz="3200" dirty="0">
                <a:latin typeface="Times New Roman" panose="02020603050405020304" pitchFamily="18" charset="0"/>
                <a:cs typeface="Times New Roman" panose="02020603050405020304" pitchFamily="18" charset="0"/>
              </a:rPr>
              <a:t>s</a:t>
            </a:r>
            <a:r>
              <a:rPr lang="fr-FR" sz="3200" baseline="-25000" dirty="0">
                <a:latin typeface="Times New Roman" panose="02020603050405020304" pitchFamily="18" charset="0"/>
                <a:cs typeface="Times New Roman" panose="02020603050405020304" pitchFamily="18" charset="0"/>
              </a:rPr>
              <a:t>0</a:t>
            </a:r>
            <a:r>
              <a:rPr lang="fr-FR" sz="3200" dirty="0">
                <a:latin typeface="Times New Roman" panose="02020603050405020304" pitchFamily="18" charset="0"/>
                <a:cs typeface="Times New Roman" panose="02020603050405020304" pitchFamily="18" charset="0"/>
              </a:rPr>
              <a:t>²  =l</a:t>
            </a:r>
            <a:r>
              <a:rPr lang="fr-FR" sz="3200" baseline="-25000" dirty="0">
                <a:latin typeface="Times New Roman" panose="02020603050405020304" pitchFamily="18" charset="0"/>
                <a:cs typeface="Times New Roman" panose="02020603050405020304" pitchFamily="18" charset="0"/>
              </a:rPr>
              <a:t>0</a:t>
            </a:r>
            <a:r>
              <a:rPr lang="fr-FR" sz="3200" dirty="0">
                <a:latin typeface="Times New Roman" panose="02020603050405020304" pitchFamily="18" charset="0"/>
                <a:cs typeface="Times New Roman" panose="02020603050405020304" pitchFamily="18" charset="0"/>
              </a:rPr>
              <a:t>² , </a:t>
            </a:r>
            <a:r>
              <a:rPr kumimoji="0" lang="fr-FR" sz="3200" b="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du train, est bien invariant.</a:t>
            </a:r>
          </a:p>
          <a:p>
            <a:pPr algn="just"/>
            <a:endParaRPr lang="fr-FR" sz="3200" dirty="0">
              <a:solidFill>
                <a:prstClr val="white"/>
              </a:solidFill>
              <a:latin typeface="Times New Roman" panose="02020603050405020304" pitchFamily="18" charset="0"/>
              <a:cs typeface="Times New Roman" panose="02020603050405020304" pitchFamily="18" charset="0"/>
            </a:endParaRPr>
          </a:p>
          <a:p>
            <a:pPr algn="just"/>
            <a:r>
              <a:rPr lang="fr-FR" sz="3200" dirty="0">
                <a:solidFill>
                  <a:prstClr val="white"/>
                </a:solidFill>
                <a:latin typeface="Times New Roman" panose="02020603050405020304" pitchFamily="18" charset="0"/>
                <a:cs typeface="Times New Roman" panose="02020603050405020304" pitchFamily="18" charset="0"/>
              </a:rPr>
              <a:t>Notons que cet intérêt pour la simultanéité vient sans doute du réseau ferré de l’époque à voie unique sur les tronçons entre les gares. Dans les gares la voie était dédoublée avec des aiguillages et un chef de gare.</a:t>
            </a:r>
          </a:p>
          <a:p>
            <a:pPr algn="just"/>
            <a:r>
              <a:rPr lang="fr-FR" sz="3200" dirty="0">
                <a:solidFill>
                  <a:prstClr val="white"/>
                </a:solidFill>
                <a:latin typeface="Times New Roman" panose="02020603050405020304" pitchFamily="18" charset="0"/>
                <a:cs typeface="Times New Roman" panose="02020603050405020304" pitchFamily="18" charset="0"/>
              </a:rPr>
              <a:t>Mais pour minimiser l’attente dans les gares fallait synchroniser les trains allant en sens opposé pour qu’ils y soient simultanément pour opérer le croisement. Il y avait des abaques pour décrire cela.</a:t>
            </a:r>
            <a:endParaRPr lang="fr-FR" dirty="0"/>
          </a:p>
        </p:txBody>
      </p:sp>
    </p:spTree>
    <p:extLst>
      <p:ext uri="{BB962C8B-B14F-4D97-AF65-F5344CB8AC3E}">
        <p14:creationId xmlns:p14="http://schemas.microsoft.com/office/powerpoint/2010/main" val="64234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9B822ED-7F1A-97E6-AC5E-0A6F2E6B42A0}"/>
              </a:ext>
            </a:extLst>
          </p:cNvPr>
          <p:cNvSpPr txBox="1"/>
          <p:nvPr/>
        </p:nvSpPr>
        <p:spPr>
          <a:xfrm>
            <a:off x="29865" y="-206408"/>
            <a:ext cx="11904617" cy="6477757"/>
          </a:xfrm>
          <a:prstGeom prst="rect">
            <a:avLst/>
          </a:prstGeom>
          <a:noFill/>
          <a:ln cap="flat">
            <a:noFill/>
          </a:ln>
        </p:spPr>
        <p:txBody>
          <a:bodyPr vert="horz" wrap="square" lIns="82953" tIns="41476" rIns="82953" bIns="41476" anchor="t" anchorCtr="0" compatLnSpc="1">
            <a:spAutoFit/>
          </a:bodyPr>
          <a:lstStyle/>
          <a:p>
            <a:pPr algn="ctr" defTabSz="829544">
              <a:defRPr sz="1800" b="0" i="0" u="none" strike="noStrike" kern="0" cap="none" spc="0" baseline="0">
                <a:solidFill>
                  <a:srgbClr val="000000"/>
                </a:solidFill>
                <a:uFillTx/>
              </a:defRPr>
            </a:pPr>
            <a:r>
              <a:rPr lang="fr-FR" sz="3629" kern="0" dirty="0">
                <a:latin typeface="Times New Roman" pitchFamily="18"/>
                <a:cs typeface="Times New Roman" pitchFamily="18"/>
              </a:rPr>
              <a:t>Diagramme de Minkowski </a:t>
            </a:r>
            <a:endParaRPr lang="fr-FR" sz="3629" dirty="0">
              <a:latin typeface="Times New Roman" pitchFamily="18"/>
              <a:cs typeface="Times New Roman" pitchFamily="18"/>
            </a:endParaRPr>
          </a:p>
          <a:p>
            <a:pPr algn="ctr" defTabSz="829544">
              <a:defRPr sz="1800" b="0" i="0" u="none" strike="noStrike" kern="0" cap="none" spc="0" baseline="0">
                <a:solidFill>
                  <a:srgbClr val="000000"/>
                </a:solidFill>
                <a:uFillTx/>
              </a:defRPr>
            </a:pPr>
            <a:endParaRPr lang="fr-FR" sz="3629" kern="0" dirty="0">
              <a:solidFill>
                <a:srgbClr val="000000"/>
              </a:solidFill>
              <a:latin typeface="Times New Roman" pitchFamily="18"/>
              <a:cs typeface="Times New Roman" pitchFamily="18"/>
            </a:endParaRPr>
          </a:p>
          <a:p>
            <a:pPr algn="ct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a:p>
            <a:pPr defTabSz="829544">
              <a:defRPr sz="1800" b="0" i="0" u="none" strike="noStrike" kern="0" cap="none" spc="0" baseline="0">
                <a:solidFill>
                  <a:srgbClr val="000000"/>
                </a:solidFill>
                <a:uFillTx/>
              </a:defRPr>
            </a:pPr>
            <a:endParaRPr lang="fr-FR" sz="1633" dirty="0">
              <a:solidFill>
                <a:srgbClr val="000000"/>
              </a:solidFill>
              <a:latin typeface="Calibri"/>
            </a:endParaRPr>
          </a:p>
        </p:txBody>
      </p:sp>
      <p:cxnSp>
        <p:nvCxnSpPr>
          <p:cNvPr id="3" name="Connecteur droit avec flèche 5">
            <a:extLst>
              <a:ext uri="{FF2B5EF4-FFF2-40B4-BE49-F238E27FC236}">
                <a16:creationId xmlns:a16="http://schemas.microsoft.com/office/drawing/2014/main" id="{C66A862E-7E25-3D27-C495-74AD4E0F6BA0}"/>
              </a:ext>
            </a:extLst>
          </p:cNvPr>
          <p:cNvCxnSpPr/>
          <p:nvPr/>
        </p:nvCxnSpPr>
        <p:spPr>
          <a:xfrm flipH="1" flipV="1">
            <a:off x="5953427" y="1005777"/>
            <a:ext cx="30053" cy="4422400"/>
          </a:xfrm>
          <a:prstGeom prst="straightConnector1">
            <a:avLst/>
          </a:prstGeom>
          <a:noFill/>
          <a:ln w="19046" cap="flat">
            <a:solidFill>
              <a:srgbClr val="000000"/>
            </a:solidFill>
            <a:prstDash val="solid"/>
            <a:miter/>
            <a:tailEnd type="arrow"/>
          </a:ln>
        </p:spPr>
      </p:cxnSp>
      <p:cxnSp>
        <p:nvCxnSpPr>
          <p:cNvPr id="4" name="Connecteur droit avec flèche 14">
            <a:extLst>
              <a:ext uri="{FF2B5EF4-FFF2-40B4-BE49-F238E27FC236}">
                <a16:creationId xmlns:a16="http://schemas.microsoft.com/office/drawing/2014/main" id="{4D997756-4A71-9C11-B5C1-7695D380DE71}"/>
              </a:ext>
            </a:extLst>
          </p:cNvPr>
          <p:cNvCxnSpPr/>
          <p:nvPr/>
        </p:nvCxnSpPr>
        <p:spPr>
          <a:xfrm flipV="1">
            <a:off x="1652296" y="3425979"/>
            <a:ext cx="8210966" cy="125640"/>
          </a:xfrm>
          <a:prstGeom prst="straightConnector1">
            <a:avLst/>
          </a:prstGeom>
          <a:noFill/>
          <a:ln w="19046" cap="flat">
            <a:solidFill>
              <a:srgbClr val="000000"/>
            </a:solidFill>
            <a:prstDash val="solid"/>
            <a:miter/>
            <a:tailEnd type="arrow"/>
          </a:ln>
        </p:spPr>
      </p:cxnSp>
      <p:cxnSp>
        <p:nvCxnSpPr>
          <p:cNvPr id="5" name="Connecteur droit avec flèche 17">
            <a:extLst>
              <a:ext uri="{FF2B5EF4-FFF2-40B4-BE49-F238E27FC236}">
                <a16:creationId xmlns:a16="http://schemas.microsoft.com/office/drawing/2014/main" id="{1A95CD19-35EE-27E1-139D-200D92554CFD}"/>
              </a:ext>
            </a:extLst>
          </p:cNvPr>
          <p:cNvCxnSpPr/>
          <p:nvPr/>
        </p:nvCxnSpPr>
        <p:spPr>
          <a:xfrm flipV="1">
            <a:off x="2984458" y="1231382"/>
            <a:ext cx="5666981" cy="4758865"/>
          </a:xfrm>
          <a:prstGeom prst="straightConnector1">
            <a:avLst/>
          </a:prstGeom>
          <a:noFill/>
          <a:ln w="38103" cap="flat">
            <a:solidFill>
              <a:srgbClr val="4472C4"/>
            </a:solidFill>
            <a:prstDash val="solid"/>
            <a:miter/>
            <a:tailEnd type="arrow"/>
          </a:ln>
        </p:spPr>
      </p:cxnSp>
      <p:cxnSp>
        <p:nvCxnSpPr>
          <p:cNvPr id="6" name="Connecteur droit avec flèche 21">
            <a:extLst>
              <a:ext uri="{FF2B5EF4-FFF2-40B4-BE49-F238E27FC236}">
                <a16:creationId xmlns:a16="http://schemas.microsoft.com/office/drawing/2014/main" id="{354C75D6-D311-4B99-E139-0A0FF14405FE}"/>
              </a:ext>
            </a:extLst>
          </p:cNvPr>
          <p:cNvCxnSpPr/>
          <p:nvPr/>
        </p:nvCxnSpPr>
        <p:spPr>
          <a:xfrm flipH="1" flipV="1">
            <a:off x="3645425" y="1309781"/>
            <a:ext cx="4902389" cy="4658733"/>
          </a:xfrm>
          <a:prstGeom prst="straightConnector1">
            <a:avLst/>
          </a:prstGeom>
          <a:noFill/>
          <a:ln w="38103" cap="flat">
            <a:solidFill>
              <a:srgbClr val="4472C4"/>
            </a:solidFill>
            <a:prstDash val="solid"/>
            <a:miter/>
            <a:tailEnd type="arrow"/>
          </a:ln>
        </p:spPr>
      </p:cxnSp>
      <p:cxnSp>
        <p:nvCxnSpPr>
          <p:cNvPr id="7" name="Connecteur droit avec flèche 25">
            <a:extLst>
              <a:ext uri="{FF2B5EF4-FFF2-40B4-BE49-F238E27FC236}">
                <a16:creationId xmlns:a16="http://schemas.microsoft.com/office/drawing/2014/main" id="{CE110D29-571A-5A2A-0B16-AE62C683727F}"/>
              </a:ext>
            </a:extLst>
          </p:cNvPr>
          <p:cNvCxnSpPr/>
          <p:nvPr/>
        </p:nvCxnSpPr>
        <p:spPr>
          <a:xfrm flipV="1">
            <a:off x="2734448" y="2346673"/>
            <a:ext cx="6575528" cy="2252357"/>
          </a:xfrm>
          <a:prstGeom prst="straightConnector1">
            <a:avLst/>
          </a:prstGeom>
          <a:noFill/>
          <a:ln w="38103" cap="flat">
            <a:solidFill>
              <a:srgbClr val="FF0000"/>
            </a:solidFill>
            <a:prstDash val="solid"/>
            <a:miter/>
            <a:tailEnd type="arrow"/>
          </a:ln>
        </p:spPr>
      </p:cxnSp>
      <p:cxnSp>
        <p:nvCxnSpPr>
          <p:cNvPr id="8" name="Connecteur droit avec flèche 27">
            <a:extLst>
              <a:ext uri="{FF2B5EF4-FFF2-40B4-BE49-F238E27FC236}">
                <a16:creationId xmlns:a16="http://schemas.microsoft.com/office/drawing/2014/main" id="{B2BE32C0-A514-8B4B-3C37-6DF6158BF519}"/>
              </a:ext>
            </a:extLst>
          </p:cNvPr>
          <p:cNvCxnSpPr/>
          <p:nvPr/>
        </p:nvCxnSpPr>
        <p:spPr>
          <a:xfrm flipV="1">
            <a:off x="4810139" y="1187784"/>
            <a:ext cx="2272108" cy="4699478"/>
          </a:xfrm>
          <a:prstGeom prst="straightConnector1">
            <a:avLst/>
          </a:prstGeom>
          <a:noFill/>
          <a:ln w="38103" cap="flat">
            <a:solidFill>
              <a:srgbClr val="92D050"/>
            </a:solidFill>
            <a:prstDash val="solid"/>
            <a:miter/>
            <a:tailEnd type="arrow"/>
          </a:ln>
        </p:spPr>
      </p:cxnSp>
      <p:sp>
        <p:nvSpPr>
          <p:cNvPr id="9" name="ZoneTexte 29">
            <a:extLst>
              <a:ext uri="{FF2B5EF4-FFF2-40B4-BE49-F238E27FC236}">
                <a16:creationId xmlns:a16="http://schemas.microsoft.com/office/drawing/2014/main" id="{CF9C30DC-CC55-CC52-1DF4-EB8075CABFDB}"/>
              </a:ext>
            </a:extLst>
          </p:cNvPr>
          <p:cNvSpPr txBox="1"/>
          <p:nvPr/>
        </p:nvSpPr>
        <p:spPr>
          <a:xfrm>
            <a:off x="9733159" y="3155853"/>
            <a:ext cx="250442"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solidFill>
                  <a:srgbClr val="000000"/>
                </a:solidFill>
                <a:highlight>
                  <a:srgbClr val="FFFF00"/>
                </a:highlight>
                <a:latin typeface="Calibri"/>
              </a:rPr>
              <a:t>t</a:t>
            </a:r>
          </a:p>
        </p:txBody>
      </p:sp>
      <p:sp>
        <p:nvSpPr>
          <p:cNvPr id="10" name="ZoneTexte 31">
            <a:extLst>
              <a:ext uri="{FF2B5EF4-FFF2-40B4-BE49-F238E27FC236}">
                <a16:creationId xmlns:a16="http://schemas.microsoft.com/office/drawing/2014/main" id="{CEFFA39E-97E3-3E57-1349-C916D9AFC529}"/>
              </a:ext>
            </a:extLst>
          </p:cNvPr>
          <p:cNvSpPr txBox="1"/>
          <p:nvPr/>
        </p:nvSpPr>
        <p:spPr>
          <a:xfrm>
            <a:off x="5982174" y="803340"/>
            <a:ext cx="165748"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solidFill>
                  <a:srgbClr val="000000"/>
                </a:solidFill>
                <a:highlight>
                  <a:srgbClr val="FFFF00"/>
                </a:highlight>
                <a:latin typeface="Calibri"/>
              </a:rPr>
              <a:t>x</a:t>
            </a:r>
          </a:p>
        </p:txBody>
      </p:sp>
      <p:sp>
        <p:nvSpPr>
          <p:cNvPr id="11" name="ZoneTexte 32">
            <a:extLst>
              <a:ext uri="{FF2B5EF4-FFF2-40B4-BE49-F238E27FC236}">
                <a16:creationId xmlns:a16="http://schemas.microsoft.com/office/drawing/2014/main" id="{CE262BB9-0140-8BAE-1121-133A07E02ED6}"/>
              </a:ext>
            </a:extLst>
          </p:cNvPr>
          <p:cNvSpPr txBox="1"/>
          <p:nvPr/>
        </p:nvSpPr>
        <p:spPr>
          <a:xfrm>
            <a:off x="8477289" y="5690036"/>
            <a:ext cx="1396931"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solidFill>
                  <a:srgbClr val="0070C0"/>
                </a:solidFill>
                <a:latin typeface="Calibri"/>
              </a:rPr>
              <a:t>Lumière (c=1)</a:t>
            </a:r>
          </a:p>
        </p:txBody>
      </p:sp>
      <p:sp>
        <p:nvSpPr>
          <p:cNvPr id="12" name="ZoneTexte 33">
            <a:extLst>
              <a:ext uri="{FF2B5EF4-FFF2-40B4-BE49-F238E27FC236}">
                <a16:creationId xmlns:a16="http://schemas.microsoft.com/office/drawing/2014/main" id="{D69FF7CD-72F8-5F64-8B94-8E38D63511E9}"/>
              </a:ext>
            </a:extLst>
          </p:cNvPr>
          <p:cNvSpPr txBox="1"/>
          <p:nvPr/>
        </p:nvSpPr>
        <p:spPr>
          <a:xfrm>
            <a:off x="9143580" y="2037915"/>
            <a:ext cx="894406"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solidFill>
                  <a:srgbClr val="000000"/>
                </a:solidFill>
                <a:highlight>
                  <a:srgbClr val="FFFF00"/>
                </a:highlight>
                <a:latin typeface="Calibri"/>
              </a:rPr>
              <a:t>t’, x’=0</a:t>
            </a:r>
          </a:p>
        </p:txBody>
      </p:sp>
      <p:sp>
        <p:nvSpPr>
          <p:cNvPr id="13" name="ZoneTexte 34">
            <a:extLst>
              <a:ext uri="{FF2B5EF4-FFF2-40B4-BE49-F238E27FC236}">
                <a16:creationId xmlns:a16="http://schemas.microsoft.com/office/drawing/2014/main" id="{92353C83-99B6-9024-2CB0-0E5D3E48B21E}"/>
              </a:ext>
            </a:extLst>
          </p:cNvPr>
          <p:cNvSpPr txBox="1"/>
          <p:nvPr/>
        </p:nvSpPr>
        <p:spPr>
          <a:xfrm>
            <a:off x="7058074" y="915806"/>
            <a:ext cx="311796" cy="335049"/>
          </a:xfrm>
          <a:prstGeom prst="rect">
            <a:avLst/>
          </a:prstGeom>
          <a:noFill/>
          <a:ln cap="flat">
            <a:noFill/>
          </a:ln>
        </p:spPr>
        <p:txBody>
          <a:bodyPr vert="horz" wrap="non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solidFill>
                  <a:srgbClr val="000000"/>
                </a:solidFill>
                <a:highlight>
                  <a:srgbClr val="FFFF00"/>
                </a:highlight>
                <a:latin typeface="Calibri"/>
              </a:rPr>
              <a:t>x’</a:t>
            </a:r>
          </a:p>
        </p:txBody>
      </p:sp>
      <p:sp>
        <p:nvSpPr>
          <p:cNvPr id="27" name="ZoneTexte 61">
            <a:extLst>
              <a:ext uri="{FF2B5EF4-FFF2-40B4-BE49-F238E27FC236}">
                <a16:creationId xmlns:a16="http://schemas.microsoft.com/office/drawing/2014/main" id="{0D82D3B5-1E56-45A7-8AB0-7B0F832E6EFA}"/>
              </a:ext>
            </a:extLst>
          </p:cNvPr>
          <p:cNvSpPr txBox="1"/>
          <p:nvPr/>
        </p:nvSpPr>
        <p:spPr>
          <a:xfrm>
            <a:off x="1652296" y="2116314"/>
            <a:ext cx="2847949" cy="837623"/>
          </a:xfrm>
          <a:prstGeom prst="rect">
            <a:avLst/>
          </a:prstGeom>
          <a:noFill/>
          <a:ln cap="flat">
            <a:noFill/>
          </a:ln>
        </p:spPr>
        <p:txBody>
          <a:bodyPr vert="horz" wrap="square" lIns="82953" tIns="41476" rIns="82953" bIns="41476" anchor="t" anchorCtr="0" compatLnSpc="1">
            <a:spAutoFit/>
          </a:bodyPr>
          <a:lstStyle/>
          <a:p>
            <a:pPr algn="just" defTabSz="829544">
              <a:defRPr sz="1800" b="0" i="0" u="none" strike="noStrike" kern="0" cap="none" spc="0" baseline="0">
                <a:solidFill>
                  <a:srgbClr val="000000"/>
                </a:solidFill>
                <a:uFillTx/>
              </a:defRPr>
            </a:pPr>
            <a:r>
              <a:rPr lang="fr-FR" sz="1633" dirty="0">
                <a:solidFill>
                  <a:srgbClr val="000000"/>
                </a:solidFill>
                <a:highlight>
                  <a:srgbClr val="FFFF00"/>
                </a:highlight>
                <a:latin typeface="Times New Roman" pitchFamily="18"/>
                <a:cs typeface="Times New Roman" pitchFamily="18"/>
              </a:rPr>
              <a:t>Tous les axes parallèles à x sont les lignes de simultanéité pour le sédentaire (t = constante)</a:t>
            </a:r>
          </a:p>
        </p:txBody>
      </p:sp>
      <p:sp>
        <p:nvSpPr>
          <p:cNvPr id="28" name="ZoneTexte 62">
            <a:extLst>
              <a:ext uri="{FF2B5EF4-FFF2-40B4-BE49-F238E27FC236}">
                <a16:creationId xmlns:a16="http://schemas.microsoft.com/office/drawing/2014/main" id="{4BCBC543-A098-F497-425B-57A9F0146D13}"/>
              </a:ext>
            </a:extLst>
          </p:cNvPr>
          <p:cNvSpPr txBox="1"/>
          <p:nvPr/>
        </p:nvSpPr>
        <p:spPr>
          <a:xfrm>
            <a:off x="7254855" y="3986459"/>
            <a:ext cx="3052444" cy="837623"/>
          </a:xfrm>
          <a:prstGeom prst="rect">
            <a:avLst/>
          </a:prstGeom>
          <a:noFill/>
          <a:ln cap="flat">
            <a:noFill/>
          </a:ln>
        </p:spPr>
        <p:txBody>
          <a:bodyPr vert="horz" wrap="square" lIns="82953" tIns="41476" rIns="82953" bIns="41476" anchor="t" anchorCtr="0" compatLnSpc="1">
            <a:spAutoFit/>
          </a:bodyPr>
          <a:lstStyle/>
          <a:p>
            <a:pPr algn="just" defTabSz="829544">
              <a:defRPr sz="1800" b="0" i="0" u="none" strike="noStrike" kern="0" cap="none" spc="0" baseline="0">
                <a:solidFill>
                  <a:srgbClr val="000000"/>
                </a:solidFill>
                <a:uFillTx/>
              </a:defRPr>
            </a:pPr>
            <a:r>
              <a:rPr lang="fr-FR" sz="1633" dirty="0">
                <a:highlight>
                  <a:srgbClr val="FFFF00"/>
                </a:highlight>
                <a:latin typeface="Times New Roman" pitchFamily="18"/>
                <a:cs typeface="Times New Roman" pitchFamily="18"/>
              </a:rPr>
              <a:t>Tous les axes parallèles à x’ sont les lignes de simultanéité pour  le train (t’ = constante)</a:t>
            </a:r>
          </a:p>
        </p:txBody>
      </p:sp>
      <p:sp>
        <p:nvSpPr>
          <p:cNvPr id="29" name="ZoneTexte 31">
            <a:extLst>
              <a:ext uri="{FF2B5EF4-FFF2-40B4-BE49-F238E27FC236}">
                <a16:creationId xmlns:a16="http://schemas.microsoft.com/office/drawing/2014/main" id="{9143E52A-6DCD-D57F-57F3-456D077EF79E}"/>
              </a:ext>
            </a:extLst>
          </p:cNvPr>
          <p:cNvSpPr txBox="1"/>
          <p:nvPr/>
        </p:nvSpPr>
        <p:spPr>
          <a:xfrm>
            <a:off x="29865" y="6053416"/>
            <a:ext cx="12132270" cy="837623"/>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b="1" dirty="0">
                <a:highlight>
                  <a:srgbClr val="FFFF00"/>
                </a:highlight>
                <a:latin typeface="Times New Roman" pitchFamily="18"/>
                <a:cs typeface="Times New Roman" pitchFamily="18"/>
              </a:rPr>
              <a:t>Les longueurs et paramètres hyperboliques (boost) sur le diagramme sont faux: Le  boost (la vitesse relative du train) correspondant à une rotation «hyperbolique » en géométrie minkowskienne est représenté par une rotation spatiale:  sa transformée euclidienne (rotation de Wick). Cela résulte de la représentation en géométrie euclidienne alors que la géométrie de la RR est hyperbolique</a:t>
            </a:r>
          </a:p>
        </p:txBody>
      </p:sp>
      <p:sp>
        <p:nvSpPr>
          <p:cNvPr id="30" name="ZoneTexte 32">
            <a:extLst>
              <a:ext uri="{FF2B5EF4-FFF2-40B4-BE49-F238E27FC236}">
                <a16:creationId xmlns:a16="http://schemas.microsoft.com/office/drawing/2014/main" id="{BD7D22A4-CB80-6568-2B78-41903DDD0CF1}"/>
              </a:ext>
            </a:extLst>
          </p:cNvPr>
          <p:cNvSpPr txBox="1"/>
          <p:nvPr/>
        </p:nvSpPr>
        <p:spPr>
          <a:xfrm>
            <a:off x="2237493" y="4227932"/>
            <a:ext cx="833285"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solidFill>
                  <a:srgbClr val="000000"/>
                </a:solidFill>
                <a:highlight>
                  <a:srgbClr val="FFFF00"/>
                </a:highlight>
                <a:latin typeface="Calibri"/>
              </a:rPr>
              <a:t>x = v.t</a:t>
            </a:r>
          </a:p>
        </p:txBody>
      </p:sp>
      <p:cxnSp>
        <p:nvCxnSpPr>
          <p:cNvPr id="35" name="Connecteur droit 42">
            <a:extLst>
              <a:ext uri="{FF2B5EF4-FFF2-40B4-BE49-F238E27FC236}">
                <a16:creationId xmlns:a16="http://schemas.microsoft.com/office/drawing/2014/main" id="{ADB968D5-A1C9-A629-2392-30766A05AD73}"/>
              </a:ext>
            </a:extLst>
          </p:cNvPr>
          <p:cNvCxnSpPr>
            <a:cxnSpLocks/>
          </p:cNvCxnSpPr>
          <p:nvPr/>
        </p:nvCxnSpPr>
        <p:spPr>
          <a:xfrm flipH="1">
            <a:off x="5557643" y="3512799"/>
            <a:ext cx="2283464" cy="765811"/>
          </a:xfrm>
          <a:prstGeom prst="straightConnector1">
            <a:avLst/>
          </a:prstGeom>
          <a:noFill/>
          <a:ln w="9528" cap="flat">
            <a:solidFill>
              <a:srgbClr val="4472C4"/>
            </a:solidFill>
            <a:custDash>
              <a:ds d="299906" sp="299906"/>
            </a:custDash>
            <a:round/>
          </a:ln>
        </p:spPr>
      </p:cxnSp>
      <p:sp>
        <p:nvSpPr>
          <p:cNvPr id="39" name="ZoneTexte 32">
            <a:extLst>
              <a:ext uri="{FF2B5EF4-FFF2-40B4-BE49-F238E27FC236}">
                <a16:creationId xmlns:a16="http://schemas.microsoft.com/office/drawing/2014/main" id="{5F77FFA7-4741-833A-0D3F-4AD70ED22CE0}"/>
              </a:ext>
            </a:extLst>
          </p:cNvPr>
          <p:cNvSpPr txBox="1"/>
          <p:nvPr/>
        </p:nvSpPr>
        <p:spPr>
          <a:xfrm>
            <a:off x="1748695" y="5724874"/>
            <a:ext cx="1396931"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solidFill>
                  <a:srgbClr val="00B0F0"/>
                </a:solidFill>
                <a:latin typeface="Calibri"/>
              </a:rPr>
              <a:t>Lumière (c=1</a:t>
            </a:r>
            <a:r>
              <a:rPr lang="fr-FR" sz="1633" dirty="0">
                <a:solidFill>
                  <a:srgbClr val="0070C0"/>
                </a:solidFill>
                <a:latin typeface="Calibri"/>
              </a:rPr>
              <a:t>)</a:t>
            </a:r>
          </a:p>
        </p:txBody>
      </p:sp>
      <p:pic>
        <p:nvPicPr>
          <p:cNvPr id="1026" name="Picture 2" descr="Locomotive à vapeur vintage et illustration de wagon isolé">
            <a:extLst>
              <a:ext uri="{FF2B5EF4-FFF2-40B4-BE49-F238E27FC236}">
                <a16:creationId xmlns:a16="http://schemas.microsoft.com/office/drawing/2014/main" id="{D9C9AD3B-C179-7E73-D230-47ABDD7764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36" t="10172" r="9007" b="72564"/>
          <a:stretch/>
        </p:blipFill>
        <p:spPr bwMode="auto">
          <a:xfrm rot="17669750">
            <a:off x="7262955" y="2401022"/>
            <a:ext cx="1156303" cy="25930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necteur droit avec flèche 52">
            <a:extLst>
              <a:ext uri="{FF2B5EF4-FFF2-40B4-BE49-F238E27FC236}">
                <a16:creationId xmlns:a16="http://schemas.microsoft.com/office/drawing/2014/main" id="{651FF5BD-1FD3-1A05-5F73-CC3C54052D18}"/>
              </a:ext>
            </a:extLst>
          </p:cNvPr>
          <p:cNvCxnSpPr>
            <a:cxnSpLocks/>
          </p:cNvCxnSpPr>
          <p:nvPr/>
        </p:nvCxnSpPr>
        <p:spPr>
          <a:xfrm flipV="1">
            <a:off x="8204023" y="763566"/>
            <a:ext cx="894407" cy="19674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ZoneTexte 33">
            <a:extLst>
              <a:ext uri="{FF2B5EF4-FFF2-40B4-BE49-F238E27FC236}">
                <a16:creationId xmlns:a16="http://schemas.microsoft.com/office/drawing/2014/main" id="{37400F66-B324-C7C9-5CEA-52855F874C7E}"/>
              </a:ext>
            </a:extLst>
          </p:cNvPr>
          <p:cNvSpPr txBox="1"/>
          <p:nvPr/>
        </p:nvSpPr>
        <p:spPr>
          <a:xfrm>
            <a:off x="9164091" y="466458"/>
            <a:ext cx="624801"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highlight>
                  <a:srgbClr val="FFFF00"/>
                </a:highlight>
                <a:latin typeface="Calibri"/>
              </a:rPr>
              <a:t>t’=t’ </a:t>
            </a:r>
            <a:r>
              <a:rPr lang="fr-FR" sz="900" dirty="0">
                <a:highlight>
                  <a:srgbClr val="FFFF00"/>
                </a:highlight>
                <a:latin typeface="Calibri"/>
              </a:rPr>
              <a:t>0</a:t>
            </a:r>
          </a:p>
        </p:txBody>
      </p:sp>
      <p:cxnSp>
        <p:nvCxnSpPr>
          <p:cNvPr id="1030" name="Connecteur droit avec flèche 1029">
            <a:extLst>
              <a:ext uri="{FF2B5EF4-FFF2-40B4-BE49-F238E27FC236}">
                <a16:creationId xmlns:a16="http://schemas.microsoft.com/office/drawing/2014/main" id="{5B4EBF37-1192-F031-EABA-AE733087C9CD}"/>
              </a:ext>
            </a:extLst>
          </p:cNvPr>
          <p:cNvCxnSpPr>
            <a:cxnSpLocks/>
          </p:cNvCxnSpPr>
          <p:nvPr/>
        </p:nvCxnSpPr>
        <p:spPr>
          <a:xfrm flipV="1">
            <a:off x="6439868" y="1361030"/>
            <a:ext cx="3376285" cy="1154422"/>
          </a:xfrm>
          <a:prstGeom prst="straightConnector1">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32" name="ZoneTexte 33">
            <a:extLst>
              <a:ext uri="{FF2B5EF4-FFF2-40B4-BE49-F238E27FC236}">
                <a16:creationId xmlns:a16="http://schemas.microsoft.com/office/drawing/2014/main" id="{F42AA128-7E78-41C7-4ACE-2A1FD076D89F}"/>
              </a:ext>
            </a:extLst>
          </p:cNvPr>
          <p:cNvSpPr txBox="1"/>
          <p:nvPr/>
        </p:nvSpPr>
        <p:spPr>
          <a:xfrm>
            <a:off x="6169789" y="2168467"/>
            <a:ext cx="540158"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highlight>
                  <a:srgbClr val="FFFF00"/>
                </a:highlight>
                <a:latin typeface="Calibri"/>
              </a:rPr>
              <a:t>x’ </a:t>
            </a:r>
            <a:r>
              <a:rPr lang="fr-FR" sz="900" dirty="0">
                <a:highlight>
                  <a:srgbClr val="FFFF00"/>
                </a:highlight>
                <a:latin typeface="Calibri"/>
              </a:rPr>
              <a:t>1</a:t>
            </a:r>
          </a:p>
        </p:txBody>
      </p:sp>
      <p:sp>
        <p:nvSpPr>
          <p:cNvPr id="1033" name="ZoneTexte 33">
            <a:extLst>
              <a:ext uri="{FF2B5EF4-FFF2-40B4-BE49-F238E27FC236}">
                <a16:creationId xmlns:a16="http://schemas.microsoft.com/office/drawing/2014/main" id="{A7A65E57-40B7-26C5-D178-30D281BCA979}"/>
              </a:ext>
            </a:extLst>
          </p:cNvPr>
          <p:cNvSpPr txBox="1"/>
          <p:nvPr/>
        </p:nvSpPr>
        <p:spPr>
          <a:xfrm>
            <a:off x="8108899" y="2711423"/>
            <a:ext cx="540158"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highlight>
                  <a:srgbClr val="FFFF00"/>
                </a:highlight>
                <a:latin typeface="Calibri"/>
              </a:rPr>
              <a:t>t’ </a:t>
            </a:r>
            <a:r>
              <a:rPr lang="fr-FR" sz="900" dirty="0">
                <a:highlight>
                  <a:srgbClr val="FFFF00"/>
                </a:highlight>
                <a:latin typeface="Calibri"/>
              </a:rPr>
              <a:t>0</a:t>
            </a:r>
          </a:p>
        </p:txBody>
      </p:sp>
      <p:cxnSp>
        <p:nvCxnSpPr>
          <p:cNvPr id="1035" name="Connecteur droit 1034">
            <a:extLst>
              <a:ext uri="{FF2B5EF4-FFF2-40B4-BE49-F238E27FC236}">
                <a16:creationId xmlns:a16="http://schemas.microsoft.com/office/drawing/2014/main" id="{96841F58-D472-9CFF-40F8-4F9E371BFF6D}"/>
              </a:ext>
            </a:extLst>
          </p:cNvPr>
          <p:cNvCxnSpPr>
            <a:cxnSpLocks/>
          </p:cNvCxnSpPr>
          <p:nvPr/>
        </p:nvCxnSpPr>
        <p:spPr>
          <a:xfrm flipV="1">
            <a:off x="5946193" y="2773762"/>
            <a:ext cx="2344003" cy="9269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41" name="Connecteur droit 1040">
            <a:extLst>
              <a:ext uri="{FF2B5EF4-FFF2-40B4-BE49-F238E27FC236}">
                <a16:creationId xmlns:a16="http://schemas.microsoft.com/office/drawing/2014/main" id="{D8F43A7F-B07E-4843-823E-445A7842746D}"/>
              </a:ext>
            </a:extLst>
          </p:cNvPr>
          <p:cNvCxnSpPr>
            <a:cxnSpLocks/>
          </p:cNvCxnSpPr>
          <p:nvPr/>
        </p:nvCxnSpPr>
        <p:spPr>
          <a:xfrm flipV="1">
            <a:off x="5990714" y="1766690"/>
            <a:ext cx="2565215" cy="7483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49" name="ZoneTexte 33">
            <a:extLst>
              <a:ext uri="{FF2B5EF4-FFF2-40B4-BE49-F238E27FC236}">
                <a16:creationId xmlns:a16="http://schemas.microsoft.com/office/drawing/2014/main" id="{AD950FA7-D088-E33F-5D27-7839F1ABB584}"/>
              </a:ext>
            </a:extLst>
          </p:cNvPr>
          <p:cNvSpPr txBox="1"/>
          <p:nvPr/>
        </p:nvSpPr>
        <p:spPr>
          <a:xfrm>
            <a:off x="5571346" y="2742572"/>
            <a:ext cx="540158"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highlight>
                  <a:srgbClr val="FFFF00"/>
                </a:highlight>
                <a:latin typeface="Calibri"/>
              </a:rPr>
              <a:t>x </a:t>
            </a:r>
            <a:r>
              <a:rPr lang="fr-FR" sz="900" dirty="0">
                <a:highlight>
                  <a:srgbClr val="FFFF00"/>
                </a:highlight>
                <a:latin typeface="Calibri"/>
              </a:rPr>
              <a:t>0</a:t>
            </a:r>
          </a:p>
        </p:txBody>
      </p:sp>
      <p:sp>
        <p:nvSpPr>
          <p:cNvPr id="1050" name="ZoneTexte 33">
            <a:extLst>
              <a:ext uri="{FF2B5EF4-FFF2-40B4-BE49-F238E27FC236}">
                <a16:creationId xmlns:a16="http://schemas.microsoft.com/office/drawing/2014/main" id="{71D436A7-D61C-4B48-2F90-2930998A0C40}"/>
              </a:ext>
            </a:extLst>
          </p:cNvPr>
          <p:cNvSpPr txBox="1"/>
          <p:nvPr/>
        </p:nvSpPr>
        <p:spPr>
          <a:xfrm>
            <a:off x="5617778" y="1760335"/>
            <a:ext cx="540158"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highlight>
                  <a:srgbClr val="FFFF00"/>
                </a:highlight>
                <a:latin typeface="Calibri"/>
              </a:rPr>
              <a:t>x</a:t>
            </a:r>
            <a:r>
              <a:rPr lang="fr-FR" sz="900" dirty="0">
                <a:highlight>
                  <a:srgbClr val="FFFF00"/>
                </a:highlight>
                <a:latin typeface="Calibri"/>
              </a:rPr>
              <a:t>1</a:t>
            </a:r>
          </a:p>
        </p:txBody>
      </p:sp>
      <p:cxnSp>
        <p:nvCxnSpPr>
          <p:cNvPr id="1052" name="Connecteur droit 1051">
            <a:extLst>
              <a:ext uri="{FF2B5EF4-FFF2-40B4-BE49-F238E27FC236}">
                <a16:creationId xmlns:a16="http://schemas.microsoft.com/office/drawing/2014/main" id="{7D9B7F2B-5825-78C1-189C-BB9CB1D06513}"/>
              </a:ext>
            </a:extLst>
          </p:cNvPr>
          <p:cNvCxnSpPr>
            <a:cxnSpLocks/>
          </p:cNvCxnSpPr>
          <p:nvPr/>
        </p:nvCxnSpPr>
        <p:spPr>
          <a:xfrm>
            <a:off x="8123158" y="2614484"/>
            <a:ext cx="14425" cy="83597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56" name="ZoneTexte 1055">
            <a:extLst>
              <a:ext uri="{FF2B5EF4-FFF2-40B4-BE49-F238E27FC236}">
                <a16:creationId xmlns:a16="http://schemas.microsoft.com/office/drawing/2014/main" id="{07F18257-A03E-C344-6153-79918AADE519}"/>
              </a:ext>
            </a:extLst>
          </p:cNvPr>
          <p:cNvSpPr txBox="1"/>
          <p:nvPr/>
        </p:nvSpPr>
        <p:spPr>
          <a:xfrm>
            <a:off x="7846291" y="3431710"/>
            <a:ext cx="756278" cy="369332"/>
          </a:xfrm>
          <a:prstGeom prst="rect">
            <a:avLst/>
          </a:prstGeom>
          <a:noFill/>
        </p:spPr>
        <p:txBody>
          <a:bodyPr wrap="square">
            <a:spAutoFit/>
          </a:bodyPr>
          <a:lstStyle/>
          <a:p>
            <a:pPr defTabSz="829544">
              <a:defRPr sz="1800" b="0" i="0" u="none" strike="noStrike" kern="0" cap="none" spc="0" baseline="0">
                <a:solidFill>
                  <a:srgbClr val="000000"/>
                </a:solidFill>
                <a:uFillTx/>
              </a:defRPr>
            </a:pPr>
            <a:r>
              <a:rPr lang="fr-FR" sz="1800" dirty="0">
                <a:highlight>
                  <a:srgbClr val="FFFF00"/>
                </a:highlight>
                <a:latin typeface="Calibri"/>
              </a:rPr>
              <a:t>t=t </a:t>
            </a:r>
            <a:r>
              <a:rPr lang="fr-FR" sz="1000" dirty="0">
                <a:highlight>
                  <a:srgbClr val="FFFF00"/>
                </a:highlight>
                <a:latin typeface="Calibri"/>
              </a:rPr>
              <a:t>0</a:t>
            </a:r>
          </a:p>
        </p:txBody>
      </p:sp>
      <p:sp>
        <p:nvSpPr>
          <p:cNvPr id="1057" name="ZoneTexte 1056">
            <a:extLst>
              <a:ext uri="{FF2B5EF4-FFF2-40B4-BE49-F238E27FC236}">
                <a16:creationId xmlns:a16="http://schemas.microsoft.com/office/drawing/2014/main" id="{D7A23A88-41AD-29E5-1538-5112AE5EAE30}"/>
              </a:ext>
            </a:extLst>
          </p:cNvPr>
          <p:cNvSpPr txBox="1"/>
          <p:nvPr/>
        </p:nvSpPr>
        <p:spPr>
          <a:xfrm>
            <a:off x="8432458" y="3440715"/>
            <a:ext cx="756278" cy="369332"/>
          </a:xfrm>
          <a:prstGeom prst="rect">
            <a:avLst/>
          </a:prstGeom>
          <a:noFill/>
        </p:spPr>
        <p:txBody>
          <a:bodyPr wrap="square">
            <a:spAutoFit/>
          </a:bodyPr>
          <a:lstStyle/>
          <a:p>
            <a:pPr defTabSz="829544">
              <a:defRPr sz="1800" b="0" i="0" u="none" strike="noStrike" kern="0" cap="none" spc="0" baseline="0">
                <a:solidFill>
                  <a:srgbClr val="000000"/>
                </a:solidFill>
                <a:uFillTx/>
              </a:defRPr>
            </a:pPr>
            <a:r>
              <a:rPr lang="fr-FR" sz="1800" dirty="0">
                <a:highlight>
                  <a:srgbClr val="FFFF00"/>
                </a:highlight>
                <a:latin typeface="Calibri"/>
              </a:rPr>
              <a:t>t=t </a:t>
            </a:r>
            <a:r>
              <a:rPr lang="fr-FR" sz="1000" dirty="0">
                <a:highlight>
                  <a:srgbClr val="FFFF00"/>
                </a:highlight>
                <a:latin typeface="Calibri"/>
              </a:rPr>
              <a:t>1</a:t>
            </a:r>
          </a:p>
        </p:txBody>
      </p:sp>
      <p:cxnSp>
        <p:nvCxnSpPr>
          <p:cNvPr id="1059" name="Connecteur droit 1058">
            <a:extLst>
              <a:ext uri="{FF2B5EF4-FFF2-40B4-BE49-F238E27FC236}">
                <a16:creationId xmlns:a16="http://schemas.microsoft.com/office/drawing/2014/main" id="{8B179057-D66B-D2CD-9922-9B45FA89B1ED}"/>
              </a:ext>
            </a:extLst>
          </p:cNvPr>
          <p:cNvCxnSpPr>
            <a:cxnSpLocks/>
          </p:cNvCxnSpPr>
          <p:nvPr/>
        </p:nvCxnSpPr>
        <p:spPr>
          <a:xfrm>
            <a:off x="8603721" y="1710301"/>
            <a:ext cx="77581" cy="1780601"/>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60" name="ZoneTexte 31">
            <a:extLst>
              <a:ext uri="{FF2B5EF4-FFF2-40B4-BE49-F238E27FC236}">
                <a16:creationId xmlns:a16="http://schemas.microsoft.com/office/drawing/2014/main" id="{31B2BB2F-CE39-2ABF-3756-7E5FCF5F7DB4}"/>
              </a:ext>
            </a:extLst>
          </p:cNvPr>
          <p:cNvSpPr txBox="1"/>
          <p:nvPr/>
        </p:nvSpPr>
        <p:spPr>
          <a:xfrm>
            <a:off x="5904202" y="3410621"/>
            <a:ext cx="643946"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err="1">
                <a:solidFill>
                  <a:srgbClr val="000000"/>
                </a:solidFill>
                <a:highlight>
                  <a:srgbClr val="FFFF00"/>
                </a:highlight>
                <a:latin typeface="Calibri"/>
              </a:rPr>
              <a:t>x,t</a:t>
            </a:r>
            <a:r>
              <a:rPr lang="fr-FR" sz="1633" dirty="0">
                <a:solidFill>
                  <a:srgbClr val="000000"/>
                </a:solidFill>
                <a:highlight>
                  <a:srgbClr val="FFFF00"/>
                </a:highlight>
                <a:latin typeface="Calibri"/>
              </a:rPr>
              <a:t>=0</a:t>
            </a:r>
          </a:p>
        </p:txBody>
      </p:sp>
      <p:cxnSp>
        <p:nvCxnSpPr>
          <p:cNvPr id="1064" name="Connecteur droit avec flèche 1063">
            <a:extLst>
              <a:ext uri="{FF2B5EF4-FFF2-40B4-BE49-F238E27FC236}">
                <a16:creationId xmlns:a16="http://schemas.microsoft.com/office/drawing/2014/main" id="{FEC3EAF5-2162-4B77-11C2-61ED30C23272}"/>
              </a:ext>
            </a:extLst>
          </p:cNvPr>
          <p:cNvCxnSpPr/>
          <p:nvPr/>
        </p:nvCxnSpPr>
        <p:spPr>
          <a:xfrm flipV="1">
            <a:off x="9457552" y="1297064"/>
            <a:ext cx="497140" cy="142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5" name="ZoneTexte 33">
            <a:extLst>
              <a:ext uri="{FF2B5EF4-FFF2-40B4-BE49-F238E27FC236}">
                <a16:creationId xmlns:a16="http://schemas.microsoft.com/office/drawing/2014/main" id="{E3430755-6617-21CF-94D2-C587DDBDD769}"/>
              </a:ext>
            </a:extLst>
          </p:cNvPr>
          <p:cNvSpPr txBox="1"/>
          <p:nvPr/>
        </p:nvSpPr>
        <p:spPr>
          <a:xfrm>
            <a:off x="9882593" y="1187119"/>
            <a:ext cx="721322"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dirty="0">
                <a:highlight>
                  <a:srgbClr val="FFFF00"/>
                </a:highlight>
                <a:latin typeface="Calibri"/>
              </a:rPr>
              <a:t>x’=x’</a:t>
            </a:r>
            <a:r>
              <a:rPr lang="fr-FR" sz="900" dirty="0">
                <a:highlight>
                  <a:srgbClr val="FFFF00"/>
                </a:highlight>
                <a:latin typeface="Calibri"/>
              </a:rPr>
              <a:t>1</a:t>
            </a:r>
          </a:p>
        </p:txBody>
      </p:sp>
      <p:pic>
        <p:nvPicPr>
          <p:cNvPr id="14" name="Image 60">
            <a:extLst>
              <a:ext uri="{FF2B5EF4-FFF2-40B4-BE49-F238E27FC236}">
                <a16:creationId xmlns:a16="http://schemas.microsoft.com/office/drawing/2014/main" id="{49ECDC31-2C6C-DF39-25FA-83CD299010A6}"/>
              </a:ext>
            </a:extLst>
          </p:cNvPr>
          <p:cNvPicPr>
            <a:picLocks noChangeAspect="1"/>
          </p:cNvPicPr>
          <p:nvPr/>
        </p:nvPicPr>
        <p:blipFill>
          <a:blip r:embed="rId3"/>
          <a:stretch>
            <a:fillRect/>
          </a:stretch>
        </p:blipFill>
        <p:spPr>
          <a:xfrm>
            <a:off x="5698194" y="2229035"/>
            <a:ext cx="490923" cy="490923"/>
          </a:xfrm>
          <a:prstGeom prst="rect">
            <a:avLst/>
          </a:prstGeom>
          <a:noFill/>
          <a:ln cap="flat">
            <a:noFill/>
          </a:ln>
        </p:spPr>
      </p:pic>
      <p:pic>
        <p:nvPicPr>
          <p:cNvPr id="15" name="Picture 2" descr="Locomotive à vapeur vintage et illustration de wagon isolé">
            <a:extLst>
              <a:ext uri="{FF2B5EF4-FFF2-40B4-BE49-F238E27FC236}">
                <a16:creationId xmlns:a16="http://schemas.microsoft.com/office/drawing/2014/main" id="{BB16831E-BC53-40D5-A1B4-33862802573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36" t="10172" r="9007" b="72564"/>
          <a:stretch/>
        </p:blipFill>
        <p:spPr bwMode="auto">
          <a:xfrm rot="17669750">
            <a:off x="7908176" y="2257060"/>
            <a:ext cx="1156303" cy="2593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Locomotive à vapeur vintage et illustration de wagon isolé">
            <a:extLst>
              <a:ext uri="{FF2B5EF4-FFF2-40B4-BE49-F238E27FC236}">
                <a16:creationId xmlns:a16="http://schemas.microsoft.com/office/drawing/2014/main" id="{D4B29911-82FA-972B-F8A9-065B942F33B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36" t="10172" r="9007" b="72564"/>
          <a:stretch/>
        </p:blipFill>
        <p:spPr bwMode="auto">
          <a:xfrm rot="17669750">
            <a:off x="6623153" y="2601279"/>
            <a:ext cx="1156303" cy="2593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Locomotive à vapeur vintage et illustration de wagon isolé">
            <a:extLst>
              <a:ext uri="{FF2B5EF4-FFF2-40B4-BE49-F238E27FC236}">
                <a16:creationId xmlns:a16="http://schemas.microsoft.com/office/drawing/2014/main" id="{C14F9C91-FB0F-FFE3-0120-9503E23A800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36" t="10172" r="9007" b="72564"/>
          <a:stretch/>
        </p:blipFill>
        <p:spPr bwMode="auto">
          <a:xfrm rot="17669750">
            <a:off x="5912350" y="2783707"/>
            <a:ext cx="1156303" cy="259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CE11E-A98C-3252-1C5F-41B8DE7D5084}"/>
              </a:ext>
            </a:extLst>
          </p:cNvPr>
          <p:cNvSpPr>
            <a:spLocks noGrp="1"/>
          </p:cNvSpPr>
          <p:nvPr>
            <p:ph type="title"/>
          </p:nvPr>
        </p:nvSpPr>
        <p:spPr>
          <a:xfrm>
            <a:off x="106324" y="91211"/>
            <a:ext cx="10419907" cy="833822"/>
          </a:xfrm>
        </p:spPr>
        <p:txBody>
          <a:bodyPr/>
          <a:lstStyle/>
          <a:p>
            <a:r>
              <a:rPr lang="fr-FR" dirty="0">
                <a:latin typeface="Algerian" panose="04020705040A02060702" pitchFamily="82" charset="0"/>
              </a:rPr>
              <a:t>Rotation de Wick: principe et utilité</a:t>
            </a:r>
          </a:p>
        </p:txBody>
      </p:sp>
      <p:sp>
        <p:nvSpPr>
          <p:cNvPr id="3" name="Espace réservé du contenu 2">
            <a:extLst>
              <a:ext uri="{FF2B5EF4-FFF2-40B4-BE49-F238E27FC236}">
                <a16:creationId xmlns:a16="http://schemas.microsoft.com/office/drawing/2014/main" id="{2899C0D9-6ECA-2870-B8B9-17D591CBB31A}"/>
              </a:ext>
            </a:extLst>
          </p:cNvPr>
          <p:cNvSpPr>
            <a:spLocks noGrp="1"/>
          </p:cNvSpPr>
          <p:nvPr>
            <p:ph idx="1"/>
          </p:nvPr>
        </p:nvSpPr>
        <p:spPr>
          <a:xfrm>
            <a:off x="0" y="925033"/>
            <a:ext cx="12192000" cy="5932967"/>
          </a:xfrm>
        </p:spPr>
        <p:txBody>
          <a:bodyPr>
            <a:normAutofit/>
          </a:bodyPr>
          <a:lstStyle/>
          <a:p>
            <a:r>
              <a:rPr lang="fr-FR" sz="3200" dirty="0">
                <a:latin typeface="Times New Roman" panose="02020603050405020304" pitchFamily="18" charset="0"/>
                <a:cs typeface="Times New Roman" panose="02020603050405020304" pitchFamily="18" charset="0"/>
              </a:rPr>
              <a:t>Pour homogénéiser le </a:t>
            </a:r>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on pose T = it→signature (+,+,+,+)</a:t>
            </a:r>
          </a:p>
          <a:p>
            <a:endParaRPr lang="fr-FR" sz="3200" dirty="0">
              <a:latin typeface="Times New Roman" panose="02020603050405020304" pitchFamily="18" charset="0"/>
              <a:cs typeface="Times New Roman" panose="02020603050405020304" pitchFamily="18" charset="0"/>
            </a:endParaRPr>
          </a:p>
          <a:p>
            <a:pPr algn="ctr"/>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 c²dT²+dx²+dy²+dz²</a:t>
            </a:r>
          </a:p>
          <a:p>
            <a:r>
              <a:rPr lang="fr-FR" sz="3200" dirty="0">
                <a:latin typeface="Times New Roman" panose="02020603050405020304" pitchFamily="18" charset="0"/>
                <a:cs typeface="Times New Roman" panose="02020603050405020304" pitchFamily="18" charset="0"/>
              </a:rPr>
              <a:t>On fait les calculs dans cette géométrie euclidienne à 4 dimensions et, à la fin des calculs, on fait la rotation de Wick inverse, en restaurant la coordonnée t  = T/i , en la substituant à T dans les résultats trouvés. </a:t>
            </a:r>
          </a:p>
          <a:p>
            <a:r>
              <a:rPr lang="fr-FR" sz="3200" dirty="0">
                <a:latin typeface="Times New Roman" panose="02020603050405020304" pitchFamily="18" charset="0"/>
                <a:cs typeface="Times New Roman" panose="02020603050405020304" pitchFamily="18" charset="0"/>
              </a:rPr>
              <a:t>Par ce procédé, on doit retrouver les résultats qu’on aurait trouvés en traitant le problème directement en relativité restreinte.</a:t>
            </a:r>
          </a:p>
          <a:p>
            <a:r>
              <a:rPr lang="fr-FR" sz="3200" dirty="0">
                <a:latin typeface="Times New Roman" panose="02020603050405020304" pitchFamily="18" charset="0"/>
                <a:cs typeface="Times New Roman" panose="02020603050405020304" pitchFamily="18" charset="0"/>
              </a:rPr>
              <a:t>L’intérêt du procédé  est que les calculs en géométrie euclidienne peuvent être plus faciles, au moins, dans leur compréhension.</a:t>
            </a:r>
          </a:p>
        </p:txBody>
      </p:sp>
    </p:spTree>
    <p:extLst>
      <p:ext uri="{BB962C8B-B14F-4D97-AF65-F5344CB8AC3E}">
        <p14:creationId xmlns:p14="http://schemas.microsoft.com/office/powerpoint/2010/main" val="404353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9368" y="235973"/>
            <a:ext cx="9026013" cy="872928"/>
          </a:xfrm>
        </p:spPr>
        <p:txBody>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Relativité restreinte</a:t>
            </a:r>
          </a:p>
        </p:txBody>
      </p:sp>
      <p:sp>
        <p:nvSpPr>
          <p:cNvPr id="3" name="Espace réservé du contenu 2"/>
          <p:cNvSpPr>
            <a:spLocks noGrp="1"/>
          </p:cNvSpPr>
          <p:nvPr>
            <p:ph idx="1"/>
          </p:nvPr>
        </p:nvSpPr>
        <p:spPr>
          <a:xfrm>
            <a:off x="7427904" y="1210838"/>
            <a:ext cx="4671922" cy="4876497"/>
          </a:xfrm>
        </p:spPr>
        <p:txBody>
          <a:bodyPr>
            <a:noAutofit/>
          </a:bodyPr>
          <a:lstStyle/>
          <a:p>
            <a:pPr algn="just"/>
            <a:r>
              <a:rPr lang="fr-FR" sz="2800" dirty="0">
                <a:latin typeface="Times New Roman" panose="02020603050405020304" pitchFamily="18" charset="0"/>
                <a:cs typeface="Times New Roman" panose="02020603050405020304" pitchFamily="18" charset="0"/>
              </a:rPr>
              <a:t>Une des conséquences les plus déroutantes est la disparition d’un temps universel, ne laissant place qu’à des temps propres individuels indépendants, qu’on illustre souvent par le paradoxe des «jumeaux». Après un long voyage, lorsqu’ils se retrouvent, celui qui a voyagé est plus jeune que celui resté sur Terre.</a:t>
            </a:r>
          </a:p>
          <a:p>
            <a:pPr algn="just"/>
            <a:endParaRPr lang="fr-FR" sz="2400" dirty="0">
              <a:latin typeface="Calibri" panose="020F0502020204030204" pitchFamily="34" charset="0"/>
            </a:endParaRPr>
          </a:p>
          <a:p>
            <a:pPr algn="just"/>
            <a:endParaRPr lang="fr-FR" sz="2400" dirty="0">
              <a:latin typeface="Calibri" panose="020F0502020204030204" pitchFamily="34" charset="0"/>
            </a:endParaRPr>
          </a:p>
        </p:txBody>
      </p:sp>
      <p:pic>
        <p:nvPicPr>
          <p:cNvPr id="4" name="Image 3"/>
          <p:cNvPicPr>
            <a:picLocks noChangeAspect="1"/>
          </p:cNvPicPr>
          <p:nvPr/>
        </p:nvPicPr>
        <p:blipFill>
          <a:blip r:embed="rId2"/>
          <a:stretch>
            <a:fillRect/>
          </a:stretch>
        </p:blipFill>
        <p:spPr>
          <a:xfrm>
            <a:off x="92174" y="1102282"/>
            <a:ext cx="7427904" cy="4653436"/>
          </a:xfrm>
          <a:prstGeom prst="rect">
            <a:avLst/>
          </a:prstGeom>
        </p:spPr>
      </p:pic>
      <p:sp>
        <p:nvSpPr>
          <p:cNvPr id="5" name="ZoneTexte 4">
            <a:extLst>
              <a:ext uri="{FF2B5EF4-FFF2-40B4-BE49-F238E27FC236}">
                <a16:creationId xmlns:a16="http://schemas.microsoft.com/office/drawing/2014/main" id="{8204874A-75F8-A62C-E75D-32D680FA72C0}"/>
              </a:ext>
            </a:extLst>
          </p:cNvPr>
          <p:cNvSpPr txBox="1"/>
          <p:nvPr/>
        </p:nvSpPr>
        <p:spPr>
          <a:xfrm>
            <a:off x="810934" y="5780782"/>
            <a:ext cx="6616970" cy="1077218"/>
          </a:xfrm>
          <a:prstGeom prst="rect">
            <a:avLst/>
          </a:prstGeom>
          <a:noFill/>
        </p:spPr>
        <p:txBody>
          <a:bodyPr wrap="square" rtlCol="0">
            <a:spAutoFit/>
          </a:bodyPr>
          <a:lstStyle/>
          <a:p>
            <a:pPr algn="ctr"/>
            <a:r>
              <a:rPr lang="fr-FR" sz="3200" dirty="0">
                <a:latin typeface="Times New Roman" panose="02020603050405020304" pitchFamily="18" charset="0"/>
                <a:cs typeface="Times New Roman" panose="02020603050405020304" pitchFamily="18" charset="0"/>
              </a:rPr>
              <a:t>La diapo suivante propose une solution utilisant la rotation de Wick.</a:t>
            </a:r>
          </a:p>
        </p:txBody>
      </p:sp>
    </p:spTree>
    <p:extLst>
      <p:ext uri="{BB962C8B-B14F-4D97-AF65-F5344CB8AC3E}">
        <p14:creationId xmlns:p14="http://schemas.microsoft.com/office/powerpoint/2010/main" val="111204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8DA8D-4382-EB35-A2B6-1D77D5F8A42D}"/>
              </a:ext>
            </a:extLst>
          </p:cNvPr>
          <p:cNvSpPr>
            <a:spLocks noGrp="1"/>
          </p:cNvSpPr>
          <p:nvPr>
            <p:ph type="title"/>
          </p:nvPr>
        </p:nvSpPr>
        <p:spPr>
          <a:xfrm>
            <a:off x="284604" y="0"/>
            <a:ext cx="10358587" cy="770026"/>
          </a:xfrm>
        </p:spPr>
        <p:txBody>
          <a:bodyPr/>
          <a:lstStyle/>
          <a:p>
            <a:r>
              <a:rPr lang="fr-FR" dirty="0">
                <a:latin typeface="Algerian" panose="04020705040A02060702" pitchFamily="82" charset="0"/>
              </a:rPr>
              <a:t>Exemple: le paradoxe de Langevin</a:t>
            </a:r>
          </a:p>
        </p:txBody>
      </p:sp>
      <p:pic>
        <p:nvPicPr>
          <p:cNvPr id="5" name="Image 4">
            <a:extLst>
              <a:ext uri="{FF2B5EF4-FFF2-40B4-BE49-F238E27FC236}">
                <a16:creationId xmlns:a16="http://schemas.microsoft.com/office/drawing/2014/main" id="{C6BDB740-B096-5D89-74CE-0FBD0AEAE202}"/>
              </a:ext>
            </a:extLst>
          </p:cNvPr>
          <p:cNvPicPr>
            <a:picLocks noChangeAspect="1"/>
          </p:cNvPicPr>
          <p:nvPr/>
        </p:nvPicPr>
        <p:blipFill>
          <a:blip r:embed="rId2"/>
          <a:stretch>
            <a:fillRect/>
          </a:stretch>
        </p:blipFill>
        <p:spPr>
          <a:xfrm>
            <a:off x="796032" y="698811"/>
            <a:ext cx="10172700" cy="3876675"/>
          </a:xfrm>
          <a:prstGeom prst="rect">
            <a:avLst/>
          </a:prstGeom>
        </p:spPr>
      </p:pic>
      <p:pic>
        <p:nvPicPr>
          <p:cNvPr id="7" name="Image 6">
            <a:extLst>
              <a:ext uri="{FF2B5EF4-FFF2-40B4-BE49-F238E27FC236}">
                <a16:creationId xmlns:a16="http://schemas.microsoft.com/office/drawing/2014/main" id="{DF188156-FE13-B27A-6140-D4F90E4F2837}"/>
              </a:ext>
            </a:extLst>
          </p:cNvPr>
          <p:cNvPicPr>
            <a:picLocks noChangeAspect="1"/>
          </p:cNvPicPr>
          <p:nvPr/>
        </p:nvPicPr>
        <p:blipFill>
          <a:blip r:embed="rId3"/>
          <a:stretch>
            <a:fillRect/>
          </a:stretch>
        </p:blipFill>
        <p:spPr>
          <a:xfrm>
            <a:off x="659415" y="4731488"/>
            <a:ext cx="10305316" cy="1945759"/>
          </a:xfrm>
          <a:prstGeom prst="rect">
            <a:avLst/>
          </a:prstGeom>
        </p:spPr>
      </p:pic>
      <p:pic>
        <p:nvPicPr>
          <p:cNvPr id="8" name="Graphique 59" descr="Fusée avec un remplissage uni">
            <a:extLst>
              <a:ext uri="{FF2B5EF4-FFF2-40B4-BE49-F238E27FC236}">
                <a16:creationId xmlns:a16="http://schemas.microsoft.com/office/drawing/2014/main" id="{FD4A37E8-E990-511A-D6D3-93193578C9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448522" flipH="1">
            <a:off x="1600819" y="3752949"/>
            <a:ext cx="491380" cy="575980"/>
          </a:xfrm>
          <a:prstGeom prst="rect">
            <a:avLst/>
          </a:prstGeom>
          <a:noFill/>
          <a:ln cap="flat">
            <a:noFill/>
          </a:ln>
        </p:spPr>
      </p:pic>
      <p:pic>
        <p:nvPicPr>
          <p:cNvPr id="9" name="Graphique 59" descr="Fusée avec un remplissage uni">
            <a:extLst>
              <a:ext uri="{FF2B5EF4-FFF2-40B4-BE49-F238E27FC236}">
                <a16:creationId xmlns:a16="http://schemas.microsoft.com/office/drawing/2014/main" id="{C9EEE995-16F7-EECE-7AAB-B5CCE50CC1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609895" flipH="1">
            <a:off x="8551459" y="3263209"/>
            <a:ext cx="491380" cy="575980"/>
          </a:xfrm>
          <a:prstGeom prst="rect">
            <a:avLst/>
          </a:prstGeom>
          <a:noFill/>
          <a:ln cap="flat">
            <a:noFill/>
          </a:ln>
        </p:spPr>
      </p:pic>
      <p:pic>
        <p:nvPicPr>
          <p:cNvPr id="11" name="Graphique 59" descr="Fusée avec un remplissage uni">
            <a:extLst>
              <a:ext uri="{FF2B5EF4-FFF2-40B4-BE49-F238E27FC236}">
                <a16:creationId xmlns:a16="http://schemas.microsoft.com/office/drawing/2014/main" id="{98A03D4F-CE9C-6C21-282B-F710B722D7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660032" flipH="1">
            <a:off x="5177517" y="1524876"/>
            <a:ext cx="491380" cy="575980"/>
          </a:xfrm>
          <a:prstGeom prst="rect">
            <a:avLst/>
          </a:prstGeom>
          <a:noFill/>
          <a:ln cap="flat">
            <a:noFill/>
          </a:ln>
        </p:spPr>
      </p:pic>
      <p:pic>
        <p:nvPicPr>
          <p:cNvPr id="12" name="Graphique 59" descr="Fusée avec un remplissage uni">
            <a:extLst>
              <a:ext uri="{FF2B5EF4-FFF2-40B4-BE49-F238E27FC236}">
                <a16:creationId xmlns:a16="http://schemas.microsoft.com/office/drawing/2014/main" id="{33048826-57DA-7DEE-9665-24A1964A64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20587" flipH="1">
            <a:off x="3717872" y="2273624"/>
            <a:ext cx="491380" cy="575980"/>
          </a:xfrm>
          <a:prstGeom prst="rect">
            <a:avLst/>
          </a:prstGeom>
          <a:noFill/>
          <a:ln cap="flat">
            <a:noFill/>
          </a:ln>
        </p:spPr>
      </p:pic>
      <p:pic>
        <p:nvPicPr>
          <p:cNvPr id="13" name="Image 60">
            <a:extLst>
              <a:ext uri="{FF2B5EF4-FFF2-40B4-BE49-F238E27FC236}">
                <a16:creationId xmlns:a16="http://schemas.microsoft.com/office/drawing/2014/main" id="{379B824F-E176-A429-D9A1-138447A8A474}"/>
              </a:ext>
            </a:extLst>
          </p:cNvPr>
          <p:cNvPicPr>
            <a:picLocks noChangeAspect="1"/>
          </p:cNvPicPr>
          <p:nvPr/>
        </p:nvPicPr>
        <p:blipFill>
          <a:blip r:embed="rId6"/>
          <a:stretch>
            <a:fillRect/>
          </a:stretch>
        </p:blipFill>
        <p:spPr>
          <a:xfrm flipH="1">
            <a:off x="3166144" y="3739559"/>
            <a:ext cx="436342" cy="436342"/>
          </a:xfrm>
          <a:prstGeom prst="rect">
            <a:avLst/>
          </a:prstGeom>
          <a:noFill/>
          <a:ln cap="flat">
            <a:noFill/>
          </a:ln>
        </p:spPr>
      </p:pic>
      <p:pic>
        <p:nvPicPr>
          <p:cNvPr id="14" name="Image 60">
            <a:extLst>
              <a:ext uri="{FF2B5EF4-FFF2-40B4-BE49-F238E27FC236}">
                <a16:creationId xmlns:a16="http://schemas.microsoft.com/office/drawing/2014/main" id="{2F14C85C-8B23-C24F-7FE8-571A1AD454E7}"/>
              </a:ext>
            </a:extLst>
          </p:cNvPr>
          <p:cNvPicPr>
            <a:picLocks noChangeAspect="1"/>
          </p:cNvPicPr>
          <p:nvPr/>
        </p:nvPicPr>
        <p:blipFill>
          <a:blip r:embed="rId6"/>
          <a:stretch>
            <a:fillRect/>
          </a:stretch>
        </p:blipFill>
        <p:spPr>
          <a:xfrm flipH="1">
            <a:off x="1472335" y="3822768"/>
            <a:ext cx="436342" cy="436342"/>
          </a:xfrm>
          <a:prstGeom prst="rect">
            <a:avLst/>
          </a:prstGeom>
          <a:noFill/>
          <a:ln cap="flat">
            <a:noFill/>
          </a:ln>
        </p:spPr>
      </p:pic>
      <p:pic>
        <p:nvPicPr>
          <p:cNvPr id="15" name="Image 60">
            <a:extLst>
              <a:ext uri="{FF2B5EF4-FFF2-40B4-BE49-F238E27FC236}">
                <a16:creationId xmlns:a16="http://schemas.microsoft.com/office/drawing/2014/main" id="{AC037CCD-0DE2-1E7A-4B4C-401782E27A60}"/>
              </a:ext>
            </a:extLst>
          </p:cNvPr>
          <p:cNvPicPr>
            <a:picLocks noChangeAspect="1"/>
          </p:cNvPicPr>
          <p:nvPr/>
        </p:nvPicPr>
        <p:blipFill>
          <a:blip r:embed="rId6"/>
          <a:stretch>
            <a:fillRect/>
          </a:stretch>
        </p:blipFill>
        <p:spPr>
          <a:xfrm flipH="1">
            <a:off x="3709745" y="3739559"/>
            <a:ext cx="436342" cy="436342"/>
          </a:xfrm>
          <a:prstGeom prst="rect">
            <a:avLst/>
          </a:prstGeom>
          <a:noFill/>
          <a:ln cap="flat">
            <a:noFill/>
          </a:ln>
        </p:spPr>
      </p:pic>
      <p:pic>
        <p:nvPicPr>
          <p:cNvPr id="16" name="Image 60">
            <a:extLst>
              <a:ext uri="{FF2B5EF4-FFF2-40B4-BE49-F238E27FC236}">
                <a16:creationId xmlns:a16="http://schemas.microsoft.com/office/drawing/2014/main" id="{FE87BFDF-BFB6-C094-60D8-FC187B5263AF}"/>
              </a:ext>
            </a:extLst>
          </p:cNvPr>
          <p:cNvPicPr>
            <a:picLocks noChangeAspect="1"/>
          </p:cNvPicPr>
          <p:nvPr/>
        </p:nvPicPr>
        <p:blipFill>
          <a:blip r:embed="rId6"/>
          <a:stretch>
            <a:fillRect/>
          </a:stretch>
        </p:blipFill>
        <p:spPr>
          <a:xfrm flipH="1">
            <a:off x="5245726" y="3745148"/>
            <a:ext cx="436342" cy="436342"/>
          </a:xfrm>
          <a:prstGeom prst="rect">
            <a:avLst/>
          </a:prstGeom>
          <a:noFill/>
          <a:ln cap="flat">
            <a:noFill/>
          </a:ln>
        </p:spPr>
      </p:pic>
      <p:pic>
        <p:nvPicPr>
          <p:cNvPr id="3" name="Graphique 59" descr="Fusée avec un remplissage uni">
            <a:extLst>
              <a:ext uri="{FF2B5EF4-FFF2-40B4-BE49-F238E27FC236}">
                <a16:creationId xmlns:a16="http://schemas.microsoft.com/office/drawing/2014/main" id="{DB5864B0-E09E-28A5-02A8-5D67568C71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660032" flipH="1">
            <a:off x="6475109" y="1524876"/>
            <a:ext cx="491380" cy="575980"/>
          </a:xfrm>
          <a:prstGeom prst="rect">
            <a:avLst/>
          </a:prstGeom>
          <a:noFill/>
          <a:ln cap="flat">
            <a:noFill/>
          </a:ln>
        </p:spPr>
      </p:pic>
      <p:pic>
        <p:nvPicPr>
          <p:cNvPr id="4" name="Graphique 59" descr="Fusée avec un remplissage uni">
            <a:extLst>
              <a:ext uri="{FF2B5EF4-FFF2-40B4-BE49-F238E27FC236}">
                <a16:creationId xmlns:a16="http://schemas.microsoft.com/office/drawing/2014/main" id="{A6716108-8418-599B-05D8-A34C324DBE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660032" flipH="1">
            <a:off x="9433496" y="3734330"/>
            <a:ext cx="491380" cy="575980"/>
          </a:xfrm>
          <a:prstGeom prst="rect">
            <a:avLst/>
          </a:prstGeom>
          <a:noFill/>
          <a:ln cap="flat">
            <a:noFill/>
          </a:ln>
        </p:spPr>
      </p:pic>
      <p:pic>
        <p:nvPicPr>
          <p:cNvPr id="6" name="Graphique 59" descr="Fusée avec un remplissage uni">
            <a:extLst>
              <a:ext uri="{FF2B5EF4-FFF2-40B4-BE49-F238E27FC236}">
                <a16:creationId xmlns:a16="http://schemas.microsoft.com/office/drawing/2014/main" id="{2D713AE5-D706-F4E7-0D9D-41D25E7CA9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265715" flipH="1">
            <a:off x="7992586" y="2562960"/>
            <a:ext cx="491380" cy="575980"/>
          </a:xfrm>
          <a:prstGeom prst="rect">
            <a:avLst/>
          </a:prstGeom>
          <a:noFill/>
          <a:ln cap="flat">
            <a:noFill/>
          </a:ln>
        </p:spPr>
      </p:pic>
      <p:pic>
        <p:nvPicPr>
          <p:cNvPr id="10" name="Graphique 59" descr="Fusée avec un remplissage uni">
            <a:extLst>
              <a:ext uri="{FF2B5EF4-FFF2-40B4-BE49-F238E27FC236}">
                <a16:creationId xmlns:a16="http://schemas.microsoft.com/office/drawing/2014/main" id="{C01E1561-44BC-C7E3-3B29-9E7F90D82E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20587" flipH="1">
            <a:off x="3138624" y="3017982"/>
            <a:ext cx="491380" cy="575980"/>
          </a:xfrm>
          <a:prstGeom prst="rect">
            <a:avLst/>
          </a:prstGeom>
          <a:noFill/>
          <a:ln cap="flat">
            <a:noFill/>
          </a:ln>
        </p:spPr>
      </p:pic>
      <p:pic>
        <p:nvPicPr>
          <p:cNvPr id="17" name="Image 60">
            <a:extLst>
              <a:ext uri="{FF2B5EF4-FFF2-40B4-BE49-F238E27FC236}">
                <a16:creationId xmlns:a16="http://schemas.microsoft.com/office/drawing/2014/main" id="{0E292FB7-EBEE-CBBC-B69D-CF749088B6FC}"/>
              </a:ext>
            </a:extLst>
          </p:cNvPr>
          <p:cNvPicPr>
            <a:picLocks noChangeAspect="1"/>
          </p:cNvPicPr>
          <p:nvPr/>
        </p:nvPicPr>
        <p:blipFill>
          <a:blip r:embed="rId6"/>
          <a:stretch>
            <a:fillRect/>
          </a:stretch>
        </p:blipFill>
        <p:spPr>
          <a:xfrm flipH="1">
            <a:off x="6473694" y="3740126"/>
            <a:ext cx="436342" cy="436342"/>
          </a:xfrm>
          <a:prstGeom prst="rect">
            <a:avLst/>
          </a:prstGeom>
          <a:noFill/>
          <a:ln cap="flat">
            <a:noFill/>
          </a:ln>
        </p:spPr>
      </p:pic>
      <p:pic>
        <p:nvPicPr>
          <p:cNvPr id="18" name="Image 60">
            <a:extLst>
              <a:ext uri="{FF2B5EF4-FFF2-40B4-BE49-F238E27FC236}">
                <a16:creationId xmlns:a16="http://schemas.microsoft.com/office/drawing/2014/main" id="{16343D26-ECBF-3BC0-E6BA-9F364153649D}"/>
              </a:ext>
            </a:extLst>
          </p:cNvPr>
          <p:cNvPicPr>
            <a:picLocks noChangeAspect="1"/>
          </p:cNvPicPr>
          <p:nvPr/>
        </p:nvPicPr>
        <p:blipFill>
          <a:blip r:embed="rId6"/>
          <a:stretch>
            <a:fillRect/>
          </a:stretch>
        </p:blipFill>
        <p:spPr>
          <a:xfrm flipH="1">
            <a:off x="7967380" y="3744772"/>
            <a:ext cx="436342" cy="436342"/>
          </a:xfrm>
          <a:prstGeom prst="rect">
            <a:avLst/>
          </a:prstGeom>
          <a:noFill/>
          <a:ln cap="flat">
            <a:noFill/>
          </a:ln>
        </p:spPr>
      </p:pic>
      <p:pic>
        <p:nvPicPr>
          <p:cNvPr id="19" name="Image 60">
            <a:extLst>
              <a:ext uri="{FF2B5EF4-FFF2-40B4-BE49-F238E27FC236}">
                <a16:creationId xmlns:a16="http://schemas.microsoft.com/office/drawing/2014/main" id="{65AB7AA0-FE6F-E723-0464-62BA7F0A6200}"/>
              </a:ext>
            </a:extLst>
          </p:cNvPr>
          <p:cNvPicPr>
            <a:picLocks noChangeAspect="1"/>
          </p:cNvPicPr>
          <p:nvPr/>
        </p:nvPicPr>
        <p:blipFill>
          <a:blip r:embed="rId6"/>
          <a:stretch>
            <a:fillRect/>
          </a:stretch>
        </p:blipFill>
        <p:spPr>
          <a:xfrm flipH="1">
            <a:off x="8553275" y="3739559"/>
            <a:ext cx="436342" cy="436342"/>
          </a:xfrm>
          <a:prstGeom prst="rect">
            <a:avLst/>
          </a:prstGeom>
          <a:noFill/>
          <a:ln cap="flat">
            <a:noFill/>
          </a:ln>
        </p:spPr>
      </p:pic>
      <p:pic>
        <p:nvPicPr>
          <p:cNvPr id="20" name="Image 60">
            <a:extLst>
              <a:ext uri="{FF2B5EF4-FFF2-40B4-BE49-F238E27FC236}">
                <a16:creationId xmlns:a16="http://schemas.microsoft.com/office/drawing/2014/main" id="{E24514B4-8994-CD91-37F6-73DE83B1DDE8}"/>
              </a:ext>
            </a:extLst>
          </p:cNvPr>
          <p:cNvPicPr>
            <a:picLocks noChangeAspect="1"/>
          </p:cNvPicPr>
          <p:nvPr/>
        </p:nvPicPr>
        <p:blipFill>
          <a:blip r:embed="rId6"/>
          <a:stretch>
            <a:fillRect/>
          </a:stretch>
        </p:blipFill>
        <p:spPr>
          <a:xfrm flipH="1">
            <a:off x="10231229" y="3739559"/>
            <a:ext cx="436342" cy="436342"/>
          </a:xfrm>
          <a:prstGeom prst="rect">
            <a:avLst/>
          </a:prstGeom>
          <a:noFill/>
          <a:ln cap="flat">
            <a:noFill/>
          </a:ln>
        </p:spPr>
      </p:pic>
    </p:spTree>
    <p:extLst>
      <p:ext uri="{BB962C8B-B14F-4D97-AF65-F5344CB8AC3E}">
        <p14:creationId xmlns:p14="http://schemas.microsoft.com/office/powerpoint/2010/main" val="29710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143023-D609-6912-C1A6-94CBCEBEE74E}"/>
              </a:ext>
            </a:extLst>
          </p:cNvPr>
          <p:cNvPicPr>
            <a:picLocks noChangeAspect="1"/>
          </p:cNvPicPr>
          <p:nvPr/>
        </p:nvPicPr>
        <p:blipFill>
          <a:blip r:embed="rId2"/>
          <a:stretch>
            <a:fillRect/>
          </a:stretch>
        </p:blipFill>
        <p:spPr>
          <a:xfrm>
            <a:off x="1095186" y="0"/>
            <a:ext cx="10001627" cy="6858000"/>
          </a:xfrm>
          <a:prstGeom prst="rect">
            <a:avLst/>
          </a:prstGeom>
        </p:spPr>
      </p:pic>
    </p:spTree>
    <p:extLst>
      <p:ext uri="{BB962C8B-B14F-4D97-AF65-F5344CB8AC3E}">
        <p14:creationId xmlns:p14="http://schemas.microsoft.com/office/powerpoint/2010/main" val="204880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A1A490-BF61-2D97-C333-72AFF1B0F8C2}"/>
              </a:ext>
            </a:extLst>
          </p:cNvPr>
          <p:cNvSpPr>
            <a:spLocks noGrp="1"/>
          </p:cNvSpPr>
          <p:nvPr>
            <p:ph type="title"/>
          </p:nvPr>
        </p:nvSpPr>
        <p:spPr>
          <a:xfrm>
            <a:off x="637955" y="159488"/>
            <a:ext cx="9112102" cy="818707"/>
          </a:xfrm>
        </p:spPr>
        <p:txBody>
          <a:bodyPr/>
          <a:lstStyle/>
          <a:p>
            <a:r>
              <a:rPr lang="fr-FR" dirty="0">
                <a:latin typeface="Algerian" panose="04020705040A02060702" pitchFamily="82" charset="0"/>
              </a:rPr>
              <a:t>rotation de Wick vs </a:t>
            </a:r>
            <a:r>
              <a:rPr lang="fr-FR" dirty="0" err="1">
                <a:latin typeface="Algerian" panose="04020705040A02060702" pitchFamily="82" charset="0"/>
              </a:rPr>
              <a:t>rindler</a:t>
            </a:r>
            <a:endParaRPr lang="fr-FR" dirty="0">
              <a:latin typeface="Algerian" panose="04020705040A02060702" pitchFamily="82" charset="0"/>
            </a:endParaRPr>
          </a:p>
        </p:txBody>
      </p:sp>
      <p:sp>
        <p:nvSpPr>
          <p:cNvPr id="3" name="Espace réservé du contenu 2">
            <a:extLst>
              <a:ext uri="{FF2B5EF4-FFF2-40B4-BE49-F238E27FC236}">
                <a16:creationId xmlns:a16="http://schemas.microsoft.com/office/drawing/2014/main" id="{E11A95DB-25C6-4DA8-3042-19CBDFCF565D}"/>
              </a:ext>
            </a:extLst>
          </p:cNvPr>
          <p:cNvSpPr>
            <a:spLocks noGrp="1"/>
          </p:cNvSpPr>
          <p:nvPr>
            <p:ph idx="1"/>
          </p:nvPr>
        </p:nvSpPr>
        <p:spPr>
          <a:xfrm>
            <a:off x="0" y="1053458"/>
            <a:ext cx="12046688" cy="5910868"/>
          </a:xfrm>
        </p:spPr>
        <p:txBody>
          <a:bodyPr>
            <a:normAutofit/>
          </a:bodyPr>
          <a:lstStyle/>
          <a:p>
            <a:pPr algn="just"/>
            <a:r>
              <a:rPr lang="fr-FR" sz="3200" dirty="0">
                <a:latin typeface="Times New Roman" panose="02020603050405020304" pitchFamily="18" charset="0"/>
                <a:cs typeface="Times New Roman" panose="02020603050405020304" pitchFamily="18" charset="0"/>
              </a:rPr>
              <a:t>Le problème que nous venons de traiter par ce procédé comporte des phases à accélération constante. Nous avions vu que les coordonnées de </a:t>
            </a:r>
            <a:r>
              <a:rPr lang="fr-FR" sz="3200" dirty="0" err="1">
                <a:latin typeface="Times New Roman" panose="02020603050405020304" pitchFamily="18" charset="0"/>
                <a:cs typeface="Times New Roman" panose="02020603050405020304" pitchFamily="18" charset="0"/>
              </a:rPr>
              <a:t>Rindler</a:t>
            </a:r>
            <a:r>
              <a:rPr lang="fr-FR" sz="3200" dirty="0">
                <a:latin typeface="Times New Roman" panose="02020603050405020304" pitchFamily="18" charset="0"/>
                <a:cs typeface="Times New Roman" panose="02020603050405020304" pitchFamily="18" charset="0"/>
              </a:rPr>
              <a:t> </a:t>
            </a:r>
            <a:r>
              <a:rPr lang="fr-FR" sz="3200">
                <a:latin typeface="Times New Roman" panose="02020603050405020304" pitchFamily="18" charset="0"/>
                <a:cs typeface="Times New Roman" panose="02020603050405020304" pitchFamily="18" charset="0"/>
              </a:rPr>
              <a:t>(sommairement rappelées en annexe 2) </a:t>
            </a:r>
            <a:r>
              <a:rPr lang="fr-FR" sz="3200" dirty="0">
                <a:latin typeface="Times New Roman" panose="02020603050405020304" pitchFamily="18" charset="0"/>
                <a:cs typeface="Times New Roman" panose="02020603050405020304" pitchFamily="18" charset="0"/>
              </a:rPr>
              <a:t>étaient bien adaptées pour traiter ce cas, nativement en relativité restreinte. Nous pouvons alors faire un parallèle entre les 2 procédés</a:t>
            </a:r>
            <a:r>
              <a:rPr lang="fr-FR" dirty="0"/>
              <a:t>.</a:t>
            </a:r>
          </a:p>
          <a:p>
            <a:pPr algn="just"/>
            <a:r>
              <a:rPr lang="fr-FR" sz="3200" dirty="0">
                <a:latin typeface="Times New Roman" panose="02020603050405020304" pitchFamily="18" charset="0"/>
                <a:cs typeface="Times New Roman" panose="02020603050405020304" pitchFamily="18" charset="0"/>
              </a:rPr>
              <a:t>Pour </a:t>
            </a:r>
            <a:r>
              <a:rPr lang="fr-FR" sz="3200" dirty="0" err="1">
                <a:latin typeface="Times New Roman" panose="02020603050405020304" pitchFamily="18" charset="0"/>
                <a:cs typeface="Times New Roman" panose="02020603050405020304" pitchFamily="18" charset="0"/>
              </a:rPr>
              <a:t>Rindler</a:t>
            </a:r>
            <a:r>
              <a:rPr lang="fr-FR" sz="3200" dirty="0">
                <a:latin typeface="Times New Roman" panose="02020603050405020304" pitchFamily="18" charset="0"/>
                <a:cs typeface="Times New Roman" panose="02020603050405020304" pitchFamily="18" charset="0"/>
              </a:rPr>
              <a:t>, on posait x = </a:t>
            </a:r>
            <a:r>
              <a:rPr lang="fr-FR" sz="3200" i="1" dirty="0">
                <a:latin typeface="Times New Roman" panose="02020603050405020304" pitchFamily="18" charset="0"/>
                <a:cs typeface="Times New Roman" panose="02020603050405020304" pitchFamily="18" charset="0"/>
              </a:rPr>
              <a:t>a </a:t>
            </a:r>
            <a:r>
              <a:rPr lang="fr-FR" sz="3200" i="1" baseline="30000" dirty="0">
                <a:latin typeface="Times New Roman" panose="02020603050405020304" pitchFamily="18" charset="0"/>
                <a:cs typeface="Times New Roman" panose="02020603050405020304" pitchFamily="18" charset="0"/>
              </a:rPr>
              <a:t>-1</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cosh</a:t>
            </a:r>
            <a:r>
              <a:rPr lang="fr-FR" sz="3200" dirty="0">
                <a:latin typeface="Times New Roman" panose="02020603050405020304" pitchFamily="18" charset="0"/>
                <a:cs typeface="Times New Roman" panose="02020603050405020304" pitchFamily="18" charset="0"/>
              </a:rPr>
              <a:t>(</a:t>
            </a:r>
            <a:r>
              <a:rPr lang="fr-FR" sz="3200" i="1" dirty="0" err="1">
                <a:latin typeface="Times New Roman" panose="02020603050405020304" pitchFamily="18" charset="0"/>
                <a:cs typeface="Times New Roman" panose="02020603050405020304" pitchFamily="18" charset="0"/>
              </a:rPr>
              <a:t>a</a:t>
            </a:r>
            <a:r>
              <a:rPr lang="fr-FR" sz="3200" dirty="0" err="1">
                <a:latin typeface="Times New Roman" panose="02020603050405020304" pitchFamily="18" charset="0"/>
                <a:cs typeface="Times New Roman" panose="02020603050405020304" pitchFamily="18" charset="0"/>
              </a:rPr>
              <a:t>τ</a:t>
            </a:r>
            <a:r>
              <a:rPr lang="fr-FR" sz="3200" dirty="0">
                <a:latin typeface="Times New Roman" panose="02020603050405020304" pitchFamily="18" charset="0"/>
                <a:cs typeface="Times New Roman" panose="02020603050405020304" pitchFamily="18" charset="0"/>
              </a:rPr>
              <a:t>), t = </a:t>
            </a:r>
            <a:r>
              <a:rPr lang="fr-FR" sz="3200" i="1" dirty="0">
                <a:latin typeface="Times New Roman" panose="02020603050405020304" pitchFamily="18" charset="0"/>
                <a:cs typeface="Times New Roman" panose="02020603050405020304" pitchFamily="18" charset="0"/>
              </a:rPr>
              <a:t>a</a:t>
            </a:r>
            <a:r>
              <a:rPr lang="fr-FR" sz="3200" i="1" baseline="30000" dirty="0">
                <a:latin typeface="Times New Roman" panose="02020603050405020304" pitchFamily="18" charset="0"/>
                <a:cs typeface="Times New Roman" panose="02020603050405020304" pitchFamily="18" charset="0"/>
              </a:rPr>
              <a:t>-1</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sinh</a:t>
            </a:r>
            <a:r>
              <a:rPr lang="fr-FR" sz="3200" dirty="0">
                <a:latin typeface="Times New Roman" panose="02020603050405020304" pitchFamily="18" charset="0"/>
                <a:cs typeface="Times New Roman" panose="02020603050405020304" pitchFamily="18" charset="0"/>
              </a:rPr>
              <a:t>(</a:t>
            </a:r>
            <a:r>
              <a:rPr lang="fr-FR" sz="3200" i="1" dirty="0" err="1">
                <a:latin typeface="Times New Roman" panose="02020603050405020304" pitchFamily="18" charset="0"/>
                <a:cs typeface="Times New Roman" panose="02020603050405020304" pitchFamily="18" charset="0"/>
              </a:rPr>
              <a:t>a</a:t>
            </a:r>
            <a:r>
              <a:rPr lang="fr-FR" sz="3200" dirty="0" err="1">
                <a:latin typeface="Times New Roman" panose="02020603050405020304" pitchFamily="18" charset="0"/>
                <a:cs typeface="Times New Roman" panose="02020603050405020304" pitchFamily="18" charset="0"/>
              </a:rPr>
              <a:t>τ</a:t>
            </a:r>
            <a:r>
              <a:rPr lang="fr-FR" sz="3200" dirty="0">
                <a:latin typeface="Times New Roman" panose="02020603050405020304" pitchFamily="18" charset="0"/>
                <a:cs typeface="Times New Roman" panose="02020603050405020304" pitchFamily="18" charset="0"/>
              </a:rPr>
              <a:t>), pour Wick:    x = </a:t>
            </a:r>
            <a:r>
              <a:rPr lang="fr-FR" sz="3200" i="1" dirty="0">
                <a:latin typeface="Times New Roman" panose="02020603050405020304" pitchFamily="18" charset="0"/>
                <a:cs typeface="Times New Roman" panose="02020603050405020304" pitchFamily="18" charset="0"/>
              </a:rPr>
              <a:t>A</a:t>
            </a:r>
            <a:r>
              <a:rPr lang="fr-FR" sz="3200" i="1" baseline="30000" dirty="0">
                <a:latin typeface="Times New Roman" panose="02020603050405020304" pitchFamily="18" charset="0"/>
                <a:cs typeface="Times New Roman" panose="02020603050405020304" pitchFamily="18" charset="0"/>
              </a:rPr>
              <a:t>-1</a:t>
            </a:r>
            <a:r>
              <a:rPr lang="fr-FR" sz="3200" dirty="0">
                <a:latin typeface="Times New Roman" panose="02020603050405020304" pitchFamily="18" charset="0"/>
                <a:cs typeface="Times New Roman" panose="02020603050405020304" pitchFamily="18" charset="0"/>
              </a:rPr>
              <a:t> cos(</a:t>
            </a:r>
            <a:r>
              <a:rPr lang="fr-FR" sz="3200" i="1" dirty="0" err="1">
                <a:latin typeface="Times New Roman" panose="02020603050405020304" pitchFamily="18" charset="0"/>
                <a:cs typeface="Times New Roman" panose="02020603050405020304" pitchFamily="18" charset="0"/>
              </a:rPr>
              <a:t>A</a:t>
            </a:r>
            <a:r>
              <a:rPr lang="fr-FR" sz="3200" dirty="0" err="1">
                <a:latin typeface="Times New Roman" panose="02020603050405020304" pitchFamily="18" charset="0"/>
                <a:cs typeface="Times New Roman" panose="02020603050405020304" pitchFamily="18" charset="0"/>
              </a:rPr>
              <a:t>.s</a:t>
            </a:r>
            <a:r>
              <a:rPr lang="fr-FR" sz="3200" dirty="0">
                <a:latin typeface="Times New Roman" panose="02020603050405020304" pitchFamily="18" charset="0"/>
                <a:cs typeface="Times New Roman" panose="02020603050405020304" pitchFamily="18" charset="0"/>
              </a:rPr>
              <a:t>), t = </a:t>
            </a:r>
            <a:r>
              <a:rPr lang="fr-FR" sz="3200" i="1" dirty="0">
                <a:latin typeface="Times New Roman" panose="02020603050405020304" pitchFamily="18" charset="0"/>
                <a:cs typeface="Times New Roman" panose="02020603050405020304" pitchFamily="18" charset="0"/>
              </a:rPr>
              <a:t>A</a:t>
            </a:r>
            <a:r>
              <a:rPr lang="fr-FR" sz="3200" baseline="30000" dirty="0">
                <a:latin typeface="Times New Roman" panose="02020603050405020304" pitchFamily="18" charset="0"/>
                <a:cs typeface="Times New Roman" panose="02020603050405020304" pitchFamily="18" charset="0"/>
              </a:rPr>
              <a:t>-1</a:t>
            </a:r>
            <a:r>
              <a:rPr lang="fr-FR" sz="3200" dirty="0">
                <a:latin typeface="Times New Roman" panose="02020603050405020304" pitchFamily="18" charset="0"/>
                <a:cs typeface="Times New Roman" panose="02020603050405020304" pitchFamily="18" charset="0"/>
              </a:rPr>
              <a:t> sin (</a:t>
            </a:r>
            <a:r>
              <a:rPr lang="fr-FR" sz="3200" i="1" dirty="0" err="1">
                <a:latin typeface="Times New Roman" panose="02020603050405020304" pitchFamily="18" charset="0"/>
                <a:cs typeface="Times New Roman" panose="02020603050405020304" pitchFamily="18" charset="0"/>
              </a:rPr>
              <a:t>A</a:t>
            </a:r>
            <a:r>
              <a:rPr lang="fr-FR" sz="3200" dirty="0" err="1">
                <a:latin typeface="Times New Roman" panose="02020603050405020304" pitchFamily="18" charset="0"/>
                <a:cs typeface="Times New Roman" panose="02020603050405020304" pitchFamily="18" charset="0"/>
              </a:rPr>
              <a:t>.s</a:t>
            </a:r>
            <a:r>
              <a:rPr lang="fr-FR" sz="3200" dirty="0">
                <a:latin typeface="Times New Roman" panose="02020603050405020304" pitchFamily="18" charset="0"/>
                <a:cs typeface="Times New Roman" panose="02020603050405020304" pitchFamily="18" charset="0"/>
              </a:rPr>
              <a:t>), où s est le paramètre affine.</a:t>
            </a:r>
          </a:p>
          <a:p>
            <a:pPr algn="just"/>
            <a:r>
              <a:rPr lang="fr-FR" sz="3200" dirty="0">
                <a:latin typeface="Times New Roman" panose="02020603050405020304" pitchFamily="18" charset="0"/>
                <a:cs typeface="Times New Roman" panose="02020603050405020304" pitchFamily="18" charset="0"/>
              </a:rPr>
              <a:t>On montre que l’accélération « propre »: D²x</a:t>
            </a:r>
            <a:r>
              <a:rPr lang="fr-FR" sz="3200" baseline="30000" dirty="0">
                <a:latin typeface="Times New Roman" panose="02020603050405020304" pitchFamily="18" charset="0"/>
                <a:cs typeface="Times New Roman" panose="02020603050405020304" pitchFamily="18" charset="0"/>
              </a:rPr>
              <a:t>µ</a:t>
            </a:r>
            <a:r>
              <a:rPr lang="fr-FR" sz="3200" dirty="0">
                <a:latin typeface="Times New Roman" panose="02020603050405020304" pitchFamily="18" charset="0"/>
                <a:cs typeface="Times New Roman" panose="02020603050405020304" pitchFamily="18" charset="0"/>
              </a:rPr>
              <a:t>/</a:t>
            </a:r>
            <a:r>
              <a:rPr lang="fr-FR" sz="3200" dirty="0" err="1">
                <a:latin typeface="Times New Roman" panose="02020603050405020304" pitchFamily="18" charset="0"/>
                <a:cs typeface="Times New Roman" panose="02020603050405020304" pitchFamily="18" charset="0"/>
              </a:rPr>
              <a:t>ds</a:t>
            </a:r>
            <a:r>
              <a:rPr lang="fr-FR" sz="3200" dirty="0">
                <a:latin typeface="Times New Roman" panose="02020603050405020304" pitchFamily="18" charset="0"/>
                <a:cs typeface="Times New Roman" panose="02020603050405020304" pitchFamily="18" charset="0"/>
              </a:rPr>
              <a:t>² vaut </a:t>
            </a:r>
            <a:r>
              <a:rPr lang="fr-FR" sz="3200" i="1" dirty="0">
                <a:latin typeface="Times New Roman" panose="02020603050405020304" pitchFamily="18" charset="0"/>
                <a:cs typeface="Times New Roman" panose="02020603050405020304" pitchFamily="18" charset="0"/>
              </a:rPr>
              <a:t>A</a:t>
            </a:r>
            <a:r>
              <a:rPr lang="fr-FR" sz="3200" dirty="0">
                <a:latin typeface="Times New Roman" panose="02020603050405020304" pitchFamily="18" charset="0"/>
                <a:cs typeface="Times New Roman" panose="02020603050405020304" pitchFamily="18" charset="0"/>
              </a:rPr>
              <a:t> et que la courbe x(t) est telle que x² +t² = </a:t>
            </a:r>
            <a:r>
              <a:rPr lang="fr-FR" sz="3200" i="1" dirty="0">
                <a:latin typeface="Times New Roman" panose="02020603050405020304" pitchFamily="18" charset="0"/>
                <a:cs typeface="Times New Roman" panose="02020603050405020304" pitchFamily="18" charset="0"/>
              </a:rPr>
              <a:t>A</a:t>
            </a:r>
            <a:r>
              <a:rPr lang="fr-FR" sz="3200" i="1" baseline="30000" dirty="0">
                <a:latin typeface="Times New Roman" panose="02020603050405020304" pitchFamily="18" charset="0"/>
                <a:cs typeface="Times New Roman" panose="02020603050405020304" pitchFamily="18" charset="0"/>
              </a:rPr>
              <a:t>-2</a:t>
            </a:r>
            <a:r>
              <a:rPr lang="fr-FR" sz="3200" dirty="0">
                <a:latin typeface="Times New Roman" panose="02020603050405020304" pitchFamily="18" charset="0"/>
                <a:cs typeface="Times New Roman" panose="02020603050405020304" pitchFamily="18" charset="0"/>
              </a:rPr>
              <a:t> , c’est celle d’un cercle de rayon A</a:t>
            </a:r>
            <a:r>
              <a:rPr lang="fr-FR" sz="3200" baseline="30000" dirty="0">
                <a:latin typeface="Times New Roman" panose="02020603050405020304" pitchFamily="18" charset="0"/>
                <a:cs typeface="Times New Roman" panose="02020603050405020304" pitchFamily="18" charset="0"/>
              </a:rPr>
              <a:t>-1</a:t>
            </a:r>
            <a:r>
              <a:rPr lang="fr-FR" sz="3200" dirty="0">
                <a:latin typeface="Times New Roman" panose="02020603050405020304" pitchFamily="18" charset="0"/>
                <a:cs typeface="Times New Roman" panose="02020603050405020304" pitchFamily="18" charset="0"/>
              </a:rPr>
              <a:t>, inversement proportionnel à l’accélération, alors que c’était une hyperbole d’équation (x²-t² = a</a:t>
            </a:r>
            <a:r>
              <a:rPr lang="fr-FR" sz="3200" baseline="30000" dirty="0">
                <a:latin typeface="Times New Roman" panose="02020603050405020304" pitchFamily="18" charset="0"/>
                <a:cs typeface="Times New Roman" panose="02020603050405020304" pitchFamily="18" charset="0"/>
              </a:rPr>
              <a:t>-2</a:t>
            </a:r>
            <a:r>
              <a:rPr lang="fr-FR" sz="3200" dirty="0">
                <a:latin typeface="Times New Roman" panose="02020603050405020304" pitchFamily="18" charset="0"/>
                <a:cs typeface="Times New Roman" panose="02020603050405020304" pitchFamily="18" charset="0"/>
              </a:rPr>
              <a:t>) dans les coordonnées de Rindler.</a:t>
            </a:r>
            <a:endParaRPr lang="fr-FR" dirty="0"/>
          </a:p>
        </p:txBody>
      </p:sp>
    </p:spTree>
    <p:extLst>
      <p:ext uri="{BB962C8B-B14F-4D97-AF65-F5344CB8AC3E}">
        <p14:creationId xmlns:p14="http://schemas.microsoft.com/office/powerpoint/2010/main" val="295456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9A4783B-90BB-7493-87A1-C48CB7A48FBA}"/>
              </a:ext>
            </a:extLst>
          </p:cNvPr>
          <p:cNvSpPr>
            <a:spLocks noGrp="1"/>
          </p:cNvSpPr>
          <p:nvPr>
            <p:ph idx="1"/>
          </p:nvPr>
        </p:nvSpPr>
        <p:spPr>
          <a:xfrm>
            <a:off x="164592" y="1592854"/>
            <a:ext cx="11750040" cy="4655546"/>
          </a:xfrm>
        </p:spPr>
        <p:txBody>
          <a:bodyPr>
            <a:normAutofit/>
          </a:bodyPr>
          <a:lstStyle/>
          <a:p>
            <a:pPr algn="just"/>
            <a:r>
              <a:rPr lang="fr-FR" sz="3200" dirty="0">
                <a:latin typeface="Times New Roman" panose="02020603050405020304" pitchFamily="18" charset="0"/>
                <a:cs typeface="Times New Roman" panose="02020603050405020304" pitchFamily="18" charset="0"/>
              </a:rPr>
              <a:t>Le 19</a:t>
            </a:r>
            <a:r>
              <a:rPr lang="fr-FR" sz="3200" baseline="30000" dirty="0">
                <a:latin typeface="Times New Roman" panose="02020603050405020304" pitchFamily="18" charset="0"/>
                <a:cs typeface="Times New Roman" panose="02020603050405020304" pitchFamily="18" charset="0"/>
              </a:rPr>
              <a:t>ième</a:t>
            </a:r>
            <a:r>
              <a:rPr lang="fr-FR" sz="3200" dirty="0">
                <a:latin typeface="Times New Roman" panose="02020603050405020304" pitchFamily="18" charset="0"/>
                <a:cs typeface="Times New Roman" panose="02020603050405020304" pitchFamily="18" charset="0"/>
              </a:rPr>
              <a:t> siècle avait vu un développement sans précédent des techniques et des sciences. La mécanique, céleste en particulier, avait prédit l’existence et la position de Neptune, l’optique avait fait des progrès considérables fusionnant avec le  magnétisme dans l’électromagnétisme de Maxwell, la chimie, la radioactivité et bien d’autres découvertes laissaient à penser que tout était dit.</a:t>
            </a:r>
          </a:p>
          <a:p>
            <a:pPr algn="just"/>
            <a:r>
              <a:rPr lang="fr-FR" sz="3200" dirty="0">
                <a:latin typeface="Times New Roman" panose="02020603050405020304" pitchFamily="18" charset="0"/>
                <a:cs typeface="Times New Roman" panose="02020603050405020304" pitchFamily="18" charset="0"/>
              </a:rPr>
              <a:t>Les scientifiques se désolaient de ne rien avoir laissé à découvrir à leur postérité!  Pourtant entre 1881-1887 le résultat d’une expérience semble défier ce bel édifice! En effet…</a:t>
            </a:r>
          </a:p>
        </p:txBody>
      </p:sp>
      <p:sp>
        <p:nvSpPr>
          <p:cNvPr id="4" name="Rectangle 3">
            <a:extLst>
              <a:ext uri="{FF2B5EF4-FFF2-40B4-BE49-F238E27FC236}">
                <a16:creationId xmlns:a16="http://schemas.microsoft.com/office/drawing/2014/main" id="{6E3114FB-9AC2-6ADD-0575-116123D646D8}"/>
              </a:ext>
            </a:extLst>
          </p:cNvPr>
          <p:cNvSpPr/>
          <p:nvPr/>
        </p:nvSpPr>
        <p:spPr>
          <a:xfrm>
            <a:off x="504631" y="146303"/>
            <a:ext cx="9041705" cy="1446550"/>
          </a:xfrm>
          <a:prstGeom prst="rect">
            <a:avLst/>
          </a:prstGeom>
          <a:noFill/>
        </p:spPr>
        <p:txBody>
          <a:bodyPr wrap="square" lIns="91440" tIns="45720" rIns="91440" bIns="45720">
            <a:spAutoFit/>
          </a:bodyPr>
          <a:lstStyle/>
          <a:p>
            <a:pPr algn="ctr"/>
            <a:r>
              <a:rPr lang="fr-FR"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La situation de la science à la fin du 19</a:t>
            </a:r>
            <a:r>
              <a:rPr lang="fr-FR" sz="4400" b="1" cap="none" spc="0" baseline="30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ième</a:t>
            </a:r>
            <a:r>
              <a:rPr lang="fr-FR"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 siècle</a:t>
            </a:r>
          </a:p>
        </p:txBody>
      </p:sp>
      <p:pic>
        <p:nvPicPr>
          <p:cNvPr id="5" name="Image 4">
            <a:extLst>
              <a:ext uri="{FF2B5EF4-FFF2-40B4-BE49-F238E27FC236}">
                <a16:creationId xmlns:a16="http://schemas.microsoft.com/office/drawing/2014/main" id="{871BAC31-FFC9-130A-2691-CE0652061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0" y="0"/>
            <a:ext cx="1968162" cy="1696692"/>
          </a:xfrm>
          <a:prstGeom prst="rect">
            <a:avLst/>
          </a:prstGeom>
        </p:spPr>
      </p:pic>
    </p:spTree>
    <p:extLst>
      <p:ext uri="{BB962C8B-B14F-4D97-AF65-F5344CB8AC3E}">
        <p14:creationId xmlns:p14="http://schemas.microsoft.com/office/powerpoint/2010/main" val="289772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9258"/>
            <a:ext cx="10546672" cy="819491"/>
          </a:xfrm>
        </p:spPr>
        <p:txBody>
          <a:bodyPr/>
          <a:lstStyle/>
          <a:p>
            <a:r>
              <a:rPr lang="fr-FR" dirty="0">
                <a:latin typeface="Algerian" panose="04020705040A02060702" pitchFamily="82" charset="0"/>
                <a:cs typeface="Times New Roman" panose="02020603050405020304" pitchFamily="18" charset="0"/>
              </a:rPr>
              <a:t>Rencontres entre scientifiques -1911</a:t>
            </a:r>
          </a:p>
        </p:txBody>
      </p:sp>
      <p:pic>
        <p:nvPicPr>
          <p:cNvPr id="4" name="Espace réservé du contenu 3"/>
          <p:cNvPicPr>
            <a:picLocks noGrp="1" noChangeAspect="1"/>
          </p:cNvPicPr>
          <p:nvPr>
            <p:ph idx="1"/>
          </p:nvPr>
        </p:nvPicPr>
        <p:blipFill>
          <a:blip r:embed="rId2"/>
          <a:stretch>
            <a:fillRect/>
          </a:stretch>
        </p:blipFill>
        <p:spPr>
          <a:xfrm>
            <a:off x="2440331" y="1108967"/>
            <a:ext cx="6571288" cy="4195762"/>
          </a:xfrm>
          <a:prstGeom prst="rect">
            <a:avLst/>
          </a:prstGeom>
        </p:spPr>
      </p:pic>
      <p:sp>
        <p:nvSpPr>
          <p:cNvPr id="5" name="Rectangle 4"/>
          <p:cNvSpPr/>
          <p:nvPr/>
        </p:nvSpPr>
        <p:spPr>
          <a:xfrm>
            <a:off x="139147" y="5534947"/>
            <a:ext cx="11897140" cy="923330"/>
          </a:xfrm>
          <a:prstGeom prst="rect">
            <a:avLst/>
          </a:prstGeom>
        </p:spPr>
        <p:txBody>
          <a:bodyPr wrap="square">
            <a:spAutoFit/>
          </a:bodyPr>
          <a:lstStyle/>
          <a:p>
            <a:r>
              <a:rPr lang="fr-FR" b="1" i="1" dirty="0">
                <a:latin typeface="Times New Roman" panose="02020603050405020304" pitchFamily="18" charset="0"/>
                <a:cs typeface="Times New Roman" panose="02020603050405020304" pitchFamily="18" charset="0"/>
              </a:rPr>
              <a:t>Figure 2 : Sur cette photo du congrès Solvay de 1911 apparaissent les deux principales figures de la physique pré-relativiste : Lorentz (quatrième assis à partir de la gauche) et Poincaré (assis au premier plan et discutant avec Marie Curie). </a:t>
            </a:r>
            <a:r>
              <a:rPr lang="fr-FR" i="1" dirty="0">
                <a:latin typeface="Times New Roman" panose="02020603050405020304" pitchFamily="18" charset="0"/>
                <a:cs typeface="Times New Roman" panose="02020603050405020304" pitchFamily="18" charset="0"/>
              </a:rPr>
              <a:t>Einstein et Langevin sont debout à droite. Lieu : hôtel Métropole, Bruxelles ; photo </a:t>
            </a:r>
            <a:r>
              <a:rPr lang="fr-FR" i="1" dirty="0" err="1">
                <a:latin typeface="Times New Roman" panose="02020603050405020304" pitchFamily="18" charset="0"/>
                <a:cs typeface="Times New Roman" panose="02020603050405020304" pitchFamily="18" charset="0"/>
              </a:rPr>
              <a:t>Wikimedia</a:t>
            </a:r>
            <a:r>
              <a:rPr lang="fr-FR" i="1" dirty="0">
                <a:latin typeface="Times New Roman" panose="02020603050405020304" pitchFamily="18" charset="0"/>
                <a:cs typeface="Times New Roman" panose="02020603050405020304" pitchFamily="18" charset="0"/>
              </a:rPr>
              <a:t> Commons).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6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8974" y="75460"/>
            <a:ext cx="10515600" cy="956029"/>
          </a:xfrm>
        </p:spPr>
        <p:txBody>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Relativité restreinte</a:t>
            </a:r>
          </a:p>
        </p:txBody>
      </p:sp>
      <p:sp>
        <p:nvSpPr>
          <p:cNvPr id="3" name="Espace réservé du contenu 2"/>
          <p:cNvSpPr>
            <a:spLocks noGrp="1"/>
          </p:cNvSpPr>
          <p:nvPr>
            <p:ph idx="1"/>
          </p:nvPr>
        </p:nvSpPr>
        <p:spPr>
          <a:xfrm>
            <a:off x="266238" y="1393794"/>
            <a:ext cx="11461072" cy="5640851"/>
          </a:xfrm>
        </p:spPr>
        <p:txBody>
          <a:bodyPr>
            <a:noAutofit/>
          </a:bodyPr>
          <a:lstStyle/>
          <a:p>
            <a:pPr algn="just"/>
            <a:r>
              <a:rPr lang="fr-FR" sz="3200" dirty="0">
                <a:latin typeface="Times New Roman" panose="02020603050405020304" pitchFamily="18" charset="0"/>
                <a:cs typeface="Times New Roman" panose="02020603050405020304" pitchFamily="18" charset="0"/>
              </a:rPr>
              <a:t>La constance de la vitesse de la lumière, la même pour tous les observateurs « galiléens », est un postulat nouveau. </a:t>
            </a:r>
          </a:p>
          <a:p>
            <a:pPr algn="just"/>
            <a:r>
              <a:rPr lang="fr-FR" sz="3200" dirty="0">
                <a:latin typeface="Times New Roman" panose="02020603050405020304" pitchFamily="18" charset="0"/>
                <a:cs typeface="Times New Roman" panose="02020603050405020304" pitchFamily="18" charset="0"/>
              </a:rPr>
              <a:t>Une analyse ultérieure montrera que le principe de relativité invoque un invariant de vitesse mais n’en précise pas la valeur. </a:t>
            </a:r>
          </a:p>
          <a:p>
            <a:pPr algn="just"/>
            <a:r>
              <a:rPr lang="fr-FR" sz="3200" dirty="0">
                <a:latin typeface="Times New Roman" panose="02020603050405020304" pitchFamily="18" charset="0"/>
                <a:cs typeface="Times New Roman" panose="02020603050405020304" pitchFamily="18" charset="0"/>
              </a:rPr>
              <a:t>La relativité restreinte a plusieurs conséquences surprenantes, car les concepts de temps et d’espace absolus sont abolis. </a:t>
            </a:r>
          </a:p>
          <a:p>
            <a:pPr algn="just"/>
            <a:r>
              <a:rPr lang="fr-FR" sz="3200" dirty="0">
                <a:latin typeface="Times New Roman" panose="02020603050405020304" pitchFamily="18" charset="0"/>
                <a:cs typeface="Times New Roman" panose="02020603050405020304" pitchFamily="18" charset="0"/>
              </a:rPr>
              <a:t>La théorie est appelée « relativité restreinte » pour la distinguer de la théorie de la relativité générale qui viendra plus tard, la compléter en intégrant la gravitation.</a:t>
            </a:r>
          </a:p>
        </p:txBody>
      </p:sp>
    </p:spTree>
    <p:extLst>
      <p:ext uri="{BB962C8B-B14F-4D97-AF65-F5344CB8AC3E}">
        <p14:creationId xmlns:p14="http://schemas.microsoft.com/office/powerpoint/2010/main" val="4076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0858"/>
            <a:ext cx="10475649" cy="929391"/>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Equivalence masse-énergie: E = mc²</a:t>
            </a:r>
          </a:p>
        </p:txBody>
      </p:sp>
      <p:sp>
        <p:nvSpPr>
          <p:cNvPr id="3" name="Espace réservé du contenu 2"/>
          <p:cNvSpPr>
            <a:spLocks noGrp="1"/>
          </p:cNvSpPr>
          <p:nvPr>
            <p:ph idx="1"/>
          </p:nvPr>
        </p:nvSpPr>
        <p:spPr>
          <a:xfrm>
            <a:off x="0" y="1621402"/>
            <a:ext cx="12192000" cy="4938899"/>
          </a:xfrm>
        </p:spPr>
        <p:txBody>
          <a:bodyPr>
            <a:noAutofit/>
          </a:bodyPr>
          <a:lstStyle/>
          <a:p>
            <a:pPr algn="just"/>
            <a:r>
              <a:rPr lang="fr-FR" sz="3200" dirty="0">
                <a:latin typeface="Times New Roman" panose="02020603050405020304" pitchFamily="18" charset="0"/>
                <a:cs typeface="Times New Roman" panose="02020603050405020304" pitchFamily="18" charset="0"/>
              </a:rPr>
              <a:t>Le quatrième article, publié à la fin de 1905, montre une autre conséquence des axiomes de la relativité: l'énergie (potentielle) d'un corps « au repos » (</a:t>
            </a:r>
            <a:r>
              <a:rPr lang="fr-FR" sz="3200" i="1" dirty="0">
                <a:latin typeface="Times New Roman" panose="02020603050405020304" pitchFamily="18" charset="0"/>
                <a:cs typeface="Times New Roman" panose="02020603050405020304" pitchFamily="18" charset="0"/>
              </a:rPr>
              <a:t>E</a:t>
            </a:r>
            <a:r>
              <a:rPr lang="fr-FR" sz="3200" dirty="0">
                <a:latin typeface="Times New Roman" panose="02020603050405020304" pitchFamily="18" charset="0"/>
                <a:cs typeface="Times New Roman" panose="02020603050405020304" pitchFamily="18" charset="0"/>
              </a:rPr>
              <a:t>) est égale à sa masse (</a:t>
            </a:r>
            <a:r>
              <a:rPr lang="fr-FR" sz="3200" i="1" dirty="0">
                <a:latin typeface="Times New Roman" panose="02020603050405020304" pitchFamily="18" charset="0"/>
                <a:cs typeface="Times New Roman" panose="02020603050405020304" pitchFamily="18" charset="0"/>
              </a:rPr>
              <a:t>m</a:t>
            </a:r>
            <a:r>
              <a:rPr lang="fr-FR" sz="3200" dirty="0">
                <a:latin typeface="Times New Roman" panose="02020603050405020304" pitchFamily="18" charset="0"/>
                <a:cs typeface="Times New Roman" panose="02020603050405020304" pitchFamily="18" charset="0"/>
              </a:rPr>
              <a:t>) multipliée par la vitesse de la lumière (</a:t>
            </a:r>
            <a:r>
              <a:rPr lang="fr-FR" sz="3200" i="1" dirty="0">
                <a:latin typeface="Times New Roman" panose="02020603050405020304" pitchFamily="18" charset="0"/>
                <a:cs typeface="Times New Roman" panose="02020603050405020304" pitchFamily="18" charset="0"/>
              </a:rPr>
              <a:t>c</a:t>
            </a:r>
            <a:r>
              <a:rPr lang="fr-FR" sz="3200" dirty="0">
                <a:latin typeface="Times New Roman" panose="02020603050405020304" pitchFamily="18" charset="0"/>
                <a:cs typeface="Times New Roman" panose="02020603050405020304" pitchFamily="18" charset="0"/>
              </a:rPr>
              <a:t>) au carré, soit:</a:t>
            </a:r>
          </a:p>
          <a:p>
            <a:pPr algn="ctr"/>
            <a:r>
              <a:rPr lang="fr-FR" sz="3200" dirty="0">
                <a:latin typeface="Times New Roman" panose="02020603050405020304" pitchFamily="18" charset="0"/>
                <a:cs typeface="Times New Roman" panose="02020603050405020304" pitchFamily="18" charset="0"/>
              </a:rPr>
              <a:t> </a:t>
            </a:r>
            <a:r>
              <a:rPr lang="fr-FR" sz="3200" i="1" dirty="0">
                <a:latin typeface="Times New Roman" panose="02020603050405020304" pitchFamily="18" charset="0"/>
                <a:cs typeface="Times New Roman" panose="02020603050405020304" pitchFamily="18" charset="0"/>
              </a:rPr>
              <a:t>E = mc²</a:t>
            </a:r>
            <a:r>
              <a:rPr lang="fr-FR" sz="3200" dirty="0">
                <a:latin typeface="Times New Roman" panose="02020603050405020304" pitchFamily="18" charset="0"/>
                <a:cs typeface="Times New Roman" panose="02020603050405020304" pitchFamily="18" charset="0"/>
              </a:rPr>
              <a:t>. </a:t>
            </a:r>
          </a:p>
          <a:p>
            <a:pPr algn="just"/>
            <a:r>
              <a:rPr lang="fr-FR" sz="3200" dirty="0">
                <a:latin typeface="Times New Roman" panose="02020603050405020304" pitchFamily="18" charset="0"/>
                <a:cs typeface="Times New Roman" panose="02020603050405020304" pitchFamily="18" charset="0"/>
              </a:rPr>
              <a:t>La démonstration d'Einstein est critiquable, mais des démonstrations ultérieures et l’expérience ont confirmé cette équation.</a:t>
            </a:r>
          </a:p>
          <a:p>
            <a:pPr algn="just"/>
            <a:r>
              <a:rPr lang="fr-FR" sz="3200" dirty="0">
                <a:latin typeface="Times New Roman" panose="02020603050405020304" pitchFamily="18" charset="0"/>
                <a:cs typeface="Times New Roman" panose="02020603050405020304" pitchFamily="18" charset="0"/>
              </a:rPr>
              <a:t>Plus tard, son application à la mécanique quantique, impliquera le spin des particules ainsi que de l’antimatière, confirmés expérimentalement.</a:t>
            </a:r>
          </a:p>
        </p:txBody>
      </p:sp>
    </p:spTree>
    <p:extLst>
      <p:ext uri="{BB962C8B-B14F-4D97-AF65-F5344CB8AC3E}">
        <p14:creationId xmlns:p14="http://schemas.microsoft.com/office/powerpoint/2010/main" val="65543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8D9F5-AFF5-5556-5F33-12244FB87733}"/>
              </a:ext>
            </a:extLst>
          </p:cNvPr>
          <p:cNvSpPr>
            <a:spLocks noGrp="1"/>
          </p:cNvSpPr>
          <p:nvPr>
            <p:ph type="title"/>
          </p:nvPr>
        </p:nvSpPr>
        <p:spPr>
          <a:xfrm>
            <a:off x="119921" y="152915"/>
            <a:ext cx="10508105" cy="1400530"/>
          </a:xfrm>
        </p:spPr>
        <p:txBody>
          <a:bodyPr/>
          <a:lstStyle/>
          <a:p>
            <a:r>
              <a:rPr lang="fr-FR" dirty="0">
                <a:latin typeface="Algerian" panose="04020705040A02060702" pitchFamily="82" charset="0"/>
              </a:rPr>
              <a:t>implication du principe de relativité</a:t>
            </a:r>
          </a:p>
        </p:txBody>
      </p:sp>
      <p:pic>
        <p:nvPicPr>
          <p:cNvPr id="5" name="Espace réservé du contenu 4">
            <a:extLst>
              <a:ext uri="{FF2B5EF4-FFF2-40B4-BE49-F238E27FC236}">
                <a16:creationId xmlns:a16="http://schemas.microsoft.com/office/drawing/2014/main" id="{4B058077-583D-82BC-62E9-44B34ACEE6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49312"/>
            <a:ext cx="12206679" cy="5709900"/>
          </a:xfrm>
        </p:spPr>
      </p:pic>
    </p:spTree>
    <p:extLst>
      <p:ext uri="{BB962C8B-B14F-4D97-AF65-F5344CB8AC3E}">
        <p14:creationId xmlns:p14="http://schemas.microsoft.com/office/powerpoint/2010/main" val="82768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4AA58F2E-2E92-E21E-C2A5-CC30903E77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29" y="-1"/>
            <a:ext cx="12154683" cy="6858001"/>
          </a:xfrm>
        </p:spPr>
      </p:pic>
    </p:spTree>
    <p:extLst>
      <p:ext uri="{BB962C8B-B14F-4D97-AF65-F5344CB8AC3E}">
        <p14:creationId xmlns:p14="http://schemas.microsoft.com/office/powerpoint/2010/main" val="171606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6178550-B22F-47CE-27C2-F68AD4474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5" y="0"/>
            <a:ext cx="12160115" cy="4006043"/>
          </a:xfrm>
          <a:prstGeom prst="rect">
            <a:avLst/>
          </a:prstGeom>
        </p:spPr>
      </p:pic>
      <p:sp>
        <p:nvSpPr>
          <p:cNvPr id="2" name="ZoneTexte 1">
            <a:extLst>
              <a:ext uri="{FF2B5EF4-FFF2-40B4-BE49-F238E27FC236}">
                <a16:creationId xmlns:a16="http://schemas.microsoft.com/office/drawing/2014/main" id="{CD77E7B3-6109-80A2-F7D9-FC1456D6252A}"/>
              </a:ext>
            </a:extLst>
          </p:cNvPr>
          <p:cNvSpPr txBox="1"/>
          <p:nvPr/>
        </p:nvSpPr>
        <p:spPr>
          <a:xfrm>
            <a:off x="31885" y="4231758"/>
            <a:ext cx="12128230" cy="2554545"/>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Ce principe permet de ramener à 4 les 8 paramètres initiaux à déterminer.</a:t>
            </a:r>
          </a:p>
          <a:p>
            <a:pPr algn="just"/>
            <a:r>
              <a:rPr lang="fr-FR" sz="3200" dirty="0">
                <a:latin typeface="Times New Roman" panose="02020603050405020304" pitchFamily="18" charset="0"/>
                <a:cs typeface="Times New Roman" panose="02020603050405020304" pitchFamily="18" charset="0"/>
              </a:rPr>
              <a:t>Nous avons supposé l’espace homogène et isotrope ceci impliquant la linéarité des relations. Pour déterminer 3 des 4 paramètres restants nous allons utiliser des conditions particulières (5-1), qui vont nous fournir 3 contraintes  réduisant le problème à 1 paramètre, fonction de V.</a:t>
            </a:r>
          </a:p>
        </p:txBody>
      </p:sp>
    </p:spTree>
    <p:extLst>
      <p:ext uri="{BB962C8B-B14F-4D97-AF65-F5344CB8AC3E}">
        <p14:creationId xmlns:p14="http://schemas.microsoft.com/office/powerpoint/2010/main" val="159376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BA10253-573F-18C6-623E-F7846B36A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26" y="0"/>
            <a:ext cx="9939085" cy="4678326"/>
          </a:xfrm>
          <a:prstGeom prst="rect">
            <a:avLst/>
          </a:prstGeom>
        </p:spPr>
      </p:pic>
      <p:pic>
        <p:nvPicPr>
          <p:cNvPr id="4" name="Image 3">
            <a:extLst>
              <a:ext uri="{FF2B5EF4-FFF2-40B4-BE49-F238E27FC236}">
                <a16:creationId xmlns:a16="http://schemas.microsoft.com/office/drawing/2014/main" id="{935D9299-53B5-D951-DEC4-46272AEADF81}"/>
              </a:ext>
            </a:extLst>
          </p:cNvPr>
          <p:cNvPicPr>
            <a:picLocks noChangeAspect="1"/>
          </p:cNvPicPr>
          <p:nvPr/>
        </p:nvPicPr>
        <p:blipFill>
          <a:blip r:embed="rId3">
            <a:extLst>
              <a:ext uri="{28A0092B-C50C-407E-A947-70E740481C1C}">
                <a14:useLocalDpi xmlns:a14="http://schemas.microsoft.com/office/drawing/2010/main" val="0"/>
              </a:ext>
            </a:extLst>
          </a:blip>
          <a:srcRect b="69147"/>
          <a:stretch/>
        </p:blipFill>
        <p:spPr>
          <a:xfrm>
            <a:off x="874226" y="4678326"/>
            <a:ext cx="9939085" cy="2115879"/>
          </a:xfrm>
          <a:prstGeom prst="rect">
            <a:avLst/>
          </a:prstGeom>
        </p:spPr>
      </p:pic>
    </p:spTree>
    <p:extLst>
      <p:ext uri="{BB962C8B-B14F-4D97-AF65-F5344CB8AC3E}">
        <p14:creationId xmlns:p14="http://schemas.microsoft.com/office/powerpoint/2010/main" val="4216524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B8042CE-0887-6D6E-A539-6EE0B44F474E}"/>
              </a:ext>
            </a:extLst>
          </p:cNvPr>
          <p:cNvPicPr>
            <a:picLocks noChangeAspect="1"/>
          </p:cNvPicPr>
          <p:nvPr/>
        </p:nvPicPr>
        <p:blipFill>
          <a:blip r:embed="rId2">
            <a:extLst>
              <a:ext uri="{28A0092B-C50C-407E-A947-70E740481C1C}">
                <a14:useLocalDpi xmlns:a14="http://schemas.microsoft.com/office/drawing/2010/main" val="0"/>
              </a:ext>
            </a:extLst>
          </a:blip>
          <a:srcRect t="34263"/>
          <a:stretch/>
        </p:blipFill>
        <p:spPr>
          <a:xfrm>
            <a:off x="805739" y="0"/>
            <a:ext cx="10878663" cy="4965405"/>
          </a:xfrm>
          <a:prstGeom prst="rect">
            <a:avLst/>
          </a:prstGeom>
        </p:spPr>
      </p:pic>
      <p:sp>
        <p:nvSpPr>
          <p:cNvPr id="3" name="ZoneTexte 2">
            <a:extLst>
              <a:ext uri="{FF2B5EF4-FFF2-40B4-BE49-F238E27FC236}">
                <a16:creationId xmlns:a16="http://schemas.microsoft.com/office/drawing/2014/main" id="{951BF3DA-A157-C8E6-E276-EA6A9E88E6E5}"/>
              </a:ext>
            </a:extLst>
          </p:cNvPr>
          <p:cNvSpPr txBox="1"/>
          <p:nvPr/>
        </p:nvSpPr>
        <p:spPr>
          <a:xfrm>
            <a:off x="498174" y="5167423"/>
            <a:ext cx="11493795" cy="1569660"/>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Pour déterminer D (V) qui est la dernière fonction  inconnue, nous allons utiliser la structure de groupe manifeste de ces transformations : le produit de 2 transformations est une transformation.</a:t>
            </a:r>
          </a:p>
        </p:txBody>
      </p:sp>
    </p:spTree>
    <p:extLst>
      <p:ext uri="{BB962C8B-B14F-4D97-AF65-F5344CB8AC3E}">
        <p14:creationId xmlns:p14="http://schemas.microsoft.com/office/powerpoint/2010/main" val="97100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980E4-345F-0F51-4ED2-29A04BFEC77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C9E5C7B-AC7A-646E-1222-FC8992885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38" y="1307805"/>
            <a:ext cx="11216524" cy="2753832"/>
          </a:xfrm>
          <a:prstGeom prst="rect">
            <a:avLst/>
          </a:prstGeom>
        </p:spPr>
      </p:pic>
    </p:spTree>
    <p:extLst>
      <p:ext uri="{BB962C8B-B14F-4D97-AF65-F5344CB8AC3E}">
        <p14:creationId xmlns:p14="http://schemas.microsoft.com/office/powerpoint/2010/main" val="240561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7DD03D6-BAA9-D575-FEE1-967B13966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9" y="0"/>
            <a:ext cx="12122742" cy="4994691"/>
          </a:xfrm>
          <a:prstGeom prst="rect">
            <a:avLst/>
          </a:prstGeom>
        </p:spPr>
      </p:pic>
      <p:sp>
        <p:nvSpPr>
          <p:cNvPr id="2" name="ZoneTexte 1">
            <a:extLst>
              <a:ext uri="{FF2B5EF4-FFF2-40B4-BE49-F238E27FC236}">
                <a16:creationId xmlns:a16="http://schemas.microsoft.com/office/drawing/2014/main" id="{54BFD027-3DFD-F86D-C987-1BE077E6A024}"/>
              </a:ext>
            </a:extLst>
          </p:cNvPr>
          <p:cNvSpPr txBox="1"/>
          <p:nvPr/>
        </p:nvSpPr>
        <p:spPr>
          <a:xfrm>
            <a:off x="170121" y="5114260"/>
            <a:ext cx="11727712" cy="1569660"/>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On entre dans quelques développements mathématiques simples mais laborieux  que chacun aura le loisir de vérifier sur le document qui sera en ligne sur le site de la commission cosmologie.</a:t>
            </a:r>
          </a:p>
        </p:txBody>
      </p:sp>
    </p:spTree>
    <p:extLst>
      <p:ext uri="{BB962C8B-B14F-4D97-AF65-F5344CB8AC3E}">
        <p14:creationId xmlns:p14="http://schemas.microsoft.com/office/powerpoint/2010/main" val="1173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FF0DBC-81C7-6726-60A0-D78BFAB07935}"/>
              </a:ext>
            </a:extLst>
          </p:cNvPr>
          <p:cNvSpPr>
            <a:spLocks noGrp="1"/>
          </p:cNvSpPr>
          <p:nvPr>
            <p:ph type="title"/>
          </p:nvPr>
        </p:nvSpPr>
        <p:spPr>
          <a:xfrm>
            <a:off x="610600" y="0"/>
            <a:ext cx="9404723" cy="1400530"/>
          </a:xfrm>
        </p:spPr>
        <p:txBody>
          <a:bodyPr/>
          <a:lstStyle/>
          <a:p>
            <a:r>
              <a:rPr lang="fr-FR" dirty="0">
                <a:latin typeface="Algerian" panose="04020705040A02060702" pitchFamily="82" charset="0"/>
              </a:rPr>
              <a:t>Expérience de Morley-Michelson</a:t>
            </a:r>
          </a:p>
        </p:txBody>
      </p:sp>
      <p:sp>
        <p:nvSpPr>
          <p:cNvPr id="10" name="ZoneTexte 9">
            <a:extLst>
              <a:ext uri="{FF2B5EF4-FFF2-40B4-BE49-F238E27FC236}">
                <a16:creationId xmlns:a16="http://schemas.microsoft.com/office/drawing/2014/main" id="{FBEA7E85-839F-9183-51D6-CD12E366F8BF}"/>
              </a:ext>
            </a:extLst>
          </p:cNvPr>
          <p:cNvSpPr txBox="1"/>
          <p:nvPr/>
        </p:nvSpPr>
        <p:spPr>
          <a:xfrm>
            <a:off x="122808" y="1083075"/>
            <a:ext cx="12069192" cy="2554545"/>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Cette expérience a été conçue par Michelson pour mesurer la vitesse de la Terre dans « l'éther » en se basant sur la loi classique d'addition des vitesses. La Terre, a une vitesse d'environ 30 km/s dans le système solaire. La mécanique classique devait permettre de mesurer cette vitesse. Le résultat de l’expérience resta désespérément négatif !!!</a:t>
            </a:r>
          </a:p>
        </p:txBody>
      </p:sp>
      <p:pic>
        <p:nvPicPr>
          <p:cNvPr id="3" name="Image 2">
            <a:extLst>
              <a:ext uri="{FF2B5EF4-FFF2-40B4-BE49-F238E27FC236}">
                <a16:creationId xmlns:a16="http://schemas.microsoft.com/office/drawing/2014/main" id="{2014CDF1-B432-B077-DEDA-3CF916046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8634" y="0"/>
            <a:ext cx="1408961" cy="1070811"/>
          </a:xfrm>
          <a:prstGeom prst="rect">
            <a:avLst/>
          </a:prstGeom>
        </p:spPr>
      </p:pic>
      <p:pic>
        <p:nvPicPr>
          <p:cNvPr id="1028" name="Picture 4" descr="The Earth, moving in its orbit around the Sun and spinning on its axis, appears to make a closed,... [+] unchanging, elliptical orbit. If we look to a high-enough precision, however, we'll find that our planet is actually spiraling away from the Sun.">
            <a:extLst>
              <a:ext uri="{FF2B5EF4-FFF2-40B4-BE49-F238E27FC236}">
                <a16:creationId xmlns:a16="http://schemas.microsoft.com/office/drawing/2014/main" id="{896AF748-68BA-8201-CE45-C69786204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377" y="3586340"/>
            <a:ext cx="6280571" cy="327166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33E809B-8F0B-15FF-5E53-FE1E300E6D05}"/>
              </a:ext>
            </a:extLst>
          </p:cNvPr>
          <p:cNvSpPr txBox="1"/>
          <p:nvPr/>
        </p:nvSpPr>
        <p:spPr>
          <a:xfrm>
            <a:off x="4920343" y="3884023"/>
            <a:ext cx="957943"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30km/s</a:t>
            </a:r>
          </a:p>
        </p:txBody>
      </p:sp>
    </p:spTree>
    <p:extLst>
      <p:ext uri="{BB962C8B-B14F-4D97-AF65-F5344CB8AC3E}">
        <p14:creationId xmlns:p14="http://schemas.microsoft.com/office/powerpoint/2010/main" val="226814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35976C9-1FAA-BAF1-B83F-2E7032F80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54015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EB48824-4DDE-3D2A-CFF8-D8D91CE95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4" y="0"/>
            <a:ext cx="12261954" cy="4232450"/>
          </a:xfrm>
          <a:prstGeom prst="rect">
            <a:avLst/>
          </a:prstGeom>
        </p:spPr>
      </p:pic>
      <p:sp>
        <p:nvSpPr>
          <p:cNvPr id="2" name="ZoneTexte 1">
            <a:extLst>
              <a:ext uri="{FF2B5EF4-FFF2-40B4-BE49-F238E27FC236}">
                <a16:creationId xmlns:a16="http://schemas.microsoft.com/office/drawing/2014/main" id="{41D03FF0-B2EA-F5E9-0FE5-109F0EF5F526}"/>
              </a:ext>
            </a:extLst>
          </p:cNvPr>
          <p:cNvSpPr txBox="1"/>
          <p:nvPr/>
        </p:nvSpPr>
        <p:spPr>
          <a:xfrm>
            <a:off x="170585" y="4303455"/>
            <a:ext cx="11939899" cy="2554545"/>
          </a:xfrm>
          <a:prstGeom prst="rect">
            <a:avLst/>
          </a:prstGeom>
          <a:noFill/>
        </p:spPr>
        <p:txBody>
          <a:bodyPr wrap="square" rtlCol="0">
            <a:spAutoFit/>
          </a:bodyPr>
          <a:lstStyle/>
          <a:p>
            <a:r>
              <a:rPr lang="fr-FR" sz="3200" dirty="0">
                <a:latin typeface="Times New Roman" panose="02020603050405020304" pitchFamily="18" charset="0"/>
                <a:cs typeface="Times New Roman" panose="02020603050405020304" pitchFamily="18" charset="0"/>
              </a:rPr>
              <a:t>On voit que ces développements font apparaître un invariant, ce qui est intéressant, car ici l’invariance de la vitesse de la lumière n’est pas posée à priori , mais est une conséquence du principe de relativité qui stipule seulement: les lois de la physique (sauf la gravitation- ce sera la RG) sont les mêmes dans tous les systèmes galiléens!!</a:t>
            </a:r>
          </a:p>
        </p:txBody>
      </p:sp>
    </p:spTree>
    <p:extLst>
      <p:ext uri="{BB962C8B-B14F-4D97-AF65-F5344CB8AC3E}">
        <p14:creationId xmlns:p14="http://schemas.microsoft.com/office/powerpoint/2010/main" val="108860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E70AC9-E26E-EC20-577C-DAE494A14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44"/>
            <a:ext cx="12253768" cy="5582509"/>
          </a:xfrm>
          <a:prstGeom prst="rect">
            <a:avLst/>
          </a:prstGeom>
        </p:spPr>
      </p:pic>
    </p:spTree>
    <p:extLst>
      <p:ext uri="{BB962C8B-B14F-4D97-AF65-F5344CB8AC3E}">
        <p14:creationId xmlns:p14="http://schemas.microsoft.com/office/powerpoint/2010/main" val="2362199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043E291-42D8-5979-1028-38EA50962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 y="966787"/>
            <a:ext cx="12124136" cy="5254131"/>
          </a:xfrm>
          <a:prstGeom prst="rect">
            <a:avLst/>
          </a:prstGeom>
        </p:spPr>
      </p:pic>
    </p:spTree>
    <p:extLst>
      <p:ext uri="{BB962C8B-B14F-4D97-AF65-F5344CB8AC3E}">
        <p14:creationId xmlns:p14="http://schemas.microsoft.com/office/powerpoint/2010/main" val="840874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BF55F12-F4B2-5821-A264-0DD1C02BE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3062"/>
            <a:ext cx="12240505" cy="3828348"/>
          </a:xfrm>
          <a:prstGeom prst="rect">
            <a:avLst/>
          </a:prstGeom>
        </p:spPr>
      </p:pic>
    </p:spTree>
    <p:extLst>
      <p:ext uri="{BB962C8B-B14F-4D97-AF65-F5344CB8AC3E}">
        <p14:creationId xmlns:p14="http://schemas.microsoft.com/office/powerpoint/2010/main" val="3522495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C5A42-8A02-79EF-8B39-16E1086C8FEB}"/>
              </a:ext>
            </a:extLst>
          </p:cNvPr>
          <p:cNvSpPr>
            <a:spLocks noGrp="1"/>
          </p:cNvSpPr>
          <p:nvPr>
            <p:ph type="title"/>
          </p:nvPr>
        </p:nvSpPr>
        <p:spPr>
          <a:xfrm>
            <a:off x="627320" y="0"/>
            <a:ext cx="10217889" cy="1127051"/>
          </a:xfrm>
        </p:spPr>
        <p:txBody>
          <a:bodyPr/>
          <a:lstStyle/>
          <a:p>
            <a:r>
              <a:rPr lang="fr-FR" dirty="0">
                <a:latin typeface="Algerian" panose="04020705040A02060702" pitchFamily="82" charset="0"/>
              </a:rPr>
              <a:t>Nature de la vitesse de la lumière</a:t>
            </a:r>
          </a:p>
        </p:txBody>
      </p:sp>
      <p:sp>
        <p:nvSpPr>
          <p:cNvPr id="3" name="Espace réservé du contenu 2">
            <a:extLst>
              <a:ext uri="{FF2B5EF4-FFF2-40B4-BE49-F238E27FC236}">
                <a16:creationId xmlns:a16="http://schemas.microsoft.com/office/drawing/2014/main" id="{58561F26-6698-B390-1A76-C1176050D44D}"/>
              </a:ext>
            </a:extLst>
          </p:cNvPr>
          <p:cNvSpPr>
            <a:spLocks noGrp="1"/>
          </p:cNvSpPr>
          <p:nvPr>
            <p:ph idx="1"/>
          </p:nvPr>
        </p:nvSpPr>
        <p:spPr>
          <a:xfrm>
            <a:off x="156754" y="2052918"/>
            <a:ext cx="11678195" cy="4195481"/>
          </a:xfrm>
        </p:spPr>
        <p:txBody>
          <a:bodyPr>
            <a:normAutofit/>
          </a:bodyPr>
          <a:lstStyle/>
          <a:p>
            <a:pPr algn="just"/>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Compte tenu que dans le </a:t>
            </a:r>
            <a:r>
              <a:rPr kumimoji="0" lang="fr-FR" altLang="fr-FR" sz="3200" b="0" i="0" u="none" strike="noStrike" cap="none" normalizeH="0" baseline="0" dirty="0" err="1">
                <a:ln>
                  <a:noFill/>
                </a:ln>
                <a:effectLst/>
                <a:latin typeface="Times New Roman" panose="02020603050405020304" pitchFamily="18" charset="0"/>
                <a:cs typeface="Times New Roman" panose="02020603050405020304" pitchFamily="18" charset="0"/>
              </a:rPr>
              <a:t>ds</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² = -c²dt² +dx²+dy²+dz² décrivant l’intervalle d’espace-temps, qu’on peut intégrer en s² = -c²t² + x²+y²+z² dans le cas de la relativité restreinte ne traitant que de référentiels galiléens, le signe du temps étant différent de celui de l’espace, on conçoit que la nature physique du temps soit représentée mathématiquement par un objet dual (une fréquence par</a:t>
            </a:r>
            <a:r>
              <a:rPr kumimoji="0" lang="fr-FR" altLang="fr-FR" sz="3200" b="0" i="0" u="none" strike="noStrike" cap="none" normalizeH="0" dirty="0">
                <a:ln>
                  <a:noFill/>
                </a:ln>
                <a:effectLst/>
                <a:latin typeface="Times New Roman" panose="02020603050405020304" pitchFamily="18" charset="0"/>
                <a:cs typeface="Times New Roman" panose="02020603050405020304" pitchFamily="18" charset="0"/>
              </a:rPr>
              <a:t> exemple</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d’une entité de type spatial continue, comme le permettent les transformations de Fourier.</a:t>
            </a:r>
            <a:endParaRPr kumimoji="0" lang="fr-FR" altLang="fr-FR" sz="3200" b="1" i="0" u="none" strike="noStrike" cap="none" normalizeH="0" baseline="0" dirty="0">
              <a:ln>
                <a:noFill/>
              </a:ln>
              <a:effectLst/>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9404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81BF8-6E13-B67D-8665-6122A290F692}"/>
              </a:ext>
            </a:extLst>
          </p:cNvPr>
          <p:cNvSpPr>
            <a:spLocks noGrp="1"/>
          </p:cNvSpPr>
          <p:nvPr>
            <p:ph type="title"/>
          </p:nvPr>
        </p:nvSpPr>
        <p:spPr>
          <a:xfrm>
            <a:off x="874220" y="174044"/>
            <a:ext cx="9404723" cy="931945"/>
          </a:xfrm>
        </p:spPr>
        <p:txBody>
          <a:bodyPr/>
          <a:lstStyle/>
          <a:p>
            <a:pPr marL="0" marR="0" lvl="0" indent="0" defTabSz="914400" rtl="0" eaLnBrk="0" fontAlgn="base" latinLnBrk="0" hangingPunct="0">
              <a:lnSpc>
                <a:spcPct val="100000"/>
              </a:lnSpc>
              <a:spcBef>
                <a:spcPct val="0"/>
              </a:spcBef>
              <a:spcAft>
                <a:spcPct val="0"/>
              </a:spcAft>
              <a:tabLst/>
              <a:defRPr/>
            </a:pPr>
            <a:r>
              <a:rPr kumimoji="0" lang="fr-FR" altLang="fr-FR" sz="4400" i="0" u="none" strike="noStrike" kern="1200" cap="none" spc="0" normalizeH="0" baseline="0" noProof="0" dirty="0">
                <a:ln>
                  <a:noFill/>
                </a:ln>
                <a:solidFill>
                  <a:schemeClr val="tx1"/>
                </a:solidFill>
                <a:effectLst/>
                <a:uLnTx/>
                <a:uFillTx/>
                <a:latin typeface="Algerian" panose="04020705040A02060702" pitchFamily="82" charset="0"/>
              </a:rPr>
              <a:t>La vitesse de coordonnées</a:t>
            </a:r>
            <a:br>
              <a:rPr kumimoji="0" lang="fr-FR" altLang="fr-FR" sz="3200" b="1" i="0" u="none" strike="noStrike" kern="1200" cap="none" spc="0" normalizeH="0" baseline="0" noProof="0" dirty="0">
                <a:ln>
                  <a:noFill/>
                </a:ln>
                <a:solidFill>
                  <a:schemeClr val="tx1"/>
                </a:solidFill>
                <a:effectLst/>
                <a:uLnTx/>
                <a:uFillTx/>
                <a:latin typeface="Merriweather" panose="00000500000000000000" pitchFamily="2" charset="0"/>
                <a:ea typeface="+mj-ea"/>
                <a:cs typeface="+mj-cs"/>
              </a:rPr>
            </a:br>
            <a:endParaRPr lang="fr-FR" dirty="0">
              <a:solidFill>
                <a:schemeClr val="tx1"/>
              </a:solidFill>
            </a:endParaRPr>
          </a:p>
        </p:txBody>
      </p:sp>
      <p:sp>
        <p:nvSpPr>
          <p:cNvPr id="3" name="Espace réservé du contenu 2">
            <a:extLst>
              <a:ext uri="{FF2B5EF4-FFF2-40B4-BE49-F238E27FC236}">
                <a16:creationId xmlns:a16="http://schemas.microsoft.com/office/drawing/2014/main" id="{C7BBF301-AD0D-C27D-BF99-097ACF7AB115}"/>
              </a:ext>
            </a:extLst>
          </p:cNvPr>
          <p:cNvSpPr>
            <a:spLocks noGrp="1"/>
          </p:cNvSpPr>
          <p:nvPr>
            <p:ph idx="1"/>
          </p:nvPr>
        </p:nvSpPr>
        <p:spPr>
          <a:xfrm>
            <a:off x="85060" y="1105990"/>
            <a:ext cx="11993526" cy="5837070"/>
          </a:xfrm>
        </p:spPr>
        <p:txBody>
          <a:bodyPr>
            <a:normAutofit lnSpcReduction="10000"/>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Ayant défini un repère, une base de n vecteurs orthonormés, dont n-1 de type espace et un de type temps, linéairement indépendants, on appelle vitesse v, comme dans la théorie classique,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v= dl/</a:t>
            </a:r>
            <a:r>
              <a:rPr kumimoji="0" lang="fr-FR" altLang="fr-FR" sz="3200" b="0" i="0" u="none" strike="noStrike" cap="none" normalizeH="0" baseline="0" dirty="0" err="1">
                <a:ln>
                  <a:noFill/>
                </a:ln>
                <a:effectLst/>
                <a:latin typeface="Times New Roman" panose="02020603050405020304" pitchFamily="18" charset="0"/>
                <a:cs typeface="Times New Roman" panose="02020603050405020304" pitchFamily="18" charset="0"/>
              </a:rPr>
              <a:t>dt</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où l² = x²+y²+z².</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Appelons cela vitesse de coordonnées.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Mais t, x, y, z sont des coordonnées et alors que dans la théorie classique on pouvait accorder à ces coordonnées un caractère physique du fait de l’existence d’un espace et d’un temps (paramètre dynamique) universel, en relativité, cette vitesse est un indicateur qui n’a pas de caractère physique.</a:t>
            </a:r>
            <a:endParaRPr kumimoji="0" lang="fr-FR" altLang="fr-FR" sz="3200" b="1" i="0" u="none" strike="noStrike" cap="none" normalizeH="0" baseline="0" dirty="0">
              <a:ln>
                <a:noFill/>
              </a:ln>
              <a:effectLst/>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3014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ADACBF-192A-F525-AF37-8F309C6725C6}"/>
              </a:ext>
            </a:extLst>
          </p:cNvPr>
          <p:cNvSpPr>
            <a:spLocks noGrp="1"/>
          </p:cNvSpPr>
          <p:nvPr>
            <p:ph type="title"/>
          </p:nvPr>
        </p:nvSpPr>
        <p:spPr>
          <a:xfrm>
            <a:off x="0" y="0"/>
            <a:ext cx="10345783" cy="958070"/>
          </a:xfrm>
        </p:spPr>
        <p:txBody>
          <a:bodyPr/>
          <a:lstStyle/>
          <a:p>
            <a:pPr algn="ctr"/>
            <a:r>
              <a:rPr lang="fr-FR" dirty="0">
                <a:latin typeface="Algerian" panose="04020705040A02060702" pitchFamily="82" charset="0"/>
              </a:rPr>
              <a:t>C’est la vitesse de coordonnée de la lumière qui est </a:t>
            </a:r>
            <a:r>
              <a:rPr lang="fr-FR" dirty="0" err="1">
                <a:latin typeface="Algerian" panose="04020705040A02060702" pitchFamily="82" charset="0"/>
              </a:rPr>
              <a:t>est</a:t>
            </a:r>
            <a:r>
              <a:rPr lang="fr-FR" dirty="0">
                <a:latin typeface="Algerian" panose="04020705040A02060702" pitchFamily="82" charset="0"/>
              </a:rPr>
              <a:t> constante</a:t>
            </a:r>
          </a:p>
        </p:txBody>
      </p:sp>
      <p:sp>
        <p:nvSpPr>
          <p:cNvPr id="3" name="Espace réservé du contenu 2">
            <a:extLst>
              <a:ext uri="{FF2B5EF4-FFF2-40B4-BE49-F238E27FC236}">
                <a16:creationId xmlns:a16="http://schemas.microsoft.com/office/drawing/2014/main" id="{6348FFA3-2888-F7DD-A7CE-C9810C30716E}"/>
              </a:ext>
            </a:extLst>
          </p:cNvPr>
          <p:cNvSpPr>
            <a:spLocks noGrp="1"/>
          </p:cNvSpPr>
          <p:nvPr>
            <p:ph idx="1"/>
          </p:nvPr>
        </p:nvSpPr>
        <p:spPr>
          <a:xfrm>
            <a:off x="0" y="1367246"/>
            <a:ext cx="12131040" cy="5628977"/>
          </a:xfrm>
        </p:spPr>
        <p:txBody>
          <a:bodyPr>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500" b="0" i="0" u="none" strike="noStrike" cap="none" normalizeH="0" baseline="0" dirty="0">
                <a:ln>
                  <a:noFill/>
                </a:ln>
                <a:effectLst/>
                <a:latin typeface="Times New Roman" panose="02020603050405020304" pitchFamily="18" charset="0"/>
                <a:cs typeface="Times New Roman" panose="02020603050405020304" pitchFamily="18" charset="0"/>
              </a:rPr>
              <a:t>Rappelons que posé comme un des 2 postulats de sa théorie de la relativité en 1905, par Einstein, une analyse ultérieure voir</a:t>
            </a:r>
            <a:r>
              <a:rPr lang="fr-FR" altLang="fr-FR" sz="3500" dirty="0">
                <a:latin typeface="Times New Roman" panose="02020603050405020304" pitchFamily="18" charset="0"/>
                <a:cs typeface="Times New Roman" panose="02020603050405020304" pitchFamily="18" charset="0"/>
              </a:rPr>
              <a:t>,</a:t>
            </a:r>
            <a:endParaRPr kumimoji="0" lang="fr-FR" altLang="fr-FR" sz="35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35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5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fr-FR" altLang="fr-FR" sz="3500" b="0" i="0" u="none" strike="noStrike" cap="none" normalizeH="0" baseline="0" dirty="0">
                <a:ln>
                  <a:noFill/>
                </a:ln>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Vitesse limite en relativité : Cette définition a-t-elle un sens ? 07/07/24</a:t>
            </a:r>
            <a:r>
              <a:rPr kumimoji="0" lang="fr-FR" altLang="fr-FR" sz="3500" b="0" i="0" u="none" strike="noStrike" cap="none" normalizeH="0" baseline="0" dirty="0">
                <a:ln>
                  <a:noFill/>
                </a:ln>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35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500" b="0" i="0" u="none" strike="noStrike" cap="none" normalizeH="0" baseline="0" dirty="0">
                <a:ln>
                  <a:noFill/>
                </a:ln>
                <a:effectLst/>
                <a:latin typeface="Times New Roman" panose="02020603050405020304" pitchFamily="18" charset="0"/>
                <a:cs typeface="Times New Roman" panose="02020603050405020304" pitchFamily="18" charset="0"/>
              </a:rPr>
              <a:t> montre que le principe de relativité lui-même invoque un invariant, (vitesse de coordonnées)</a:t>
            </a:r>
            <a:r>
              <a:rPr kumimoji="0" lang="fr-FR" altLang="fr-FR" sz="3500" b="0" i="0" u="none" strike="noStrike" cap="none" normalizeH="0" dirty="0">
                <a:ln>
                  <a:noFill/>
                </a:ln>
                <a:effectLst/>
                <a:latin typeface="Times New Roman" panose="02020603050405020304" pitchFamily="18" charset="0"/>
                <a:cs typeface="Times New Roman" panose="02020603050405020304" pitchFamily="18" charset="0"/>
              </a:rPr>
              <a:t> </a:t>
            </a:r>
            <a:r>
              <a:rPr kumimoji="0" lang="fr-FR" altLang="fr-FR" sz="3500" b="0" i="0" u="none" strike="noStrike" cap="none" normalizeH="0" baseline="0" dirty="0">
                <a:ln>
                  <a:noFill/>
                </a:ln>
                <a:effectLst/>
                <a:latin typeface="Times New Roman" panose="02020603050405020304" pitchFamily="18" charset="0"/>
                <a:cs typeface="Times New Roman" panose="02020603050405020304" pitchFamily="18" charset="0"/>
              </a:rPr>
              <a:t>dont il ne précise pas la valeur, mais qui structure la théorie.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35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500" b="0" i="0" u="none" strike="noStrike" cap="none" normalizeH="0" baseline="0" dirty="0">
                <a:ln>
                  <a:noFill/>
                </a:ln>
                <a:effectLst/>
                <a:latin typeface="Times New Roman" panose="02020603050405020304" pitchFamily="18" charset="0"/>
                <a:cs typeface="Times New Roman" panose="02020603050405020304" pitchFamily="18" charset="0"/>
              </a:rPr>
              <a:t>Rappelons que</a:t>
            </a:r>
            <a:r>
              <a:rPr kumimoji="0" lang="fr-FR" altLang="fr-FR" sz="3500" b="0" i="0" u="none" strike="noStrike" cap="none" normalizeH="0" dirty="0">
                <a:ln>
                  <a:noFill/>
                </a:ln>
                <a:effectLst/>
                <a:latin typeface="Times New Roman" panose="02020603050405020304" pitchFamily="18" charset="0"/>
                <a:cs typeface="Times New Roman" panose="02020603050405020304" pitchFamily="18" charset="0"/>
              </a:rPr>
              <a:t> s</a:t>
            </a:r>
            <a:r>
              <a:rPr kumimoji="0" lang="fr-FR" altLang="fr-FR" sz="3500" b="0" i="0" u="none" strike="noStrike" cap="none" normalizeH="0" baseline="0" dirty="0">
                <a:ln>
                  <a:noFill/>
                </a:ln>
                <a:effectLst/>
                <a:latin typeface="Times New Roman" panose="02020603050405020304" pitchFamily="18" charset="0"/>
                <a:cs typeface="Times New Roman" panose="02020603050405020304" pitchFamily="18" charset="0"/>
              </a:rPr>
              <a:t>elon que cet invariant est nul, non nul mais fini, ou infini on obtient respectivement une dégénérescence, une théorie du type relativité restreinte dans ce cas, ou la théorie classique newtonienne.</a:t>
            </a:r>
            <a:endParaRPr kumimoji="0" lang="fr-FR" altLang="fr-FR" sz="35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500" b="1" i="0" u="none" strike="noStrike" cap="none" normalizeH="0" baseline="0" dirty="0">
              <a:ln>
                <a:noFill/>
              </a:ln>
              <a:effectLst/>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40801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1FA1E5F-64C8-EA8D-8131-02DBA76603F7}"/>
              </a:ext>
            </a:extLst>
          </p:cNvPr>
          <p:cNvSpPr txBox="1"/>
          <p:nvPr/>
        </p:nvSpPr>
        <p:spPr>
          <a:xfrm>
            <a:off x="113211" y="0"/>
            <a:ext cx="12078789" cy="674030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4400" i="0" u="none" strike="noStrike" cap="none" normalizeH="0" baseline="0" dirty="0">
                <a:ln>
                  <a:noFill/>
                </a:ln>
                <a:effectLst/>
                <a:latin typeface="Algerian" panose="04020705040A02060702" pitchFamily="82" charset="0"/>
                <a:cs typeface="Times New Roman" panose="02020603050405020304" pitchFamily="18" charset="0"/>
              </a:rPr>
              <a:t>La lumière est un marqueur</a:t>
            </a:r>
          </a:p>
          <a:p>
            <a:pPr marL="0" marR="0" lvl="0" indent="0" defTabSz="914400" rtl="0" eaLnBrk="0" fontAlgn="base" latinLnBrk="0" hangingPunct="0">
              <a:lnSpc>
                <a:spcPct val="100000"/>
              </a:lnSpc>
              <a:spcBef>
                <a:spcPct val="0"/>
              </a:spcBef>
              <a:spcAft>
                <a:spcPct val="0"/>
              </a:spcAft>
              <a:buClrTx/>
              <a:buSzTx/>
              <a:buFontTx/>
              <a:buNone/>
              <a:tabLst/>
            </a:pPr>
            <a:endParaRPr kumimoji="0" lang="fr-FR" altLang="fr-FR" sz="36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Si on s’attache à la </a:t>
            </a:r>
            <a:r>
              <a:rPr kumimoji="0" lang="fr-FR" altLang="fr-FR" sz="3200" b="1" i="0" u="none" strike="noStrike" cap="none" normalizeH="0" baseline="0" dirty="0">
                <a:ln>
                  <a:noFill/>
                </a:ln>
                <a:effectLst/>
                <a:latin typeface="Times New Roman" panose="02020603050405020304" pitchFamily="18" charset="0"/>
                <a:cs typeface="Times New Roman" panose="02020603050405020304" pitchFamily="18" charset="0"/>
              </a:rPr>
              <a:t>géométrie</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de l’espace-temps de la relativité restreinte, (L’espace-temps décrit par Minkowski qui la représente) on constate que les géodésiques nulles jouent un rôle structurel en régissant la causalité et divisant l’espace-temps en différentes régions: </a:t>
            </a:r>
          </a:p>
          <a:p>
            <a:pPr marR="0" lvl="0" algn="just" defTabSz="914400" rtl="0" eaLnBrk="0" fontAlgn="base" latinLnBrk="0" hangingPunct="0">
              <a:lnSpc>
                <a:spcPct val="100000"/>
              </a:lnSpc>
              <a:spcBef>
                <a:spcPct val="0"/>
              </a:spcBef>
              <a:spcAft>
                <a:spcPct val="0"/>
              </a:spcAft>
              <a:buClrTx/>
              <a:buSzTx/>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celles de type espace sans causalité, celles de type temps avec le passé, le présent, le futur, la frontière étant donnée par le « cône de lumière », une hypersurface de type nul.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On fait l’hypothèse que la lumière suit les géodésiques nulles et, à ce titre, en est un marqueur car les géodésiques nulles sont de nature géométrique et n’ont pas</a:t>
            </a:r>
            <a:r>
              <a:rPr kumimoji="0" lang="fr-FR" altLang="fr-FR" sz="3200" b="0" i="0" u="none" strike="noStrike" cap="none" normalizeH="0" dirty="0">
                <a:ln>
                  <a:noFill/>
                </a:ln>
                <a:effectLst/>
                <a:latin typeface="Times New Roman" panose="02020603050405020304" pitchFamily="18" charset="0"/>
                <a:cs typeface="Times New Roman" panose="02020603050405020304" pitchFamily="18" charset="0"/>
              </a:rPr>
              <a:t> besoin de photon qui les parcoure pour exister</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a:t>
            </a:r>
            <a:endParaRPr lang="fr-F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89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world line: a diagrammatic representation of spacetime">
            <a:extLst>
              <a:ext uri="{FF2B5EF4-FFF2-40B4-BE49-F238E27FC236}">
                <a16:creationId xmlns:a16="http://schemas.microsoft.com/office/drawing/2014/main" id="{6098DFFA-B46F-9C41-17C8-0564E9125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8" y="0"/>
            <a:ext cx="671512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avec flèche 2">
            <a:extLst>
              <a:ext uri="{FF2B5EF4-FFF2-40B4-BE49-F238E27FC236}">
                <a16:creationId xmlns:a16="http://schemas.microsoft.com/office/drawing/2014/main" id="{A58030A4-C16D-2C0D-DC91-F16C4D41E6EF}"/>
              </a:ext>
            </a:extLst>
          </p:cNvPr>
          <p:cNvCxnSpPr/>
          <p:nvPr/>
        </p:nvCxnSpPr>
        <p:spPr>
          <a:xfrm flipH="1">
            <a:off x="6687879" y="361507"/>
            <a:ext cx="659219" cy="8080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Connecteur droit 4">
            <a:extLst>
              <a:ext uri="{FF2B5EF4-FFF2-40B4-BE49-F238E27FC236}">
                <a16:creationId xmlns:a16="http://schemas.microsoft.com/office/drawing/2014/main" id="{994CD542-5B15-56FE-ED1E-FD5797135954}"/>
              </a:ext>
            </a:extLst>
          </p:cNvPr>
          <p:cNvCxnSpPr/>
          <p:nvPr/>
        </p:nvCxnSpPr>
        <p:spPr>
          <a:xfrm>
            <a:off x="7347098" y="361507"/>
            <a:ext cx="1105786" cy="0"/>
          </a:xfrm>
          <a:prstGeom prst="line">
            <a:avLst/>
          </a:prstGeom>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20318EC7-0214-94D0-DC49-C8781FC24958}"/>
              </a:ext>
            </a:extLst>
          </p:cNvPr>
          <p:cNvSpPr txBox="1"/>
          <p:nvPr/>
        </p:nvSpPr>
        <p:spPr>
          <a:xfrm>
            <a:off x="8452884" y="170121"/>
            <a:ext cx="2843655" cy="369332"/>
          </a:xfrm>
          <a:prstGeom prst="rect">
            <a:avLst/>
          </a:prstGeom>
          <a:noFill/>
        </p:spPr>
        <p:txBody>
          <a:bodyPr wrap="square" rtlCol="0">
            <a:spAutoFit/>
          </a:bodyPr>
          <a:lstStyle/>
          <a:p>
            <a:r>
              <a:rPr lang="fr-FR" b="1" dirty="0"/>
              <a:t>A pu être causé par O</a:t>
            </a:r>
          </a:p>
        </p:txBody>
      </p:sp>
      <p:cxnSp>
        <p:nvCxnSpPr>
          <p:cNvPr id="11" name="Connecteur droit avec flèche 10">
            <a:extLst>
              <a:ext uri="{FF2B5EF4-FFF2-40B4-BE49-F238E27FC236}">
                <a16:creationId xmlns:a16="http://schemas.microsoft.com/office/drawing/2014/main" id="{8D8BD072-0ADC-D699-C456-19B0159A9675}"/>
              </a:ext>
            </a:extLst>
          </p:cNvPr>
          <p:cNvCxnSpPr>
            <a:cxnSpLocks/>
          </p:cNvCxnSpPr>
          <p:nvPr/>
        </p:nvCxnSpPr>
        <p:spPr>
          <a:xfrm flipH="1" flipV="1">
            <a:off x="6783572" y="5688419"/>
            <a:ext cx="435935" cy="563525"/>
          </a:xfrm>
          <a:prstGeom prst="straightConnector1">
            <a:avLst/>
          </a:prstGeom>
          <a:ln>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A27B7489-41A0-DCF2-F41C-EA2A8138E170}"/>
              </a:ext>
            </a:extLst>
          </p:cNvPr>
          <p:cNvCxnSpPr>
            <a:cxnSpLocks/>
          </p:cNvCxnSpPr>
          <p:nvPr/>
        </p:nvCxnSpPr>
        <p:spPr>
          <a:xfrm>
            <a:off x="7219507" y="6251944"/>
            <a:ext cx="16161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CED1D964-F84E-C532-FEC6-15D1C11C00CF}"/>
              </a:ext>
            </a:extLst>
          </p:cNvPr>
          <p:cNvSpPr txBox="1"/>
          <p:nvPr/>
        </p:nvSpPr>
        <p:spPr>
          <a:xfrm>
            <a:off x="8452884" y="6067278"/>
            <a:ext cx="3320016" cy="369332"/>
          </a:xfrm>
          <a:prstGeom prst="rect">
            <a:avLst/>
          </a:prstGeom>
          <a:noFill/>
        </p:spPr>
        <p:txBody>
          <a:bodyPr wrap="square">
            <a:spAutoFit/>
          </a:bodyPr>
          <a:lstStyle/>
          <a:p>
            <a:r>
              <a:rPr lang="fr-FR" b="1" dirty="0"/>
              <a:t>A pu  être la cause de O</a:t>
            </a:r>
          </a:p>
        </p:txBody>
      </p:sp>
      <p:sp>
        <p:nvSpPr>
          <p:cNvPr id="20" name="ZoneTexte 19">
            <a:extLst>
              <a:ext uri="{FF2B5EF4-FFF2-40B4-BE49-F238E27FC236}">
                <a16:creationId xmlns:a16="http://schemas.microsoft.com/office/drawing/2014/main" id="{12E09398-D205-46D8-7CE0-1EA39641D745}"/>
              </a:ext>
            </a:extLst>
          </p:cNvPr>
          <p:cNvSpPr txBox="1"/>
          <p:nvPr/>
        </p:nvSpPr>
        <p:spPr>
          <a:xfrm>
            <a:off x="6096000" y="3232298"/>
            <a:ext cx="591879" cy="369332"/>
          </a:xfrm>
          <a:prstGeom prst="rect">
            <a:avLst/>
          </a:prstGeom>
          <a:noFill/>
        </p:spPr>
        <p:txBody>
          <a:bodyPr wrap="square" rtlCol="0">
            <a:spAutoFit/>
          </a:bodyPr>
          <a:lstStyle/>
          <a:p>
            <a:r>
              <a:rPr lang="fr-FR" dirty="0"/>
              <a:t>O</a:t>
            </a:r>
          </a:p>
        </p:txBody>
      </p:sp>
    </p:spTree>
    <p:extLst>
      <p:ext uri="{BB962C8B-B14F-4D97-AF65-F5344CB8AC3E}">
        <p14:creationId xmlns:p14="http://schemas.microsoft.com/office/powerpoint/2010/main" val="272270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2089" y="111033"/>
            <a:ext cx="8250185" cy="853440"/>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La proposition de Lorentz</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69669" y="1317391"/>
                <a:ext cx="12183292" cy="5873714"/>
              </a:xfrm>
            </p:spPr>
            <p:txBody>
              <a:bodyPr>
                <a:normAutofit/>
              </a:bodyPr>
              <a:lstStyle/>
              <a:p>
                <a:pPr algn="just"/>
                <a:r>
                  <a:rPr lang="fr-FR" sz="3200" dirty="0">
                    <a:latin typeface="Times New Roman" panose="02020603050405020304" pitchFamily="18" charset="0"/>
                    <a:cs typeface="Times New Roman" panose="02020603050405020304" pitchFamily="18" charset="0"/>
                  </a:rPr>
                  <a:t>La mécanique classique supposait l’existence d’un espace absolu tridimensionnel « référence immobile », cadre de tous les phénomènes physiques qu’on « matérialisait » par un fluide ténu appelé « l’éther » et d’un temps universel unidimensionnel qui régissait leur cours et leur évolution (une horloge cosmique qui ordonnait leur dynamique).</a:t>
                </a:r>
              </a:p>
              <a:p>
                <a:pPr algn="just"/>
                <a:endParaRPr lang="fr-FR" sz="3200" dirty="0">
                  <a:latin typeface="Times New Roman" panose="02020603050405020304" pitchFamily="18" charset="0"/>
                  <a:cs typeface="Times New Roman" panose="02020603050405020304" pitchFamily="18" charset="0"/>
                </a:endParaRPr>
              </a:p>
              <a:p>
                <a:pPr algn="just"/>
                <a:r>
                  <a:rPr lang="fr-FR" sz="3200" dirty="0">
                    <a:latin typeface="Times New Roman" panose="02020603050405020304" pitchFamily="18" charset="0"/>
                    <a:cs typeface="Times New Roman" panose="02020603050405020304" pitchFamily="18" charset="0"/>
                  </a:rPr>
                  <a:t>Dans ce cadre, comme la loi d’addition des vitesses devait s’appliquer par rapport à l’éther, Lorentz  supposa que les corps en mouvement par rapport à cet éther se « contractaient » d’un facteur </a:t>
                </a:r>
                <a14:m>
                  <m:oMath xmlns:m="http://schemas.openxmlformats.org/officeDocument/2006/math">
                    <m:r>
                      <a:rPr lang="fr-FR" sz="3200" i="1" smtClean="0">
                        <a:latin typeface="Cambria Math" panose="02040503050406030204" pitchFamily="18" charset="0"/>
                        <a:ea typeface="Cambria Math" panose="02040503050406030204" pitchFamily="18" charset="0"/>
                        <a:cs typeface="Times New Roman" panose="02020603050405020304" pitchFamily="18" charset="0"/>
                      </a:rPr>
                      <m:t>𝛾</m:t>
                    </m:r>
                    <m:r>
                      <a:rPr lang="fr-FR" sz="32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fr-FR" sz="32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fr-FR" sz="3200" b="0" i="1" smtClean="0">
                            <a:latin typeface="Cambria Math" panose="02040503050406030204" pitchFamily="18" charset="0"/>
                            <a:ea typeface="Cambria Math" panose="02040503050406030204" pitchFamily="18" charset="0"/>
                            <a:cs typeface="Times New Roman" panose="02020603050405020304" pitchFamily="18" charset="0"/>
                          </a:rPr>
                          <m:t>1</m:t>
                        </m:r>
                      </m:num>
                      <m:den>
                        <m:rad>
                          <m:radPr>
                            <m:degHide m:val="on"/>
                            <m:ctrlPr>
                              <a:rPr lang="fr-FR" sz="3200" b="0" i="1" smtClean="0">
                                <a:latin typeface="Cambria Math" panose="02040503050406030204" pitchFamily="18" charset="0"/>
                                <a:ea typeface="Cambria Math" panose="02040503050406030204" pitchFamily="18" charset="0"/>
                                <a:cs typeface="Times New Roman" panose="02020603050405020304" pitchFamily="18" charset="0"/>
                              </a:rPr>
                            </m:ctrlPr>
                          </m:radPr>
                          <m:deg/>
                          <m:e>
                            <m:r>
                              <a:rPr lang="fr-FR" sz="3200" b="0" i="1" smtClean="0">
                                <a:latin typeface="Cambria Math" panose="02040503050406030204" pitchFamily="18" charset="0"/>
                                <a:ea typeface="Cambria Math" panose="02040503050406030204" pitchFamily="18" charset="0"/>
                                <a:cs typeface="Times New Roman" panose="02020603050405020304" pitchFamily="18" charset="0"/>
                              </a:rPr>
                              <m:t>1−</m:t>
                            </m:r>
                            <m:f>
                              <m:fPr>
                                <m:ctrlPr>
                                  <a:rPr lang="fr-FR" sz="3200" b="0" i="1" smtClean="0">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fr-FR" sz="32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fr-FR" sz="3200" b="0" i="1" smtClean="0">
                                        <a:latin typeface="Cambria Math" panose="02040503050406030204" pitchFamily="18" charset="0"/>
                                        <a:ea typeface="Cambria Math" panose="02040503050406030204" pitchFamily="18" charset="0"/>
                                        <a:cs typeface="Times New Roman" panose="02020603050405020304" pitchFamily="18" charset="0"/>
                                      </a:rPr>
                                      <m:t>𝑣</m:t>
                                    </m:r>
                                  </m:e>
                                  <m:sup>
                                    <m:r>
                                      <a:rPr lang="fr-FR" sz="3200" b="0" i="1" smtClean="0">
                                        <a:latin typeface="Cambria Math" panose="02040503050406030204" pitchFamily="18" charset="0"/>
                                        <a:ea typeface="Cambria Math" panose="02040503050406030204" pitchFamily="18" charset="0"/>
                                        <a:cs typeface="Times New Roman" panose="02020603050405020304" pitchFamily="18" charset="0"/>
                                      </a:rPr>
                                      <m:t>2</m:t>
                                    </m:r>
                                  </m:sup>
                                </m:sSup>
                              </m:num>
                              <m:den>
                                <m:sSup>
                                  <m:sSupPr>
                                    <m:ctrlPr>
                                      <a:rPr lang="fr-FR" sz="32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fr-FR" sz="3200" b="0" i="1" smtClean="0">
                                        <a:latin typeface="Cambria Math" panose="02040503050406030204" pitchFamily="18" charset="0"/>
                                        <a:ea typeface="Cambria Math" panose="02040503050406030204" pitchFamily="18" charset="0"/>
                                        <a:cs typeface="Times New Roman" panose="02020603050405020304" pitchFamily="18" charset="0"/>
                                      </a:rPr>
                                      <m:t>𝑐</m:t>
                                    </m:r>
                                  </m:e>
                                  <m:sup>
                                    <m:r>
                                      <a:rPr lang="fr-FR" sz="3200" b="0" i="1" smtClean="0">
                                        <a:latin typeface="Cambria Math" panose="02040503050406030204" pitchFamily="18" charset="0"/>
                                        <a:ea typeface="Cambria Math" panose="02040503050406030204" pitchFamily="18" charset="0"/>
                                        <a:cs typeface="Times New Roman" panose="02020603050405020304" pitchFamily="18" charset="0"/>
                                      </a:rPr>
                                      <m:t>2</m:t>
                                    </m:r>
                                  </m:sup>
                                </m:sSup>
                              </m:den>
                            </m:f>
                          </m:e>
                        </m:rad>
                      </m:den>
                    </m:f>
                    <m:r>
                      <a:rPr lang="fr-FR" sz="32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fr-FR" sz="3200" dirty="0">
                    <a:latin typeface="Times New Roman" panose="02020603050405020304" pitchFamily="18" charset="0"/>
                    <a:cs typeface="Times New Roman" panose="02020603050405020304" pitchFamily="18" charset="0"/>
                  </a:rPr>
                  <a:t>. </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69669" y="1317391"/>
                <a:ext cx="12183292" cy="5873714"/>
              </a:xfrm>
              <a:blipFill>
                <a:blip r:embed="rId2"/>
                <a:stretch>
                  <a:fillRect l="-801" t="-1452" r="-1251"/>
                </a:stretch>
              </a:blipFill>
            </p:spPr>
            <p:txBody>
              <a:bodyPr/>
              <a:lstStyle/>
              <a:p>
                <a:r>
                  <a:rPr lang="fr-FR">
                    <a:noFill/>
                  </a:rPr>
                  <a:t> </a:t>
                </a:r>
              </a:p>
            </p:txBody>
          </p:sp>
        </mc:Fallback>
      </mc:AlternateContent>
    </p:spTree>
    <p:extLst>
      <p:ext uri="{BB962C8B-B14F-4D97-AF65-F5344CB8AC3E}">
        <p14:creationId xmlns:p14="http://schemas.microsoft.com/office/powerpoint/2010/main" val="2848234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46DB9B4-5AD9-9ADD-C8B2-D56AA1364542}"/>
              </a:ext>
            </a:extLst>
          </p:cNvPr>
          <p:cNvSpPr txBox="1"/>
          <p:nvPr/>
        </p:nvSpPr>
        <p:spPr>
          <a:xfrm>
            <a:off x="0" y="179249"/>
            <a:ext cx="12122331" cy="7171194"/>
          </a:xfrm>
          <a:prstGeom prst="rect">
            <a:avLst/>
          </a:prstGeom>
          <a:noFill/>
        </p:spPr>
        <p:txBody>
          <a:bodyPr wrap="square">
            <a:spAutoFit/>
          </a:bodyPr>
          <a:lstStyle/>
          <a:p>
            <a:pPr algn="ctr"/>
            <a:r>
              <a:rPr lang="fr-FR" sz="3600" i="0" dirty="0">
                <a:effectLst/>
                <a:latin typeface="Algerian" panose="04020705040A02060702" pitchFamily="82" charset="0"/>
                <a:cs typeface="Times New Roman" panose="02020603050405020304" pitchFamily="18" charset="0"/>
              </a:rPr>
              <a:t>La 4-vitesse, paramètre à caractère physique, permet des vitesses tendant vers l’infini.</a:t>
            </a:r>
          </a:p>
          <a:p>
            <a:pPr algn="l"/>
            <a:endParaRPr lang="fr-FR" sz="3600" i="0" dirty="0">
              <a:effectLst/>
              <a:latin typeface="Algerian" panose="04020705040A02060702" pitchFamily="82" charset="0"/>
              <a:cs typeface="Times New Roman" panose="02020603050405020304" pitchFamily="18" charset="0"/>
            </a:endParaRPr>
          </a:p>
          <a:p>
            <a:pPr algn="just"/>
            <a:r>
              <a:rPr lang="fr-FR" sz="3200" b="0" i="0" dirty="0">
                <a:effectLst/>
                <a:latin typeface="Times New Roman" panose="02020603050405020304" pitchFamily="18" charset="0"/>
                <a:cs typeface="Times New Roman" panose="02020603050405020304" pitchFamily="18" charset="0"/>
              </a:rPr>
              <a:t>Ce n’est pas le cas en relativité où on introduit le concept de </a:t>
            </a:r>
            <a:r>
              <a:rPr lang="fr-FR" sz="3200" b="1" i="0">
                <a:effectLst/>
                <a:latin typeface="Times New Roman" panose="02020603050405020304" pitchFamily="18" charset="0"/>
                <a:cs typeface="Times New Roman" panose="02020603050405020304" pitchFamily="18" charset="0"/>
              </a:rPr>
              <a:t>4-vitesse</a:t>
            </a:r>
            <a:r>
              <a:rPr lang="fr-FR" sz="3200" b="0" i="0">
                <a:effectLst/>
                <a:latin typeface="Times New Roman" panose="02020603050405020304" pitchFamily="18" charset="0"/>
                <a:cs typeface="Times New Roman" panose="02020603050405020304" pitchFamily="18" charset="0"/>
              </a:rPr>
              <a:t> (4-vecteur </a:t>
            </a:r>
            <a:r>
              <a:rPr lang="fr-FR" sz="3200" b="0" i="0" dirty="0">
                <a:effectLst/>
                <a:latin typeface="Times New Roman" panose="02020603050405020304" pitchFamily="18" charset="0"/>
                <a:cs typeface="Times New Roman" panose="02020603050405020304" pitchFamily="18" charset="0"/>
              </a:rPr>
              <a:t>tangent à la </a:t>
            </a:r>
            <a:r>
              <a:rPr lang="fr-FR" sz="3200" b="0" i="0">
                <a:effectLst/>
                <a:latin typeface="Times New Roman" panose="02020603050405020304" pitchFamily="18" charset="0"/>
                <a:cs typeface="Times New Roman" panose="02020603050405020304" pitchFamily="18" charset="0"/>
              </a:rPr>
              <a:t>ligne d’univers) où</a:t>
            </a:r>
            <a:r>
              <a:rPr lang="fr-FR" sz="3200" b="0" i="0" dirty="0">
                <a:effectLst/>
                <a:latin typeface="Times New Roman" panose="02020603050405020304" pitchFamily="18" charset="0"/>
                <a:cs typeface="Times New Roman" panose="02020603050405020304" pitchFamily="18" charset="0"/>
              </a:rPr>
              <a:t>, par exemple pour une ligne d’univers de type temps, le paramètre dynamique et affine (qui sert à mesurer la ligne d’univers) est ce qu’on appelle le </a:t>
            </a:r>
            <a:r>
              <a:rPr lang="fr-FR" sz="3200" b="1" i="0" dirty="0">
                <a:effectLst/>
                <a:latin typeface="Times New Roman" panose="02020603050405020304" pitchFamily="18" charset="0"/>
                <a:cs typeface="Times New Roman" panose="02020603050405020304" pitchFamily="18" charset="0"/>
              </a:rPr>
              <a:t>« temps propre »</a:t>
            </a:r>
            <a:r>
              <a:rPr lang="fr-FR" sz="3200" b="0" i="0" dirty="0">
                <a:effectLst/>
                <a:latin typeface="Times New Roman" panose="02020603050405020304" pitchFamily="18" charset="0"/>
                <a:cs typeface="Times New Roman" panose="02020603050405020304" pitchFamily="18" charset="0"/>
              </a:rPr>
              <a:t>.</a:t>
            </a:r>
          </a:p>
          <a:p>
            <a:pPr algn="just"/>
            <a:endParaRPr lang="fr-FR" sz="3200" b="0" i="0" dirty="0">
              <a:effectLst/>
              <a:latin typeface="Times New Roman" panose="02020603050405020304" pitchFamily="18" charset="0"/>
              <a:cs typeface="Times New Roman" panose="02020603050405020304" pitchFamily="18" charset="0"/>
            </a:endParaRPr>
          </a:p>
          <a:p>
            <a:pPr algn="just"/>
            <a:r>
              <a:rPr lang="fr-FR" sz="3200" b="0" i="0" dirty="0">
                <a:effectLst/>
                <a:latin typeface="Times New Roman" panose="02020603050405020304" pitchFamily="18" charset="0"/>
                <a:cs typeface="Times New Roman" panose="02020603050405020304" pitchFamily="18" charset="0"/>
              </a:rPr>
              <a:t>Ce temps propre , mal nommé, et source de confusion avec la coordonnée temps, est en fait un paramètre d</a:t>
            </a:r>
            <a:r>
              <a:rPr lang="fr-FR" sz="3200" b="1" i="0" dirty="0">
                <a:effectLst/>
                <a:latin typeface="Times New Roman" panose="02020603050405020304" pitchFamily="18" charset="0"/>
                <a:cs typeface="Times New Roman" panose="02020603050405020304" pitchFamily="18" charset="0"/>
              </a:rPr>
              <a:t>e nature » intervalle d’espace-temps</a:t>
            </a:r>
            <a:r>
              <a:rPr lang="fr-FR" sz="3200" b="0" i="0" dirty="0">
                <a:effectLst/>
                <a:latin typeface="Times New Roman" panose="02020603050405020304" pitchFamily="18" charset="0"/>
                <a:cs typeface="Times New Roman" panose="02020603050405020304" pitchFamily="18" charset="0"/>
              </a:rPr>
              <a:t>« , qui est proportionnel à cet intervalle d’espace-temps. </a:t>
            </a:r>
          </a:p>
          <a:p>
            <a:pPr algn="just"/>
            <a:endParaRPr lang="fr-FR" sz="3200" b="0" i="0" dirty="0">
              <a:effectLst/>
              <a:latin typeface="Times New Roman" panose="02020603050405020304" pitchFamily="18" charset="0"/>
              <a:cs typeface="Times New Roman" panose="02020603050405020304" pitchFamily="18" charset="0"/>
            </a:endParaRPr>
          </a:p>
          <a:p>
            <a:pPr algn="just"/>
            <a:r>
              <a:rPr lang="fr-FR" sz="3200" b="0" i="0" dirty="0">
                <a:effectLst/>
                <a:latin typeface="Times New Roman" panose="02020603050405020304" pitchFamily="18" charset="0"/>
                <a:cs typeface="Times New Roman" panose="02020603050405020304" pitchFamily="18" charset="0"/>
              </a:rPr>
              <a:t>On le trouve dans la métrique, avec un indice 2, et noté </a:t>
            </a:r>
            <a:r>
              <a:rPr lang="el-GR" sz="3200" b="0" i="0" dirty="0">
                <a:effectLst/>
                <a:latin typeface="Times New Roman" panose="02020603050405020304" pitchFamily="18" charset="0"/>
                <a:cs typeface="Times New Roman" panose="02020603050405020304" pitchFamily="18" charset="0"/>
              </a:rPr>
              <a:t>τ</a:t>
            </a:r>
            <a:r>
              <a:rPr lang="fr-FR" sz="3200" b="0" i="0" dirty="0">
                <a:effectLst/>
                <a:latin typeface="Times New Roman" panose="02020603050405020304" pitchFamily="18" charset="0"/>
                <a:cs typeface="Times New Roman" panose="02020603050405020304" pitchFamily="18" charset="0"/>
              </a:rPr>
              <a:t> tel que s² =c²</a:t>
            </a:r>
            <a:r>
              <a:rPr lang="el-GR" sz="3200" b="0" i="0" dirty="0">
                <a:effectLst/>
                <a:latin typeface="Times New Roman" panose="02020603050405020304" pitchFamily="18" charset="0"/>
                <a:cs typeface="Times New Roman" panose="02020603050405020304" pitchFamily="18" charset="0"/>
              </a:rPr>
              <a:t>τ</a:t>
            </a:r>
            <a:r>
              <a:rPr lang="fr-FR" sz="3200" b="0" i="0" dirty="0">
                <a:effectLst/>
                <a:latin typeface="Times New Roman" panose="02020603050405020304" pitchFamily="18" charset="0"/>
                <a:cs typeface="Times New Roman" panose="02020603050405020304" pitchFamily="18" charset="0"/>
              </a:rPr>
              <a:t>². .</a:t>
            </a:r>
          </a:p>
        </p:txBody>
      </p:sp>
    </p:spTree>
    <p:extLst>
      <p:ext uri="{BB962C8B-B14F-4D97-AF65-F5344CB8AC3E}">
        <p14:creationId xmlns:p14="http://schemas.microsoft.com/office/powerpoint/2010/main" val="33472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F0D972D-4762-D264-7E91-8178A55E71A3}"/>
              </a:ext>
            </a:extLst>
          </p:cNvPr>
          <p:cNvSpPr txBox="1"/>
          <p:nvPr/>
        </p:nvSpPr>
        <p:spPr>
          <a:xfrm>
            <a:off x="161108" y="1331131"/>
            <a:ext cx="11869783" cy="4524315"/>
          </a:xfrm>
          <a:prstGeom prst="rect">
            <a:avLst/>
          </a:prstGeom>
          <a:noFill/>
        </p:spPr>
        <p:txBody>
          <a:bodyPr wrap="square">
            <a:spAutoFit/>
          </a:bodyPr>
          <a:lstStyle/>
          <a:p>
            <a:pPr algn="just"/>
            <a:r>
              <a:rPr lang="fr-FR" sz="3200" b="0" i="0" dirty="0">
                <a:effectLst/>
                <a:latin typeface="Times New Roman" panose="02020603050405020304" pitchFamily="18" charset="0"/>
                <a:cs typeface="Times New Roman" panose="02020603050405020304" pitchFamily="18" charset="0"/>
              </a:rPr>
              <a:t>Ceci change tout, car alors qu’on a l’impression de ne pas pouvoir se déplacer dans un univers « plus vite que la lumière », si on prend le temps propre d’un observateur comme paramètre affine, ce qui est physiquement justifié, il pourrait traverser tout l’univers en une fraction de seconde, lorsqu’il s’approche de la vitesse « de coordonnée » de la lumière.</a:t>
            </a:r>
          </a:p>
          <a:p>
            <a:pPr algn="just"/>
            <a:r>
              <a:rPr lang="fr-FR" sz="3200" b="0" i="0" dirty="0">
                <a:effectLst/>
                <a:latin typeface="Times New Roman" panose="02020603050405020304" pitchFamily="18" charset="0"/>
                <a:cs typeface="Times New Roman" panose="02020603050405020304" pitchFamily="18" charset="0"/>
              </a:rPr>
              <a:t>Comme c’est la 4-vitesse relativiste qui a un caractère physique, on voit que contrairement aux idées reçues, il n’y a pas (théoriquement) de vitesse physique limite.</a:t>
            </a:r>
          </a:p>
        </p:txBody>
      </p:sp>
    </p:spTree>
    <p:extLst>
      <p:ext uri="{BB962C8B-B14F-4D97-AF65-F5344CB8AC3E}">
        <p14:creationId xmlns:p14="http://schemas.microsoft.com/office/powerpoint/2010/main" val="245453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A022D3A-CC4E-0E98-4615-C5627ED32247}"/>
              </a:ext>
            </a:extLst>
          </p:cNvPr>
          <p:cNvSpPr txBox="1"/>
          <p:nvPr/>
        </p:nvSpPr>
        <p:spPr>
          <a:xfrm>
            <a:off x="87086" y="478972"/>
            <a:ext cx="12104914" cy="624786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4400" i="0" u="none" strike="noStrike" kern="1200" cap="none" spc="0" normalizeH="0" baseline="0" noProof="0" dirty="0">
                <a:ln>
                  <a:noFill/>
                </a:ln>
                <a:effectLst/>
                <a:uLnTx/>
                <a:uFillTx/>
                <a:latin typeface="Algerian" panose="04020705040A02060702" pitchFamily="82" charset="0"/>
                <a:cs typeface="Times New Roman" panose="02020603050405020304" pitchFamily="18" charset="0"/>
              </a:rPr>
              <a:t>Quid de la lumière?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La lumière parcourant des géodésiques de type nul, son « temps propre » est nul et avec ce paramètre un photon traverserait « instantanément » l’univers.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Pour s’affranchir de cela, considérant que du fait de la nature « fréquentielle » de la lumière, ce paramètre temps propre ne s’applique pas, on prend un autre paramètre affin pour les géodésiques nulles qui est sa « fréquence », en fait le 4-moment qui ne dépend que de sa fréquence.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Voir: </a:t>
            </a:r>
            <a:r>
              <a:rPr kumimoji="0" lang="fr-FR" altLang="fr-FR" sz="3200" b="0" i="0" u="none" strike="noStrike" kern="1200" cap="none" spc="0" normalizeH="0" baseline="0" noProof="0" dirty="0">
                <a:ln>
                  <a:noFill/>
                </a:ln>
                <a:solidFill>
                  <a:srgbClr val="58C1BA"/>
                </a:solidFill>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More about the </a:t>
            </a:r>
            <a:r>
              <a:rPr kumimoji="0" lang="fr-FR" altLang="fr-FR" sz="3200" b="0" i="0" u="none" strike="noStrike" kern="1200" cap="none" spc="0" normalizeH="0" baseline="0" noProof="0" dirty="0" err="1">
                <a:ln>
                  <a:noFill/>
                </a:ln>
                <a:solidFill>
                  <a:srgbClr val="58C1BA"/>
                </a:solidFill>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Newmann</a:t>
            </a:r>
            <a:r>
              <a:rPr kumimoji="0" lang="fr-FR" altLang="fr-FR" sz="3200" b="0" i="0" u="none" strike="noStrike" kern="1200" cap="none" spc="0" normalizeH="0" baseline="0" noProof="0" dirty="0">
                <a:ln>
                  <a:noFill/>
                </a:ln>
                <a:solidFill>
                  <a:srgbClr val="58C1BA"/>
                </a:solidFill>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-Penrose (NP) </a:t>
            </a:r>
            <a:r>
              <a:rPr kumimoji="0" lang="fr-FR" altLang="fr-FR" sz="3200" b="0" i="0" u="none" strike="noStrike" kern="1200" cap="none" spc="0" normalizeH="0" baseline="0" noProof="0" dirty="0" err="1">
                <a:ln>
                  <a:noFill/>
                </a:ln>
                <a:solidFill>
                  <a:srgbClr val="58C1BA"/>
                </a:solidFill>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formalism</a:t>
            </a:r>
            <a:r>
              <a:rPr kumimoji="0" lang="fr-FR" altLang="fr-FR"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08/5/24</a:t>
            </a:r>
            <a:endParaRPr kumimoji="0" lang="fr-FR" altLang="fr-FR"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80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4005F787-809E-C0BE-599B-0B66B02B23AF}"/>
              </a:ext>
            </a:extLst>
          </p:cNvPr>
          <p:cNvSpPr txBox="1"/>
          <p:nvPr/>
        </p:nvSpPr>
        <p:spPr>
          <a:xfrm>
            <a:off x="0" y="-5417"/>
            <a:ext cx="12192000" cy="63709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4400" i="0" u="none" strike="noStrike" cap="none" normalizeH="0" baseline="0" dirty="0">
                <a:ln>
                  <a:noFill/>
                </a:ln>
                <a:effectLst/>
                <a:latin typeface="Algerian" panose="04020705040A02060702" pitchFamily="82" charset="0"/>
                <a:cs typeface="Times New Roman" panose="02020603050405020304" pitchFamily="18" charset="0"/>
              </a:rPr>
              <a:t>L’effet Doppler Relativiste décrit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4400" i="0" u="none" strike="noStrike" cap="none" normalizeH="0" baseline="0" dirty="0">
                <a:ln>
                  <a:noFill/>
                </a:ln>
                <a:effectLst/>
                <a:latin typeface="Algerian" panose="04020705040A02060702" pitchFamily="82" charset="0"/>
                <a:cs typeface="Times New Roman" panose="02020603050405020304" pitchFamily="18" charset="0"/>
              </a:rPr>
              <a:t>la possibilité d’une 4-vitesse infinie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Dans un référentiel R</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1</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animé d’une vitesse </a:t>
            </a:r>
            <a:r>
              <a:rPr kumimoji="0" lang="fr-FR" altLang="fr-FR" sz="3200" b="0" i="1" u="none" strike="noStrike" cap="none" normalizeH="0" baseline="0" dirty="0">
                <a:ln>
                  <a:noFill/>
                </a:ln>
                <a:effectLst/>
                <a:latin typeface="Times New Roman" panose="02020603050405020304" pitchFamily="18" charset="0"/>
                <a:cs typeface="Times New Roman" panose="02020603050405020304" pitchFamily="18" charset="0"/>
              </a:rPr>
              <a:t>v</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par rapport à un référentiel R</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0</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 la lumière émise à une fréquence f</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1</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liée à une transition entre couches électroniques, propre à un atome déterminé, identifiée par ses motifs de raies spectrales comme on l’utilise en spectrométrie, est observée à une fréquence f</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0</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dans R</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0</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différente décalée </a:t>
            </a:r>
            <a:r>
              <a:rPr kumimoji="0" lang="fr-FR" altLang="fr-FR" sz="3200" b="1" i="0" u="none" strike="noStrike" cap="none" normalizeH="0" baseline="0" dirty="0">
                <a:ln>
                  <a:noFill/>
                </a:ln>
                <a:effectLst/>
                <a:latin typeface="Times New Roman" panose="02020603050405020304" pitchFamily="18" charset="0"/>
                <a:cs typeface="Times New Roman" panose="02020603050405020304" pitchFamily="18" charset="0"/>
              </a:rPr>
              <a:t>(l’effet Doppler relativiste fait intervenir le « facteur de Lorentz » ce qui montre que ce rapport tend vers l’infini quand la vitesse </a:t>
            </a:r>
            <a:r>
              <a:rPr kumimoji="0" lang="fr-FR" altLang="fr-FR" sz="3200" b="1" i="1" u="none" strike="noStrike" cap="none" normalizeH="0" baseline="0" dirty="0">
                <a:ln>
                  <a:noFill/>
                </a:ln>
                <a:effectLst/>
                <a:latin typeface="Times New Roman" panose="02020603050405020304" pitchFamily="18" charset="0"/>
                <a:cs typeface="Times New Roman" panose="02020603050405020304" pitchFamily="18" charset="0"/>
              </a:rPr>
              <a:t>v</a:t>
            </a:r>
            <a:r>
              <a:rPr kumimoji="0" lang="fr-FR" altLang="fr-FR" sz="3200" b="1" i="0" u="none" strike="noStrike" cap="none" normalizeH="0" baseline="0" dirty="0">
                <a:ln>
                  <a:noFill/>
                </a:ln>
                <a:effectLst/>
                <a:latin typeface="Times New Roman" panose="02020603050405020304" pitchFamily="18" charset="0"/>
                <a:cs typeface="Times New Roman" panose="02020603050405020304" pitchFamily="18" charset="0"/>
              </a:rPr>
              <a:t> tend vers la vitesse de la lumière)</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L’observateur de R</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0</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peut évaluer cette 4-vitesse de R</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1</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par cette formule. </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[1]</a:t>
            </a:r>
            <a:endParaRPr kumimoji="0" lang="fr-FR" altLang="fr-FR" sz="3200" b="1" i="0" u="none" strike="noStrike" cap="none" normalizeH="0" baseline="-25000" dirty="0">
              <a:ln>
                <a:noFill/>
              </a:ln>
              <a:effectLst/>
              <a:latin typeface="Times New Roman" panose="02020603050405020304" pitchFamily="18" charset="0"/>
              <a:cs typeface="Times New Roman" panose="02020603050405020304" pitchFamily="18" charset="0"/>
            </a:endParaRPr>
          </a:p>
        </p:txBody>
      </p:sp>
      <p:pic>
        <p:nvPicPr>
          <p:cNvPr id="1026" name="Picture 2" descr="Emoji noir et blanc, logo, lumière, texte, ampoule à ...">
            <a:extLst>
              <a:ext uri="{FF2B5EF4-FFF2-40B4-BE49-F238E27FC236}">
                <a16:creationId xmlns:a16="http://schemas.microsoft.com/office/drawing/2014/main" id="{0AC60E36-17C5-60F4-DE9A-39BF28048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106" y="0"/>
            <a:ext cx="1531957" cy="142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32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BB3BE88-EF5C-D3C7-7B2D-E4AFBE7CA286}"/>
              </a:ext>
            </a:extLst>
          </p:cNvPr>
          <p:cNvSpPr txBox="1"/>
          <p:nvPr/>
        </p:nvSpPr>
        <p:spPr>
          <a:xfrm>
            <a:off x="187234" y="1051278"/>
            <a:ext cx="11817532" cy="538609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4400" i="0" u="none" strike="noStrike" cap="none" normalizeH="0" baseline="0" dirty="0">
                <a:ln>
                  <a:noFill/>
                </a:ln>
                <a:effectLst/>
                <a:latin typeface="Algerian" panose="04020705040A02060702" pitchFamily="82" charset="0"/>
                <a:cs typeface="Times New Roman" panose="02020603050405020304" pitchFamily="18" charset="0"/>
              </a:rPr>
              <a:t>L’énergie pour obtenir cette vitesse quasi infinie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32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Nous savons que l’énergie est la grandeur physique associée au temps.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32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Un calcul simple montrerait que pour faire tendre la vitesse d’un observateur vers la vitesse de la lumière, l’énergie qu’il va acquérir va tendre vers l’infini.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3200" dirty="0">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Cela nous amène à réfléchir à la place de l’énergie dans la théorie.</a:t>
            </a:r>
          </a:p>
        </p:txBody>
      </p:sp>
    </p:spTree>
    <p:extLst>
      <p:ext uri="{BB962C8B-B14F-4D97-AF65-F5344CB8AC3E}">
        <p14:creationId xmlns:p14="http://schemas.microsoft.com/office/powerpoint/2010/main" val="285638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1619BF7-22D2-CFE2-B4F8-0504EC18DC97}"/>
              </a:ext>
            </a:extLst>
          </p:cNvPr>
          <p:cNvSpPr txBox="1"/>
          <p:nvPr/>
        </p:nvSpPr>
        <p:spPr>
          <a:xfrm>
            <a:off x="274320" y="920621"/>
            <a:ext cx="11643360" cy="501675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effectLst/>
                <a:latin typeface="Times New Roman" panose="02020603050405020304" pitchFamily="18" charset="0"/>
                <a:cs typeface="Times New Roman" panose="02020603050405020304" pitchFamily="18" charset="0"/>
              </a:rPr>
              <a:t>Notes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1"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[1] Selon que le signal lumineux de fréquence f</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1</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dans R</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1</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est émis vers l’observateur de R</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0</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ou en sens contraire le décalage est vers le bleu ou vers le rouge (la formule de l’effet Doppler relativiste inclut un vecteur de propagation).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De plus la situation est symétrique ce qui est dit pour R</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1</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dans R</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0</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est aussi vrai pour R</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0</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dans R</a:t>
            </a:r>
            <a:r>
              <a:rPr kumimoji="0" lang="fr-FR" altLang="fr-FR" sz="3200" b="0" i="0" u="none" strike="noStrike" cap="none" normalizeH="0" baseline="-25000" dirty="0">
                <a:ln>
                  <a:noFill/>
                </a:ln>
                <a:effectLst/>
                <a:latin typeface="Times New Roman" panose="02020603050405020304" pitchFamily="18" charset="0"/>
                <a:cs typeface="Times New Roman" panose="02020603050405020304" pitchFamily="18" charset="0"/>
              </a:rPr>
              <a:t>1</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Merriweather" panose="00000500000000000000" pitchFamily="2" charset="0"/>
              </a:rPr>
              <a:t>      </a:t>
            </a:r>
            <a:endParaRPr kumimoji="0" lang="fr-FR" altLang="fr-FR" sz="1800" b="0" i="0" u="none" strike="noStrike" cap="none" normalizeH="0" baseline="0" dirty="0">
              <a:ln>
                <a:noFill/>
              </a:ln>
              <a:effectLst/>
              <a:latin typeface="Merriweather" panose="00000500000000000000" pitchFamily="2" charset="0"/>
            </a:endParaRPr>
          </a:p>
        </p:txBody>
      </p:sp>
    </p:spTree>
    <p:extLst>
      <p:ext uri="{BB962C8B-B14F-4D97-AF65-F5344CB8AC3E}">
        <p14:creationId xmlns:p14="http://schemas.microsoft.com/office/powerpoint/2010/main" val="171622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8C8E2CE-2973-4B90-F4C0-A9E60EA84BDA}"/>
              </a:ext>
            </a:extLst>
          </p:cNvPr>
          <p:cNvSpPr txBox="1"/>
          <p:nvPr/>
        </p:nvSpPr>
        <p:spPr>
          <a:xfrm>
            <a:off x="478971" y="487680"/>
            <a:ext cx="10153587" cy="4031873"/>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[2] Formule de l’effet Doppler relativiste dans le cas le plus général (</a:t>
            </a:r>
            <a:r>
              <a:rPr kumimoji="0" lang="fr-FR" altLang="fr-FR" sz="3200" b="0" i="0" u="none" strike="noStrike" cap="none" normalizeH="0" baseline="0" dirty="0" err="1">
                <a:ln>
                  <a:noFill/>
                </a:ln>
                <a:effectLst/>
                <a:latin typeface="Times New Roman" panose="02020603050405020304" pitchFamily="18" charset="0"/>
                <a:cs typeface="Times New Roman" panose="02020603050405020304" pitchFamily="18" charset="0"/>
              </a:rPr>
              <a:t>Wikipedia</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v</a:t>
            </a:r>
            <a:r>
              <a:rPr kumimoji="0" lang="fr-FR" altLang="fr-FR" sz="3200" b="0" i="0" u="none" strike="noStrike" cap="none" normalizeH="0" baseline="-30000" dirty="0">
                <a:ln>
                  <a:noFill/>
                </a:ln>
                <a:effectLst/>
                <a:latin typeface="Times New Roman" panose="02020603050405020304" pitchFamily="18" charset="0"/>
                <a:cs typeface="Times New Roman" panose="02020603050405020304" pitchFamily="18" charset="0"/>
              </a:rPr>
              <a:t>s</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est la vitesse du référentiel qui émet le rayon lumineux, v</a:t>
            </a:r>
            <a:r>
              <a:rPr kumimoji="0" lang="fr-FR" altLang="fr-FR" sz="3200" b="0" i="0" u="none" strike="noStrike" cap="none" normalizeH="0" baseline="-30000" dirty="0">
                <a:ln>
                  <a:noFill/>
                </a:ln>
                <a:effectLst/>
                <a:latin typeface="Times New Roman" panose="02020603050405020304" pitchFamily="18" charset="0"/>
                <a:cs typeface="Times New Roman" panose="02020603050405020304" pitchFamily="18" charset="0"/>
              </a:rPr>
              <a:t>0</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est la vitesse du référentiel dans lequel elle est mesurée, et les </a:t>
            </a:r>
            <a:r>
              <a:rPr kumimoji="0" lang="el-GR" altLang="fr-FR" sz="3200" b="0" i="1" u="none" strike="noStrike" cap="none" normalizeH="0" baseline="0" dirty="0">
                <a:ln>
                  <a:noFill/>
                </a:ln>
                <a:effectLst/>
                <a:latin typeface="Times New Roman" panose="02020603050405020304" pitchFamily="18" charset="0"/>
                <a:cs typeface="Times New Roman" panose="02020603050405020304" pitchFamily="18" charset="0"/>
              </a:rPr>
              <a:t>θ</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sont les angles entre la source lumineuse et le référentiel d’émission et l’angle que font les référentiels. Pour plus de précisions sur les autres notations, v</a:t>
            </a:r>
            <a:r>
              <a:rPr kumimoji="0" lang="fr-FR" altLang="fr-FR" sz="3200" b="1" i="0" u="none" strike="noStrike" cap="none" normalizeH="0" baseline="0" dirty="0">
                <a:ln>
                  <a:noFill/>
                </a:ln>
                <a:effectLst/>
                <a:latin typeface="Times New Roman" panose="02020603050405020304" pitchFamily="18" charset="0"/>
                <a:cs typeface="Times New Roman" panose="02020603050405020304" pitchFamily="18" charset="0"/>
              </a:rPr>
              <a:t>oir:</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https://fr.wikipedia.org/wiki/Effet_Doppler_relativiste</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a:t>
            </a:r>
          </a:p>
        </p:txBody>
      </p:sp>
      <p:pic>
        <p:nvPicPr>
          <p:cNvPr id="3" name="Image 2">
            <a:extLst>
              <a:ext uri="{FF2B5EF4-FFF2-40B4-BE49-F238E27FC236}">
                <a16:creationId xmlns:a16="http://schemas.microsoft.com/office/drawing/2014/main" id="{76908A98-2BEF-8B0E-61D8-11683832B812}"/>
              </a:ext>
            </a:extLst>
          </p:cNvPr>
          <p:cNvPicPr>
            <a:picLocks noChangeAspect="1"/>
          </p:cNvPicPr>
          <p:nvPr/>
        </p:nvPicPr>
        <p:blipFill>
          <a:blip r:embed="rId3"/>
          <a:stretch>
            <a:fillRect/>
          </a:stretch>
        </p:blipFill>
        <p:spPr>
          <a:xfrm>
            <a:off x="2649798" y="4598126"/>
            <a:ext cx="5257509" cy="1772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39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4C468AB-147C-B2E8-C28F-7F04DEACC51C}"/>
              </a:ext>
            </a:extLst>
          </p:cNvPr>
          <p:cNvSpPr txBox="1"/>
          <p:nvPr/>
        </p:nvSpPr>
        <p:spPr>
          <a:xfrm>
            <a:off x="566057" y="1081428"/>
            <a:ext cx="11355977" cy="60016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Elle se simplifie si on pose que la vitesse de l’observateur v</a:t>
            </a:r>
            <a:r>
              <a:rPr kumimoji="0" lang="fr-FR" altLang="fr-FR" sz="3200" b="0" i="0" u="none" strike="noStrike" cap="none" normalizeH="0" baseline="-30000" dirty="0">
                <a:ln>
                  <a:noFill/>
                </a:ln>
                <a:effectLst/>
                <a:latin typeface="Times New Roman" panose="02020603050405020304" pitchFamily="18" charset="0"/>
                <a:cs typeface="Times New Roman" panose="02020603050405020304" pitchFamily="18" charset="0"/>
              </a:rPr>
              <a:t>0</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 = 0, (comme les vitesses sont relatives on peut le considérer « au repos », pour simplifier.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Comme dans notre exemple les référentiels sont parallèles tous les angles valent 0, donc cos(0) = 1 .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Par ailleurs on peut poser c =1. </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3200" dirty="0">
                <a:latin typeface="Times New Roman" panose="02020603050405020304" pitchFamily="18" charset="0"/>
                <a:cs typeface="Times New Roman" panose="02020603050405020304" pitchFamily="18" charset="0"/>
              </a:rPr>
              <a:t>O</a:t>
            </a: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n obtient alors:</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3200" dirty="0">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rPr>
              <a:t>On voit que le facteur de Lorentz intervient dans la formule.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70AF73C-7F49-2421-E986-1DE6828B2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7628" y="4387367"/>
            <a:ext cx="3359229" cy="11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8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9F47F8-D02C-B974-3F2C-E4EDC025A037}"/>
              </a:ext>
            </a:extLst>
          </p:cNvPr>
          <p:cNvSpPr>
            <a:spLocks noGrp="1"/>
          </p:cNvSpPr>
          <p:nvPr>
            <p:ph type="title"/>
          </p:nvPr>
        </p:nvSpPr>
        <p:spPr>
          <a:xfrm>
            <a:off x="3591330" y="293231"/>
            <a:ext cx="3713237" cy="886984"/>
          </a:xfrm>
        </p:spPr>
        <p:txBody>
          <a:bodyPr/>
          <a:lstStyle/>
          <a:p>
            <a:r>
              <a:rPr lang="fr-FR" dirty="0">
                <a:latin typeface="Algerian" panose="04020705040A02060702" pitchFamily="82" charset="0"/>
                <a:cs typeface="Times New Roman" panose="02020603050405020304" pitchFamily="18" charset="0"/>
              </a:rPr>
              <a:t>Conclusion</a:t>
            </a:r>
          </a:p>
        </p:txBody>
      </p:sp>
      <p:sp>
        <p:nvSpPr>
          <p:cNvPr id="3" name="Espace réservé du contenu 2">
            <a:extLst>
              <a:ext uri="{FF2B5EF4-FFF2-40B4-BE49-F238E27FC236}">
                <a16:creationId xmlns:a16="http://schemas.microsoft.com/office/drawing/2014/main" id="{6103C900-33AA-377D-8C33-647929F1C722}"/>
              </a:ext>
            </a:extLst>
          </p:cNvPr>
          <p:cNvSpPr>
            <a:spLocks noGrp="1"/>
          </p:cNvSpPr>
          <p:nvPr>
            <p:ph idx="1"/>
          </p:nvPr>
        </p:nvSpPr>
        <p:spPr>
          <a:xfrm>
            <a:off x="131135" y="1553188"/>
            <a:ext cx="11929729" cy="4195481"/>
          </a:xfrm>
        </p:spPr>
        <p:txBody>
          <a:bodyPr>
            <a:noAutofit/>
          </a:bodyPr>
          <a:lstStyle/>
          <a:p>
            <a:pPr algn="just"/>
            <a:r>
              <a:rPr lang="fr-FR" sz="3200" dirty="0">
                <a:latin typeface="Times New Roman" panose="02020603050405020304" pitchFamily="18" charset="0"/>
                <a:cs typeface="Times New Roman" panose="02020603050405020304" pitchFamily="18" charset="0"/>
              </a:rPr>
              <a:t>Dans la série de 4 cours de cette année dont le thème portait sur la compréhension de la relativité restreinte, je suis revenu à de nombreuses reprises sur les mêmes thématiques, comme vous avez dû le remarquer.</a:t>
            </a:r>
          </a:p>
          <a:p>
            <a:pPr algn="just"/>
            <a:r>
              <a:rPr lang="fr-FR" sz="3200" dirty="0">
                <a:latin typeface="Times New Roman" panose="02020603050405020304" pitchFamily="18" charset="0"/>
                <a:cs typeface="Times New Roman" panose="02020603050405020304" pitchFamily="18" charset="0"/>
              </a:rPr>
              <a:t>Ma démarche s’appuie sur ma conviction que si on comprend ces concepts fondamentaux on doit pouvoir comprendre la relativité restreinte et que cela ouvre une porte vers la relativité générale, plus complexe, mais qui s’appuie localement sur la relativité restreinte.</a:t>
            </a:r>
          </a:p>
          <a:p>
            <a:pPr algn="just"/>
            <a:r>
              <a:rPr lang="fr-FR" sz="3200" dirty="0">
                <a:latin typeface="Times New Roman" panose="02020603050405020304" pitchFamily="18" charset="0"/>
                <a:cs typeface="Times New Roman" panose="02020603050405020304" pitchFamily="18" charset="0"/>
              </a:rPr>
              <a:t>J’espère qu’une partie de cet objectif a été atteint.</a:t>
            </a:r>
          </a:p>
        </p:txBody>
      </p:sp>
    </p:spTree>
    <p:extLst>
      <p:ext uri="{BB962C8B-B14F-4D97-AF65-F5344CB8AC3E}">
        <p14:creationId xmlns:p14="http://schemas.microsoft.com/office/powerpoint/2010/main" val="4042825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2951A-0F2E-D366-FEB2-AFDDC747EED8}"/>
              </a:ext>
            </a:extLst>
          </p:cNvPr>
          <p:cNvSpPr txBox="1">
            <a:spLocks noGrp="1"/>
          </p:cNvSpPr>
          <p:nvPr>
            <p:ph type="title"/>
          </p:nvPr>
        </p:nvSpPr>
        <p:spPr>
          <a:xfrm>
            <a:off x="838193" y="-23582"/>
            <a:ext cx="10515600" cy="827467"/>
          </a:xfrm>
        </p:spPr>
        <p:txBody>
          <a:bodyPr anchorCtr="1"/>
          <a:lstStyle/>
          <a:p>
            <a:pPr lvl="0" algn="ctr"/>
            <a:r>
              <a:rPr lang="fr-FR" sz="4000" dirty="0">
                <a:latin typeface="Times New Roman" pitchFamily="18"/>
                <a:cs typeface="Times New Roman" pitchFamily="18"/>
              </a:rPr>
              <a:t>Annexe 1: tenseur(s) métrique(s) de la RR</a:t>
            </a:r>
          </a:p>
        </p:txBody>
      </p:sp>
      <p:sp>
        <p:nvSpPr>
          <p:cNvPr id="3" name="Espace réservé du contenu 2">
            <a:extLst>
              <a:ext uri="{FF2B5EF4-FFF2-40B4-BE49-F238E27FC236}">
                <a16:creationId xmlns:a16="http://schemas.microsoft.com/office/drawing/2014/main" id="{B01EC0FA-7AE5-50CC-757C-78E88318070E}"/>
              </a:ext>
            </a:extLst>
          </p:cNvPr>
          <p:cNvSpPr txBox="1">
            <a:spLocks noGrp="1"/>
          </p:cNvSpPr>
          <p:nvPr>
            <p:ph idx="1"/>
          </p:nvPr>
        </p:nvSpPr>
        <p:spPr>
          <a:xfrm>
            <a:off x="0" y="803884"/>
            <a:ext cx="12191999" cy="6139175"/>
          </a:xfrm>
        </p:spPr>
        <p:txBody>
          <a:bodyPr>
            <a:normAutofit/>
          </a:bodyPr>
          <a:lstStyle/>
          <a:p>
            <a:pPr lvl="0" algn="just"/>
            <a:endParaRPr lang="fr-FR" sz="3200" dirty="0">
              <a:latin typeface="Times New Roman" pitchFamily="18"/>
              <a:cs typeface="Times New Roman" pitchFamily="18"/>
            </a:endParaRPr>
          </a:p>
          <a:p>
            <a:pPr lvl="0" algn="just"/>
            <a:r>
              <a:rPr lang="fr-FR" sz="3200" dirty="0">
                <a:latin typeface="Times New Roman" pitchFamily="18"/>
                <a:cs typeface="Times New Roman" pitchFamily="18"/>
              </a:rPr>
              <a:t>En général, le tenseur métrique utilisé pour la relativité restreinte est  celui de Minkowski défini dans une base orthonormée de 4 vecteurs: 3 de type espace (</a:t>
            </a:r>
            <a:r>
              <a:rPr lang="fr-FR" sz="3200" dirty="0">
                <a:latin typeface="Times New Roman" panose="02020603050405020304" pitchFamily="18" charset="0"/>
                <a:cs typeface="Times New Roman" panose="02020603050405020304" pitchFamily="18" charset="0"/>
              </a:rPr>
              <a:t>∂</a:t>
            </a:r>
            <a:r>
              <a:rPr lang="fr-FR" sz="3200" baseline="-25000" dirty="0">
                <a:latin typeface="Times New Roman" panose="02020603050405020304" pitchFamily="18" charset="0"/>
                <a:cs typeface="Times New Roman" panose="02020603050405020304" pitchFamily="18" charset="0"/>
              </a:rPr>
              <a:t>i</a:t>
            </a:r>
            <a:r>
              <a:rPr lang="fr-FR" sz="3200" dirty="0">
                <a:latin typeface="Times New Roman" panose="02020603050405020304" pitchFamily="18" charset="0"/>
                <a:cs typeface="Times New Roman" panose="02020603050405020304" pitchFamily="18" charset="0"/>
              </a:rPr>
              <a:t>)</a:t>
            </a:r>
            <a:r>
              <a:rPr lang="fr-FR" sz="3200" baseline="30000" dirty="0">
                <a:latin typeface="Times New Roman" panose="02020603050405020304" pitchFamily="18" charset="0"/>
                <a:cs typeface="Times New Roman" panose="02020603050405020304" pitchFamily="18" charset="0"/>
              </a:rPr>
              <a:t>µ</a:t>
            </a:r>
            <a:r>
              <a:rPr lang="fr-FR" sz="3200" dirty="0">
                <a:latin typeface="Times New Roman" panose="02020603050405020304" pitchFamily="18" charset="0"/>
                <a:cs typeface="Times New Roman" panose="02020603050405020304" pitchFamily="18" charset="0"/>
              </a:rPr>
              <a:t> </a:t>
            </a:r>
            <a:r>
              <a:rPr lang="fr-FR" sz="3200" dirty="0">
                <a:latin typeface="Times New Roman" pitchFamily="18"/>
                <a:cs typeface="Times New Roman" pitchFamily="18"/>
              </a:rPr>
              <a:t>et 1 de type temps (</a:t>
            </a:r>
            <a:r>
              <a:rPr lang="fr-FR" sz="3200" dirty="0">
                <a:latin typeface="Times New Roman" panose="02020603050405020304" pitchFamily="18" charset="0"/>
                <a:cs typeface="Times New Roman" panose="02020603050405020304" pitchFamily="18" charset="0"/>
              </a:rPr>
              <a:t>∂</a:t>
            </a:r>
            <a:r>
              <a:rPr lang="fr-FR" sz="3200" baseline="-25000" dirty="0">
                <a:latin typeface="Times New Roman" panose="02020603050405020304" pitchFamily="18" charset="0"/>
                <a:cs typeface="Times New Roman" panose="02020603050405020304" pitchFamily="18" charset="0"/>
              </a:rPr>
              <a:t>t</a:t>
            </a:r>
            <a:r>
              <a:rPr lang="fr-FR" sz="3200" dirty="0">
                <a:latin typeface="Times New Roman" panose="02020603050405020304" pitchFamily="18" charset="0"/>
                <a:cs typeface="Times New Roman" panose="02020603050405020304" pitchFamily="18" charset="0"/>
              </a:rPr>
              <a:t>)</a:t>
            </a:r>
            <a:r>
              <a:rPr lang="fr-FR" sz="3200" baseline="30000" dirty="0">
                <a:latin typeface="Times New Roman" panose="02020603050405020304" pitchFamily="18" charset="0"/>
                <a:cs typeface="Times New Roman" panose="02020603050405020304" pitchFamily="18" charset="0"/>
              </a:rPr>
              <a:t>µ</a:t>
            </a:r>
            <a:r>
              <a:rPr lang="fr-FR" sz="3200" dirty="0">
                <a:latin typeface="Times New Roman" pitchFamily="18"/>
                <a:cs typeface="Times New Roman" pitchFamily="18"/>
              </a:rPr>
              <a:t>: où i = x, y, z et µ,</a:t>
            </a:r>
            <a:r>
              <a:rPr lang="el-GR" sz="3200" dirty="0">
                <a:latin typeface="Times New Roman" panose="02020603050405020304" pitchFamily="18" charset="0"/>
                <a:cs typeface="Times New Roman" panose="02020603050405020304" pitchFamily="18" charset="0"/>
              </a:rPr>
              <a:t>λ</a:t>
            </a:r>
            <a:r>
              <a:rPr lang="fr-FR" sz="3200"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cs typeface="Times New Roman" panose="02020603050405020304" pitchFamily="18" charset="0"/>
              </a:rPr>
              <a:t>σ</a:t>
            </a:r>
            <a:r>
              <a:rPr lang="fr-FR" sz="3200" dirty="0">
                <a:latin typeface="Times New Roman" pitchFamily="18"/>
                <a:cs typeface="Times New Roman" pitchFamily="18"/>
              </a:rPr>
              <a:t> = i, t</a:t>
            </a:r>
          </a:p>
          <a:p>
            <a:pPr marL="0" lvl="0" indent="0">
              <a:buNone/>
            </a:pPr>
            <a:endParaRPr lang="en-US" dirty="0">
              <a:latin typeface="Times New Roman" pitchFamily="18"/>
              <a:cs typeface="Times New Roman" pitchFamily="18"/>
            </a:endParaRPr>
          </a:p>
          <a:p>
            <a:pPr marL="0" lvl="0" indent="0">
              <a:buNone/>
            </a:pPr>
            <a:endParaRPr lang="fr-FR" sz="3200" dirty="0">
              <a:latin typeface="Times New Roman" pitchFamily="18"/>
              <a:cs typeface="Times New Roman" pitchFamily="18"/>
            </a:endParaRPr>
          </a:p>
          <a:p>
            <a:pPr marL="0" lvl="0" indent="0">
              <a:buNone/>
            </a:pPr>
            <a:r>
              <a:rPr lang="fr-FR" sz="3200" dirty="0">
                <a:latin typeface="Times New Roman" pitchFamily="18"/>
                <a:cs typeface="Times New Roman" pitchFamily="18"/>
              </a:rPr>
              <a:t>					</a:t>
            </a:r>
            <a:r>
              <a:rPr lang="el-GR" sz="3200" dirty="0">
                <a:latin typeface="Times New Roman" pitchFamily="18"/>
                <a:cs typeface="Times New Roman" pitchFamily="18"/>
              </a:rPr>
              <a:t>η</a:t>
            </a:r>
            <a:r>
              <a:rPr lang="el-GR" sz="3200" baseline="-25000" dirty="0">
                <a:latin typeface="Times New Roman" pitchFamily="18"/>
                <a:cs typeface="Times New Roman" pitchFamily="18"/>
              </a:rPr>
              <a:t>μν</a:t>
            </a:r>
            <a:r>
              <a:rPr lang="fr-FR" sz="3200" dirty="0">
                <a:latin typeface="Times New Roman" pitchFamily="18"/>
                <a:cs typeface="Times New Roman" pitchFamily="18"/>
              </a:rPr>
              <a:t> =					   </a:t>
            </a:r>
          </a:p>
          <a:p>
            <a:pPr marL="0" lvl="0" indent="0">
              <a:buNone/>
            </a:pPr>
            <a:endParaRPr lang="fr-FR" sz="3200" dirty="0">
              <a:latin typeface="Times New Roman" pitchFamily="18"/>
              <a:cs typeface="Times New Roman" pitchFamily="18"/>
            </a:endParaRPr>
          </a:p>
          <a:p>
            <a:pPr marL="0" lvl="0" indent="0">
              <a:buNone/>
            </a:pPr>
            <a:endParaRPr lang="fr-FR" sz="3200" dirty="0">
              <a:latin typeface="Times New Roman" pitchFamily="18"/>
              <a:cs typeface="Times New Roman" pitchFamily="18"/>
            </a:endParaRPr>
          </a:p>
          <a:p>
            <a:pPr marL="0" lvl="0" indent="0">
              <a:buNone/>
            </a:pPr>
            <a:r>
              <a:rPr lang="fr-FR" sz="3200" dirty="0">
                <a:latin typeface="Times New Roman" pitchFamily="18"/>
                <a:cs typeface="Times New Roman" pitchFamily="18"/>
              </a:rPr>
              <a:t>La condition d’orthogonalité s’écrit (</a:t>
            </a:r>
            <a:r>
              <a:rPr lang="fr-FR" sz="3200" dirty="0">
                <a:latin typeface="Times New Roman" panose="02020603050405020304" pitchFamily="18" charset="0"/>
                <a:cs typeface="Times New Roman" panose="02020603050405020304" pitchFamily="18" charset="0"/>
              </a:rPr>
              <a:t>∂</a:t>
            </a:r>
            <a:r>
              <a:rPr lang="el-GR" sz="3200" baseline="-25000" dirty="0">
                <a:latin typeface="Times New Roman" panose="02020603050405020304" pitchFamily="18" charset="0"/>
                <a:cs typeface="Times New Roman" panose="02020603050405020304" pitchFamily="18" charset="0"/>
              </a:rPr>
              <a:t>λ</a:t>
            </a:r>
            <a:r>
              <a:rPr lang="fr-FR" sz="3200" dirty="0">
                <a:latin typeface="Times New Roman" panose="02020603050405020304" pitchFamily="18" charset="0"/>
                <a:cs typeface="Times New Roman" panose="02020603050405020304" pitchFamily="18" charset="0"/>
              </a:rPr>
              <a:t>)</a:t>
            </a:r>
            <a:r>
              <a:rPr lang="fr-FR" sz="3200" baseline="30000" dirty="0">
                <a:latin typeface="Times New Roman" panose="02020603050405020304" pitchFamily="18" charset="0"/>
                <a:cs typeface="Times New Roman" panose="02020603050405020304" pitchFamily="18" charset="0"/>
              </a:rPr>
              <a:t>µ</a:t>
            </a:r>
            <a:r>
              <a:rPr lang="el-GR" sz="3200" dirty="0">
                <a:latin typeface="Times New Roman" pitchFamily="18"/>
                <a:cs typeface="Times New Roman" pitchFamily="18"/>
              </a:rPr>
              <a:t> η</a:t>
            </a:r>
            <a:r>
              <a:rPr lang="el-GR" sz="3200" baseline="-25000" dirty="0">
                <a:latin typeface="Times New Roman" pitchFamily="18"/>
                <a:cs typeface="Times New Roman" pitchFamily="18"/>
              </a:rPr>
              <a:t>μν</a:t>
            </a:r>
            <a:r>
              <a:rPr lang="fr-FR" sz="3200" dirty="0">
                <a:latin typeface="Times New Roman" pitchFamily="18"/>
                <a:cs typeface="Times New Roman" pitchFamily="18"/>
              </a:rPr>
              <a:t> (</a:t>
            </a:r>
            <a:r>
              <a:rPr lang="fr-FR" sz="3200" dirty="0">
                <a:latin typeface="Times New Roman" panose="02020603050405020304" pitchFamily="18" charset="0"/>
                <a:cs typeface="Times New Roman" panose="02020603050405020304" pitchFamily="18" charset="0"/>
              </a:rPr>
              <a:t>∂</a:t>
            </a:r>
            <a:r>
              <a:rPr lang="el-GR" sz="3200" baseline="-25000" dirty="0">
                <a:latin typeface="Times New Roman" panose="02020603050405020304" pitchFamily="18" charset="0"/>
                <a:cs typeface="Times New Roman" panose="02020603050405020304" pitchFamily="18" charset="0"/>
              </a:rPr>
              <a:t>σ</a:t>
            </a:r>
            <a:r>
              <a:rPr lang="fr-FR" sz="3200" dirty="0">
                <a:latin typeface="Times New Roman" panose="02020603050405020304" pitchFamily="18" charset="0"/>
                <a:cs typeface="Times New Roman" panose="02020603050405020304" pitchFamily="18" charset="0"/>
              </a:rPr>
              <a:t>)</a:t>
            </a:r>
            <a:r>
              <a:rPr lang="el-GR" sz="3200" baseline="30000" dirty="0">
                <a:latin typeface="Times New Roman" panose="02020603050405020304" pitchFamily="18" charset="0"/>
                <a:cs typeface="Times New Roman" panose="02020603050405020304" pitchFamily="18" charset="0"/>
              </a:rPr>
              <a:t>ν</a:t>
            </a:r>
            <a:r>
              <a:rPr lang="fr-FR" sz="3200" dirty="0">
                <a:latin typeface="Times New Roman" panose="02020603050405020304" pitchFamily="18" charset="0"/>
                <a:cs typeface="Times New Roman" panose="02020603050405020304" pitchFamily="18" charset="0"/>
              </a:rPr>
              <a:t> = 0</a:t>
            </a:r>
            <a:endParaRPr lang="fr-FR" dirty="0">
              <a:latin typeface="Times New Roman" pitchFamily="18"/>
              <a:cs typeface="Times New Roman" pitchFamily="18"/>
            </a:endParaRPr>
          </a:p>
          <a:p>
            <a:pPr lvl="0" algn="just"/>
            <a:endParaRPr lang="fr-FR" sz="3200" dirty="0">
              <a:latin typeface="Times New Roman" pitchFamily="18"/>
              <a:cs typeface="Times New Roman" pitchFamily="18"/>
            </a:endParaRPr>
          </a:p>
          <a:p>
            <a:pPr lvl="0" algn="just"/>
            <a:endParaRPr lang="fr-FR" sz="3200" dirty="0">
              <a:latin typeface="Times New Roman" pitchFamily="18"/>
              <a:cs typeface="Times New Roman" pitchFamily="18"/>
            </a:endParaRPr>
          </a:p>
          <a:p>
            <a:pPr lvl="0" algn="just"/>
            <a:endParaRPr lang="en-US" sz="3200" dirty="0">
              <a:latin typeface="Times New Roman" pitchFamily="18"/>
              <a:cs typeface="Times New Roman" pitchFamily="18"/>
            </a:endParaRPr>
          </a:p>
        </p:txBody>
      </p:sp>
      <p:pic>
        <p:nvPicPr>
          <p:cNvPr id="4" name="Image 6">
            <a:extLst>
              <a:ext uri="{FF2B5EF4-FFF2-40B4-BE49-F238E27FC236}">
                <a16:creationId xmlns:a16="http://schemas.microsoft.com/office/drawing/2014/main" id="{A18E38DF-D9F5-1367-E147-A36F364849C3}"/>
              </a:ext>
            </a:extLst>
          </p:cNvPr>
          <p:cNvPicPr>
            <a:picLocks noChangeAspect="1"/>
          </p:cNvPicPr>
          <p:nvPr/>
        </p:nvPicPr>
        <p:blipFill>
          <a:blip r:embed="rId2"/>
          <a:stretch>
            <a:fillRect/>
          </a:stretch>
        </p:blipFill>
        <p:spPr>
          <a:xfrm>
            <a:off x="3592803" y="3606938"/>
            <a:ext cx="2318901" cy="1783769"/>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15A3-5571-5F22-BB7D-E72C03539CD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D30443-89D4-E705-5D52-2CBEAD1C2800}"/>
              </a:ext>
            </a:extLst>
          </p:cNvPr>
          <p:cNvSpPr>
            <a:spLocks noGrp="1"/>
          </p:cNvSpPr>
          <p:nvPr>
            <p:ph type="title"/>
          </p:nvPr>
        </p:nvSpPr>
        <p:spPr>
          <a:xfrm>
            <a:off x="1782089" y="111033"/>
            <a:ext cx="8250185" cy="853440"/>
          </a:xfrm>
        </p:spPr>
        <p:txBody>
          <a:bodyPr/>
          <a:lstStyle/>
          <a:p>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La proposition de Lorentz</a:t>
            </a:r>
          </a:p>
        </p:txBody>
      </p:sp>
      <p:sp>
        <p:nvSpPr>
          <p:cNvPr id="3" name="Espace réservé du contenu 2">
            <a:extLst>
              <a:ext uri="{FF2B5EF4-FFF2-40B4-BE49-F238E27FC236}">
                <a16:creationId xmlns:a16="http://schemas.microsoft.com/office/drawing/2014/main" id="{C9A78D8D-B178-368A-5621-48CC7C005F4E}"/>
              </a:ext>
            </a:extLst>
          </p:cNvPr>
          <p:cNvSpPr>
            <a:spLocks noGrp="1"/>
          </p:cNvSpPr>
          <p:nvPr>
            <p:ph idx="1"/>
          </p:nvPr>
        </p:nvSpPr>
        <p:spPr>
          <a:xfrm>
            <a:off x="-69669" y="1093144"/>
            <a:ext cx="12183292" cy="5873714"/>
          </a:xfrm>
        </p:spPr>
        <p:txBody>
          <a:bodyPr>
            <a:normAutofit/>
          </a:bodyPr>
          <a:lstStyle/>
          <a:p>
            <a:pPr algn="just"/>
            <a:r>
              <a:rPr lang="fr-FR" sz="3200" dirty="0">
                <a:latin typeface="Times New Roman" panose="02020603050405020304" pitchFamily="18" charset="0"/>
                <a:cs typeface="Times New Roman" panose="02020603050405020304" pitchFamily="18" charset="0"/>
              </a:rPr>
              <a:t>L’application de cette « correction » totalement empirique permettait de trouver le bon résultat dans l’expérience citée. Cela a donné lieu aux formules de Lorentz dont le nom est resté. </a:t>
            </a:r>
          </a:p>
          <a:p>
            <a:pPr algn="just"/>
            <a:r>
              <a:rPr lang="fr-FR" sz="3200" dirty="0">
                <a:latin typeface="Times New Roman" panose="02020603050405020304" pitchFamily="18" charset="0"/>
                <a:cs typeface="Times New Roman" panose="02020603050405020304" pitchFamily="18" charset="0"/>
              </a:rPr>
              <a:t>Mais cette contraction était bien mystérieuse puisqu’un objet animé d’une vitesse constante est inertiel, c’est-à-dire ne subit aucune contrainte ! Comment pourrait-il se contracter sans contrainte?</a:t>
            </a:r>
          </a:p>
          <a:p>
            <a:pPr algn="just"/>
            <a:r>
              <a:rPr lang="fr-FR" sz="3200" dirty="0">
                <a:latin typeface="Times New Roman" panose="02020603050405020304" pitchFamily="18" charset="0"/>
                <a:cs typeface="Times New Roman" panose="02020603050405020304" pitchFamily="18" charset="0"/>
              </a:rPr>
              <a:t>Une autre hypothèse, pour obtenir le même résultat, est que, pour la lumière, la loi d’addition des vitesses ne s’applique pas, parce que la vitesse de la lumière est invariable!</a:t>
            </a:r>
          </a:p>
        </p:txBody>
      </p:sp>
    </p:spTree>
    <p:extLst>
      <p:ext uri="{BB962C8B-B14F-4D97-AF65-F5344CB8AC3E}">
        <p14:creationId xmlns:p14="http://schemas.microsoft.com/office/powerpoint/2010/main" val="3026453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BBFBF1E1-B99F-3CB5-28AB-80A0785DCE0F}"/>
              </a:ext>
            </a:extLst>
          </p:cNvPr>
          <p:cNvSpPr txBox="1">
            <a:spLocks noGrp="1"/>
          </p:cNvSpPr>
          <p:nvPr>
            <p:ph idx="1"/>
          </p:nvPr>
        </p:nvSpPr>
        <p:spPr>
          <a:xfrm>
            <a:off x="0" y="1021979"/>
            <a:ext cx="12016294" cy="5154984"/>
          </a:xfrm>
        </p:spPr>
        <p:txBody>
          <a:bodyPr>
            <a:normAutofit lnSpcReduction="10000"/>
          </a:bodyPr>
          <a:lstStyle/>
          <a:p>
            <a:pPr lvl="0">
              <a:lnSpc>
                <a:spcPct val="80000"/>
              </a:lnSpc>
            </a:pPr>
            <a:endParaRPr lang="fr-FR" sz="3200" dirty="0">
              <a:latin typeface="Times New Roman" pitchFamily="18"/>
              <a:cs typeface="Times New Roman" pitchFamily="18"/>
            </a:endParaRPr>
          </a:p>
          <a:p>
            <a:pPr lvl="0">
              <a:lnSpc>
                <a:spcPct val="80000"/>
              </a:lnSpc>
            </a:pPr>
            <a:r>
              <a:rPr lang="fr-FR" sz="3200" dirty="0">
                <a:latin typeface="Times New Roman" pitchFamily="18"/>
                <a:cs typeface="Times New Roman" pitchFamily="18"/>
              </a:rPr>
              <a:t>Le produit scalaire est une opération qui, à partir de 2 vecteurs ,</a:t>
            </a:r>
            <a:r>
              <a:rPr lang="fr-FR" sz="3200" b="1" dirty="0">
                <a:latin typeface="Times New Roman" pitchFamily="18"/>
                <a:cs typeface="Times New Roman" pitchFamily="18"/>
              </a:rPr>
              <a:t>V</a:t>
            </a:r>
            <a:r>
              <a:rPr lang="fr-FR" sz="3200" b="1" baseline="30000" dirty="0">
                <a:latin typeface="Times New Roman" pitchFamily="18"/>
                <a:cs typeface="Times New Roman" pitchFamily="18"/>
              </a:rPr>
              <a:t>i</a:t>
            </a:r>
            <a:r>
              <a:rPr lang="fr-FR" sz="3200" b="1" dirty="0">
                <a:latin typeface="Times New Roman" pitchFamily="18"/>
                <a:cs typeface="Times New Roman" pitchFamily="18"/>
              </a:rPr>
              <a:t>, </a:t>
            </a:r>
            <a:r>
              <a:rPr lang="fr-FR" sz="3200" b="1" dirty="0" err="1">
                <a:latin typeface="Times New Roman" pitchFamily="18"/>
                <a:cs typeface="Times New Roman" pitchFamily="18"/>
              </a:rPr>
              <a:t>V</a:t>
            </a:r>
            <a:r>
              <a:rPr lang="fr-FR" sz="3200" b="1" baseline="30000" dirty="0" err="1">
                <a:latin typeface="Times New Roman" pitchFamily="18"/>
                <a:cs typeface="Times New Roman" pitchFamily="18"/>
              </a:rPr>
              <a:t>j</a:t>
            </a:r>
            <a:r>
              <a:rPr lang="fr-FR" sz="3200" b="1" baseline="-25000" dirty="0">
                <a:latin typeface="Times New Roman" pitchFamily="18"/>
                <a:cs typeface="Times New Roman" pitchFamily="18"/>
              </a:rPr>
              <a:t> </a:t>
            </a:r>
            <a:r>
              <a:rPr lang="fr-FR" sz="3200" b="1" dirty="0">
                <a:latin typeface="Times New Roman" pitchFamily="18"/>
                <a:cs typeface="Times New Roman" pitchFamily="18"/>
              </a:rPr>
              <a:t>, </a:t>
            </a:r>
            <a:r>
              <a:rPr lang="fr-FR" sz="3200" dirty="0">
                <a:latin typeface="Times New Roman" pitchFamily="18"/>
                <a:cs typeface="Times New Roman" pitchFamily="18"/>
              </a:rPr>
              <a:t>d’un espace vectoriel (euclidien, </a:t>
            </a:r>
            <a:r>
              <a:rPr lang="fr-FR" sz="3200" dirty="0" err="1">
                <a:latin typeface="Times New Roman" pitchFamily="18"/>
                <a:cs typeface="Times New Roman" pitchFamily="18"/>
              </a:rPr>
              <a:t>minkowsien</a:t>
            </a:r>
            <a:r>
              <a:rPr lang="fr-FR" sz="3200" dirty="0">
                <a:latin typeface="Times New Roman" pitchFamily="18"/>
                <a:cs typeface="Times New Roman" pitchFamily="18"/>
              </a:rPr>
              <a:t>, ..) génère un scalaire </a:t>
            </a:r>
            <a:r>
              <a:rPr lang="fr-FR" sz="3200" b="1" dirty="0">
                <a:latin typeface="Times New Roman" pitchFamily="18"/>
                <a:cs typeface="Times New Roman" pitchFamily="18"/>
              </a:rPr>
              <a:t>R</a:t>
            </a:r>
            <a:r>
              <a:rPr lang="fr-FR" sz="3200" dirty="0">
                <a:latin typeface="Times New Roman" pitchFamily="18"/>
                <a:cs typeface="Times New Roman" pitchFamily="18"/>
              </a:rPr>
              <a:t>. Il faut une métrique pour cela.</a:t>
            </a:r>
          </a:p>
          <a:p>
            <a:pPr lvl="0">
              <a:lnSpc>
                <a:spcPct val="80000"/>
              </a:lnSpc>
            </a:pPr>
            <a:r>
              <a:rPr lang="fr-FR" sz="3200" dirty="0">
                <a:latin typeface="Times New Roman" pitchFamily="18"/>
                <a:cs typeface="Times New Roman" pitchFamily="18"/>
              </a:rPr>
              <a:t>En relativité restreinte cela s’écrit: </a:t>
            </a:r>
          </a:p>
          <a:p>
            <a:pPr lvl="0" algn="ctr">
              <a:lnSpc>
                <a:spcPct val="80000"/>
              </a:lnSpc>
            </a:pPr>
            <a:r>
              <a:rPr lang="fr-FR" sz="3200" b="1" dirty="0">
                <a:latin typeface="Times New Roman" pitchFamily="18"/>
                <a:cs typeface="Times New Roman" pitchFamily="18"/>
              </a:rPr>
              <a:t>R</a:t>
            </a:r>
            <a:r>
              <a:rPr lang="fr-FR" sz="3200" dirty="0">
                <a:latin typeface="Times New Roman" pitchFamily="18"/>
                <a:cs typeface="Times New Roman" pitchFamily="18"/>
              </a:rPr>
              <a:t> =</a:t>
            </a:r>
            <a:r>
              <a:rPr lang="el-GR" sz="3200" dirty="0">
                <a:latin typeface="Times New Roman" pitchFamily="18"/>
                <a:cs typeface="Times New Roman" pitchFamily="18"/>
              </a:rPr>
              <a:t> </a:t>
            </a:r>
            <a:r>
              <a:rPr lang="fr-FR" sz="3200" b="1" dirty="0">
                <a:latin typeface="Times New Roman" pitchFamily="18"/>
                <a:cs typeface="Times New Roman" pitchFamily="18"/>
              </a:rPr>
              <a:t>V</a:t>
            </a:r>
            <a:r>
              <a:rPr lang="fr-FR" sz="3200" b="1" baseline="30000" dirty="0">
                <a:latin typeface="Times New Roman" pitchFamily="18"/>
                <a:cs typeface="Times New Roman" pitchFamily="18"/>
              </a:rPr>
              <a:t>i</a:t>
            </a:r>
            <a:r>
              <a:rPr lang="el-GR" sz="3200" dirty="0">
                <a:latin typeface="Times New Roman" pitchFamily="18"/>
                <a:cs typeface="Times New Roman" pitchFamily="18"/>
              </a:rPr>
              <a:t>η</a:t>
            </a:r>
            <a:r>
              <a:rPr lang="fr-FR" sz="3200" baseline="-25000" dirty="0" err="1">
                <a:latin typeface="Times New Roman" pitchFamily="18"/>
                <a:cs typeface="Times New Roman" pitchFamily="18"/>
              </a:rPr>
              <a:t>ij</a:t>
            </a:r>
            <a:r>
              <a:rPr lang="fr-FR" sz="3200" b="1" dirty="0" err="1">
                <a:latin typeface="Times New Roman" pitchFamily="18"/>
                <a:cs typeface="Times New Roman" pitchFamily="18"/>
              </a:rPr>
              <a:t>V</a:t>
            </a:r>
            <a:r>
              <a:rPr lang="fr-FR" sz="3200" b="1" baseline="30000" dirty="0" err="1">
                <a:latin typeface="Times New Roman" pitchFamily="18"/>
                <a:cs typeface="Times New Roman" pitchFamily="18"/>
              </a:rPr>
              <a:t>j</a:t>
            </a:r>
            <a:r>
              <a:rPr lang="fr-FR" sz="3200" b="1" baseline="-25000" dirty="0">
                <a:latin typeface="Times New Roman" pitchFamily="18"/>
                <a:cs typeface="Times New Roman" pitchFamily="18"/>
              </a:rPr>
              <a:t> </a:t>
            </a:r>
          </a:p>
          <a:p>
            <a:pPr lvl="0">
              <a:lnSpc>
                <a:spcPct val="80000"/>
              </a:lnSpc>
            </a:pPr>
            <a:r>
              <a:rPr lang="fr-FR" sz="3200" dirty="0">
                <a:latin typeface="Times New Roman" pitchFamily="18"/>
                <a:cs typeface="Times New Roman" pitchFamily="18"/>
              </a:rPr>
              <a:t>Notons que si i = j ceci donne le carré du module du vecteur.</a:t>
            </a:r>
          </a:p>
          <a:p>
            <a:pPr lvl="0">
              <a:lnSpc>
                <a:spcPct val="80000"/>
              </a:lnSpc>
            </a:pPr>
            <a:r>
              <a:rPr lang="fr-FR" sz="3200" dirty="0">
                <a:latin typeface="Times New Roman" pitchFamily="18"/>
                <a:cs typeface="Times New Roman" pitchFamily="18"/>
              </a:rPr>
              <a:t>En géométrie euclidienne c’est le même principe, mais comme le tenseur métrique est le tenseur « identité » </a:t>
            </a:r>
            <a:r>
              <a:rPr lang="el-GR" sz="3200" dirty="0">
                <a:latin typeface="Times New Roman" pitchFamily="18"/>
                <a:cs typeface="Times New Roman" pitchFamily="18"/>
              </a:rPr>
              <a:t>δ</a:t>
            </a:r>
            <a:r>
              <a:rPr lang="fr-FR" sz="3200" baseline="-25000" dirty="0" err="1">
                <a:latin typeface="Times New Roman" pitchFamily="18"/>
                <a:cs typeface="Times New Roman" pitchFamily="18"/>
              </a:rPr>
              <a:t>ij</a:t>
            </a:r>
            <a:r>
              <a:rPr lang="fr-FR" sz="3200" dirty="0">
                <a:latin typeface="Times New Roman" pitchFamily="18"/>
                <a:cs typeface="Times New Roman" pitchFamily="18"/>
              </a:rPr>
              <a:t> qui vaut 1 si i = j et 0 autrement, on a pris l’habitude de l’omettre.</a:t>
            </a:r>
          </a:p>
          <a:p>
            <a:pPr lvl="0">
              <a:lnSpc>
                <a:spcPct val="80000"/>
              </a:lnSpc>
            </a:pPr>
            <a:r>
              <a:rPr lang="fr-FR" sz="3200" dirty="0">
                <a:latin typeface="Times New Roman" pitchFamily="18"/>
                <a:cs typeface="Times New Roman" pitchFamily="18"/>
              </a:rPr>
              <a:t>Ainsi :</a:t>
            </a:r>
          </a:p>
          <a:p>
            <a:pPr lvl="0" algn="ctr">
              <a:lnSpc>
                <a:spcPct val="80000"/>
              </a:lnSpc>
            </a:pPr>
            <a:r>
              <a:rPr lang="fr-FR" sz="3200" b="1" dirty="0">
                <a:latin typeface="Times New Roman" pitchFamily="18"/>
                <a:cs typeface="Times New Roman" pitchFamily="18"/>
              </a:rPr>
              <a:t>R</a:t>
            </a:r>
            <a:r>
              <a:rPr lang="fr-FR" sz="3200" dirty="0">
                <a:latin typeface="Times New Roman" pitchFamily="18"/>
                <a:cs typeface="Times New Roman" pitchFamily="18"/>
              </a:rPr>
              <a:t> =</a:t>
            </a:r>
            <a:r>
              <a:rPr lang="el-GR" sz="3200" dirty="0">
                <a:latin typeface="Times New Roman" pitchFamily="18"/>
                <a:cs typeface="Times New Roman" pitchFamily="18"/>
              </a:rPr>
              <a:t> </a:t>
            </a:r>
            <a:r>
              <a:rPr lang="fr-FR" sz="3200" b="1" dirty="0">
                <a:latin typeface="Times New Roman" pitchFamily="18"/>
                <a:cs typeface="Times New Roman" pitchFamily="18"/>
              </a:rPr>
              <a:t>V</a:t>
            </a:r>
            <a:r>
              <a:rPr lang="fr-FR" sz="3200" b="1" baseline="30000" dirty="0">
                <a:latin typeface="Times New Roman" pitchFamily="18"/>
                <a:cs typeface="Times New Roman" pitchFamily="18"/>
              </a:rPr>
              <a:t>i</a:t>
            </a:r>
            <a:r>
              <a:rPr lang="el-GR" sz="3200" dirty="0">
                <a:latin typeface="Times New Roman" pitchFamily="18"/>
                <a:cs typeface="Times New Roman" pitchFamily="18"/>
              </a:rPr>
              <a:t>δ</a:t>
            </a:r>
            <a:r>
              <a:rPr lang="fr-FR" sz="3200" baseline="-25000" dirty="0" err="1">
                <a:latin typeface="Times New Roman" pitchFamily="18"/>
                <a:cs typeface="Times New Roman" pitchFamily="18"/>
              </a:rPr>
              <a:t>ij</a:t>
            </a:r>
            <a:r>
              <a:rPr lang="fr-FR" sz="3200" b="1" dirty="0" err="1">
                <a:latin typeface="Times New Roman" pitchFamily="18"/>
                <a:cs typeface="Times New Roman" pitchFamily="18"/>
              </a:rPr>
              <a:t>V</a:t>
            </a:r>
            <a:r>
              <a:rPr lang="fr-FR" sz="3200" b="1" baseline="30000" dirty="0" err="1">
                <a:latin typeface="Times New Roman" pitchFamily="18"/>
                <a:cs typeface="Times New Roman" pitchFamily="18"/>
              </a:rPr>
              <a:t>j</a:t>
            </a:r>
            <a:r>
              <a:rPr lang="fr-FR" sz="3200" b="1" baseline="-25000" dirty="0">
                <a:latin typeface="Times New Roman" pitchFamily="18"/>
                <a:cs typeface="Times New Roman" pitchFamily="18"/>
              </a:rPr>
              <a:t> </a:t>
            </a:r>
            <a:r>
              <a:rPr lang="fr-FR" sz="3200" b="1" dirty="0">
                <a:latin typeface="Times New Roman" pitchFamily="18"/>
                <a:cs typeface="Times New Roman" pitchFamily="18"/>
              </a:rPr>
              <a:t>→ </a:t>
            </a:r>
            <a:r>
              <a:rPr lang="fr-FR" sz="3200" b="1" dirty="0" err="1">
                <a:latin typeface="Times New Roman" pitchFamily="18"/>
                <a:cs typeface="Times New Roman" pitchFamily="18"/>
              </a:rPr>
              <a:t>V</a:t>
            </a:r>
            <a:r>
              <a:rPr lang="fr-FR" sz="3200" b="1" baseline="30000" dirty="0" err="1">
                <a:latin typeface="Times New Roman" pitchFamily="18"/>
                <a:cs typeface="Times New Roman" pitchFamily="18"/>
              </a:rPr>
              <a:t>i</a:t>
            </a:r>
            <a:r>
              <a:rPr lang="fr-FR" sz="3200" b="1" dirty="0" err="1">
                <a:latin typeface="Times New Roman" pitchFamily="18"/>
                <a:cs typeface="Times New Roman" pitchFamily="18"/>
              </a:rPr>
              <a:t>V</a:t>
            </a:r>
            <a:r>
              <a:rPr lang="fr-FR" sz="3200" b="1" baseline="30000" dirty="0" err="1">
                <a:latin typeface="Times New Roman" pitchFamily="18"/>
                <a:cs typeface="Times New Roman" pitchFamily="18"/>
              </a:rPr>
              <a:t>j</a:t>
            </a:r>
            <a:r>
              <a:rPr lang="fr-FR" sz="3200" b="1" baseline="-25000" dirty="0">
                <a:latin typeface="Times New Roman" pitchFamily="18"/>
                <a:cs typeface="Times New Roman" pitchFamily="18"/>
              </a:rPr>
              <a:t> </a:t>
            </a:r>
            <a:endParaRPr lang="fr-FR" sz="3200" b="1" dirty="0">
              <a:latin typeface="Times New Roman" pitchFamily="18"/>
              <a:cs typeface="Times New Roman" pitchFamily="18"/>
            </a:endParaRPr>
          </a:p>
          <a:p>
            <a:pPr lvl="0">
              <a:lnSpc>
                <a:spcPct val="80000"/>
              </a:lnSpc>
            </a:pPr>
            <a:endParaRPr lang="fr-FR" sz="3200" dirty="0">
              <a:latin typeface="Times New Roman" pitchFamily="18"/>
              <a:cs typeface="Times New Roman" pitchFamily="18"/>
            </a:endParaRPr>
          </a:p>
          <a:p>
            <a:pPr lvl="0">
              <a:lnSpc>
                <a:spcPct val="80000"/>
              </a:lnSpc>
            </a:pPr>
            <a:endParaRPr lang="fr-FR" sz="3200" dirty="0">
              <a:latin typeface="Times New Roman" pitchFamily="18"/>
              <a:cs typeface="Times New Roman" pitchFamily="18"/>
            </a:endParaRPr>
          </a:p>
        </p:txBody>
      </p:sp>
      <p:sp>
        <p:nvSpPr>
          <p:cNvPr id="3" name="Titre 1">
            <a:extLst>
              <a:ext uri="{FF2B5EF4-FFF2-40B4-BE49-F238E27FC236}">
                <a16:creationId xmlns:a16="http://schemas.microsoft.com/office/drawing/2014/main" id="{1BAFB492-8BF5-9AE7-55A2-87AC74BACCFF}"/>
              </a:ext>
            </a:extLst>
          </p:cNvPr>
          <p:cNvSpPr txBox="1">
            <a:spLocks noGrp="1"/>
          </p:cNvSpPr>
          <p:nvPr>
            <p:ph type="title"/>
          </p:nvPr>
        </p:nvSpPr>
        <p:spPr>
          <a:xfrm>
            <a:off x="838203" y="18260"/>
            <a:ext cx="10515600" cy="917655"/>
          </a:xfrm>
        </p:spPr>
        <p:txBody>
          <a:bodyPr anchorCtr="1"/>
          <a:lstStyle/>
          <a:p>
            <a:pPr lvl="0" algn="ctr"/>
            <a:r>
              <a:rPr lang="fr-FR">
                <a:latin typeface="Times New Roman" pitchFamily="18"/>
                <a:cs typeface="Times New Roman" pitchFamily="18"/>
              </a:rPr>
              <a:t>Rappel sur le produit scalaire en relativité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88432A-FBBB-E771-DEC9-2FFFBB7D71B7}"/>
              </a:ext>
            </a:extLst>
          </p:cNvPr>
          <p:cNvSpPr txBox="1">
            <a:spLocks noGrp="1"/>
          </p:cNvSpPr>
          <p:nvPr>
            <p:ph type="title"/>
          </p:nvPr>
        </p:nvSpPr>
        <p:spPr>
          <a:xfrm>
            <a:off x="1453667" y="-75917"/>
            <a:ext cx="9133972" cy="802932"/>
          </a:xfrm>
        </p:spPr>
        <p:txBody>
          <a:bodyPr/>
          <a:lstStyle/>
          <a:p>
            <a:pPr lvl="0"/>
            <a:r>
              <a:rPr lang="fr-FR" dirty="0">
                <a:latin typeface="Times New Roman" pitchFamily="18"/>
                <a:cs typeface="Times New Roman" pitchFamily="18"/>
              </a:rPr>
              <a:t>Annexe 2: Coordonnées de </a:t>
            </a:r>
            <a:r>
              <a:rPr lang="fr-FR" dirty="0" err="1">
                <a:latin typeface="Times New Roman" pitchFamily="18"/>
                <a:cs typeface="Times New Roman" pitchFamily="18"/>
              </a:rPr>
              <a:t>Rindler</a:t>
            </a:r>
            <a:endParaRPr lang="fr-FR" dirty="0">
              <a:latin typeface="Times New Roman" pitchFamily="18"/>
              <a:cs typeface="Times New Roman" pitchFamily="18"/>
            </a:endParaRPr>
          </a:p>
        </p:txBody>
      </p:sp>
      <p:sp>
        <p:nvSpPr>
          <p:cNvPr id="3" name="Espace réservé du contenu 2">
            <a:extLst>
              <a:ext uri="{FF2B5EF4-FFF2-40B4-BE49-F238E27FC236}">
                <a16:creationId xmlns:a16="http://schemas.microsoft.com/office/drawing/2014/main" id="{6F889D79-4D3E-CB91-14DA-28015157D740}"/>
              </a:ext>
            </a:extLst>
          </p:cNvPr>
          <p:cNvSpPr txBox="1">
            <a:spLocks noGrp="1"/>
          </p:cNvSpPr>
          <p:nvPr>
            <p:ph idx="1"/>
          </p:nvPr>
        </p:nvSpPr>
        <p:spPr>
          <a:xfrm>
            <a:off x="255180" y="1329393"/>
            <a:ext cx="11936820" cy="6376077"/>
          </a:xfrm>
        </p:spPr>
        <p:txBody>
          <a:bodyPr>
            <a:noAutofit/>
          </a:bodyPr>
          <a:lstStyle/>
          <a:p>
            <a:pPr lvl="0"/>
            <a:r>
              <a:rPr lang="fr-FR" sz="3200" b="1" dirty="0">
                <a:latin typeface="Times New Roman" pitchFamily="18"/>
                <a:cs typeface="Times New Roman" pitchFamily="18"/>
              </a:rPr>
              <a:t>Equation d’un observateur uniformément accéléré.</a:t>
            </a:r>
            <a:endParaRPr lang="fr-FR" sz="3200" dirty="0">
              <a:latin typeface="Times New Roman" pitchFamily="18"/>
              <a:cs typeface="Times New Roman" pitchFamily="18"/>
            </a:endParaRPr>
          </a:p>
          <a:p>
            <a:pPr lvl="0" algn="just"/>
            <a:r>
              <a:rPr lang="fr-FR" sz="3200" dirty="0">
                <a:latin typeface="Times New Roman" pitchFamily="18"/>
                <a:cs typeface="Times New Roman" pitchFamily="18"/>
              </a:rPr>
              <a:t>Nous allons montrer qu'un observateur uniformément accéléré, d'accélération propre constante </a:t>
            </a:r>
            <a:r>
              <a:rPr lang="fr-FR" sz="3200" b="1" dirty="0">
                <a:latin typeface="Times New Roman" pitchFamily="18"/>
                <a:cs typeface="Times New Roman" pitchFamily="18"/>
              </a:rPr>
              <a:t>α,</a:t>
            </a:r>
            <a:r>
              <a:rPr lang="fr-FR" sz="3200" dirty="0">
                <a:latin typeface="Times New Roman" pitchFamily="18"/>
                <a:cs typeface="Times New Roman" pitchFamily="18"/>
              </a:rPr>
              <a:t>dans l'espace-temps de Minkowski obéit aux équations suivantes </a:t>
            </a:r>
          </a:p>
          <a:p>
            <a:pPr lvl="0" algn="just"/>
            <a:r>
              <a:rPr lang="fr-FR" sz="3200" dirty="0">
                <a:latin typeface="Times New Roman" pitchFamily="18"/>
                <a:cs typeface="Times New Roman" pitchFamily="18"/>
              </a:rPr>
              <a:t>𝑡(𝜏)= 𝛼</a:t>
            </a:r>
            <a:r>
              <a:rPr lang="fr-FR" sz="3200" baseline="30000" dirty="0">
                <a:latin typeface="Times New Roman" pitchFamily="18"/>
                <a:cs typeface="Times New Roman" pitchFamily="18"/>
              </a:rPr>
              <a:t>-1</a:t>
            </a:r>
            <a:r>
              <a:rPr lang="fr-FR" sz="3200" dirty="0">
                <a:latin typeface="Times New Roman" pitchFamily="18"/>
                <a:cs typeface="Times New Roman" pitchFamily="18"/>
              </a:rPr>
              <a:t>sinh(𝛼𝜏) , 𝑥(𝜏)= 𝛼</a:t>
            </a:r>
            <a:r>
              <a:rPr lang="fr-FR" sz="3200" baseline="30000" dirty="0">
                <a:latin typeface="Times New Roman" pitchFamily="18"/>
                <a:cs typeface="Times New Roman" pitchFamily="18"/>
              </a:rPr>
              <a:t>-1</a:t>
            </a:r>
            <a:r>
              <a:rPr lang="fr-FR" sz="3200" dirty="0">
                <a:latin typeface="Times New Roman" pitchFamily="18"/>
                <a:cs typeface="Times New Roman" pitchFamily="18"/>
              </a:rPr>
              <a:t>cosh (𝛼𝜏) 			</a:t>
            </a:r>
          </a:p>
          <a:p>
            <a:pPr lvl="0" algn="just"/>
            <a:r>
              <a:rPr lang="fr-FR" sz="3200" dirty="0">
                <a:latin typeface="Times New Roman" pitchFamily="18"/>
                <a:cs typeface="Times New Roman" pitchFamily="18"/>
              </a:rPr>
              <a:t>Où </a:t>
            </a:r>
            <a:r>
              <a:rPr lang="fr-FR" sz="3200" i="1" dirty="0">
                <a:latin typeface="Times New Roman" pitchFamily="18"/>
                <a:cs typeface="Times New Roman" pitchFamily="18"/>
              </a:rPr>
              <a:t>τ </a:t>
            </a:r>
            <a:r>
              <a:rPr lang="fr-FR" sz="3200" dirty="0">
                <a:latin typeface="Times New Roman" pitchFamily="18"/>
                <a:cs typeface="Times New Roman" pitchFamily="18"/>
              </a:rPr>
              <a:t>est le temps propre. Ici nous utilisons une définition paramétrique via le temps propre </a:t>
            </a:r>
            <a:r>
              <a:rPr lang="fr-FR" sz="3200" b="1" i="1" dirty="0">
                <a:latin typeface="Times New Roman" pitchFamily="18"/>
                <a:cs typeface="Times New Roman" pitchFamily="18"/>
              </a:rPr>
              <a:t>τ</a:t>
            </a:r>
            <a:r>
              <a:rPr lang="fr-FR" sz="3200" dirty="0">
                <a:latin typeface="Times New Roman" pitchFamily="18"/>
                <a:cs typeface="Times New Roman" pitchFamily="18"/>
              </a:rPr>
              <a:t>, qui est un paramètre affin de la trajectoire, au lieu d'une équation définissant </a:t>
            </a:r>
            <a:r>
              <a:rPr lang="fr-FR" sz="3200" b="1" i="1" dirty="0">
                <a:latin typeface="Times New Roman" pitchFamily="18"/>
                <a:cs typeface="Times New Roman" pitchFamily="18"/>
              </a:rPr>
              <a:t>x </a:t>
            </a:r>
            <a:r>
              <a:rPr lang="fr-FR" sz="3200" dirty="0">
                <a:latin typeface="Times New Roman" pitchFamily="18"/>
                <a:cs typeface="Times New Roman" pitchFamily="18"/>
              </a:rPr>
              <a:t>en fonction de </a:t>
            </a:r>
            <a:r>
              <a:rPr lang="fr-FR" sz="3200" i="1" dirty="0">
                <a:latin typeface="Times New Roman" pitchFamily="18"/>
                <a:cs typeface="Times New Roman" pitchFamily="18"/>
              </a:rPr>
              <a:t>t</a:t>
            </a:r>
            <a:r>
              <a:rPr lang="fr-FR" sz="3200" dirty="0">
                <a:latin typeface="Times New Roman" pitchFamily="18"/>
                <a:cs typeface="Times New Roman" pitchFamily="18"/>
              </a:rPr>
              <a:t>.</a:t>
            </a:r>
          </a:p>
          <a:p>
            <a:pPr lvl="0" algn="just"/>
            <a:r>
              <a:rPr lang="fr-FR" sz="3200" dirty="0">
                <a:latin typeface="Times New Roman" pitchFamily="18"/>
                <a:cs typeface="Times New Roman" pitchFamily="18"/>
              </a:rPr>
              <a:t>Le diagramme de la diapositive suivante représente ces coordonnées.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3B17ACC4-8F05-9A12-1B80-B8A73474E921}"/>
              </a:ext>
            </a:extLst>
          </p:cNvPr>
          <p:cNvPicPr>
            <a:picLocks noChangeAspect="1"/>
          </p:cNvPicPr>
          <p:nvPr/>
        </p:nvPicPr>
        <p:blipFill>
          <a:blip r:embed="rId2"/>
          <a:stretch>
            <a:fillRect/>
          </a:stretch>
        </p:blipFill>
        <p:spPr>
          <a:xfrm>
            <a:off x="1960108" y="268576"/>
            <a:ext cx="8007159" cy="5612232"/>
          </a:xfrm>
          <a:prstGeom prst="rect">
            <a:avLst/>
          </a:prstGeom>
          <a:noFill/>
          <a:ln cap="flat">
            <a:noFill/>
          </a:ln>
        </p:spPr>
      </p:pic>
      <p:pic>
        <p:nvPicPr>
          <p:cNvPr id="3" name="Graphique 59" descr="Fusée avec un remplissage uni">
            <a:extLst>
              <a:ext uri="{FF2B5EF4-FFF2-40B4-BE49-F238E27FC236}">
                <a16:creationId xmlns:a16="http://schemas.microsoft.com/office/drawing/2014/main" id="{371DEE55-C7D8-D683-20C8-37058F937E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542501" flipH="1">
            <a:off x="6824729" y="1710128"/>
            <a:ext cx="436315" cy="436315"/>
          </a:xfrm>
          <a:prstGeom prst="rect">
            <a:avLst/>
          </a:prstGeom>
          <a:noFill/>
          <a:ln cap="flat">
            <a:noFill/>
          </a:ln>
        </p:spPr>
      </p:pic>
      <p:pic>
        <p:nvPicPr>
          <p:cNvPr id="4" name="Graphique 59" descr="Fusée avec un remplissage uni">
            <a:extLst>
              <a:ext uri="{FF2B5EF4-FFF2-40B4-BE49-F238E27FC236}">
                <a16:creationId xmlns:a16="http://schemas.microsoft.com/office/drawing/2014/main" id="{6F59C41D-0384-3944-02B7-F1FCBD67A4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101960" flipH="1">
            <a:off x="7633684" y="1284134"/>
            <a:ext cx="437758" cy="437758"/>
          </a:xfrm>
          <a:prstGeom prst="rect">
            <a:avLst/>
          </a:prstGeom>
          <a:noFill/>
          <a:ln cap="flat">
            <a:noFill/>
          </a:ln>
        </p:spPr>
      </p:pic>
      <p:sp>
        <p:nvSpPr>
          <p:cNvPr id="5" name="ZoneTexte 7">
            <a:extLst>
              <a:ext uri="{FF2B5EF4-FFF2-40B4-BE49-F238E27FC236}">
                <a16:creationId xmlns:a16="http://schemas.microsoft.com/office/drawing/2014/main" id="{C2ED5941-BB6C-ED2E-4A8D-81D9B4BB0132}"/>
              </a:ext>
            </a:extLst>
          </p:cNvPr>
          <p:cNvSpPr txBox="1"/>
          <p:nvPr/>
        </p:nvSpPr>
        <p:spPr>
          <a:xfrm>
            <a:off x="5679891" y="3012494"/>
            <a:ext cx="65" cy="251287"/>
          </a:xfrm>
          <a:prstGeom prst="rect">
            <a:avLst/>
          </a:prstGeom>
          <a:noFill/>
          <a:ln cap="flat">
            <a:noFill/>
          </a:ln>
        </p:spPr>
        <p:txBody>
          <a:bodyPr vert="horz" wrap="none" lIns="0" tIns="0" rIns="0" bIns="0" anchor="t" anchorCtr="0" compatLnSpc="1">
            <a:spAutoFit/>
          </a:bodyPr>
          <a:lstStyle/>
          <a:p>
            <a:pPr defTabSz="829544">
              <a:defRPr sz="1800" b="0" i="0" u="none" strike="noStrike" kern="0" cap="none" spc="0" baseline="0">
                <a:solidFill>
                  <a:srgbClr val="000000"/>
                </a:solidFill>
                <a:uFillTx/>
              </a:defRPr>
            </a:pPr>
            <a:endParaRPr lang="fr-FR" sz="1633">
              <a:solidFill>
                <a:srgbClr val="000000"/>
              </a:solidFill>
              <a:latin typeface="Calibri"/>
            </a:endParaRPr>
          </a:p>
        </p:txBody>
      </p:sp>
      <p:sp>
        <p:nvSpPr>
          <p:cNvPr id="7" name="ZoneTexte 10">
            <a:extLst>
              <a:ext uri="{FF2B5EF4-FFF2-40B4-BE49-F238E27FC236}">
                <a16:creationId xmlns:a16="http://schemas.microsoft.com/office/drawing/2014/main" id="{F061B7A9-2767-8B2D-430C-00A5AC4DEFDF}"/>
              </a:ext>
            </a:extLst>
          </p:cNvPr>
          <p:cNvSpPr txBox="1"/>
          <p:nvPr/>
        </p:nvSpPr>
        <p:spPr>
          <a:xfrm>
            <a:off x="6097748" y="1466877"/>
            <a:ext cx="684218"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el-GR" sz="1633">
                <a:solidFill>
                  <a:srgbClr val="000000"/>
                </a:solidFill>
                <a:latin typeface="Times New Roman" pitchFamily="18"/>
                <a:cs typeface="Times New Roman" pitchFamily="18"/>
              </a:rPr>
              <a:t>ξ</a:t>
            </a:r>
            <a:r>
              <a:rPr lang="fr-FR" sz="1633">
                <a:solidFill>
                  <a:srgbClr val="000000"/>
                </a:solidFill>
                <a:latin typeface="Times New Roman" pitchFamily="18"/>
                <a:cs typeface="Times New Roman" pitchFamily="18"/>
              </a:rPr>
              <a:t>=</a:t>
            </a:r>
            <a:r>
              <a:rPr lang="el-GR" sz="1633">
                <a:solidFill>
                  <a:srgbClr val="000000"/>
                </a:solidFill>
                <a:latin typeface="Times New Roman" pitchFamily="18"/>
                <a:cs typeface="Times New Roman" pitchFamily="18"/>
              </a:rPr>
              <a:t> ξ</a:t>
            </a:r>
            <a:r>
              <a:rPr lang="fr-FR" sz="1633" baseline="-25000">
                <a:solidFill>
                  <a:srgbClr val="000000"/>
                </a:solidFill>
                <a:latin typeface="Times New Roman" pitchFamily="18"/>
                <a:cs typeface="Times New Roman" pitchFamily="18"/>
              </a:rPr>
              <a:t>1</a:t>
            </a:r>
            <a:endParaRPr lang="fr-FR" sz="1633" baseline="-25000">
              <a:solidFill>
                <a:srgbClr val="000000"/>
              </a:solidFill>
              <a:latin typeface="Calibri"/>
            </a:endParaRPr>
          </a:p>
        </p:txBody>
      </p:sp>
      <p:sp>
        <p:nvSpPr>
          <p:cNvPr id="8" name="ZoneTexte 12">
            <a:extLst>
              <a:ext uri="{FF2B5EF4-FFF2-40B4-BE49-F238E27FC236}">
                <a16:creationId xmlns:a16="http://schemas.microsoft.com/office/drawing/2014/main" id="{0365BF9B-A70C-91D6-B194-76461CB1651F}"/>
              </a:ext>
            </a:extLst>
          </p:cNvPr>
          <p:cNvSpPr txBox="1"/>
          <p:nvPr/>
        </p:nvSpPr>
        <p:spPr>
          <a:xfrm>
            <a:off x="7196756" y="2907169"/>
            <a:ext cx="360130"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el-GR" sz="1633">
                <a:solidFill>
                  <a:srgbClr val="000000"/>
                </a:solidFill>
                <a:latin typeface="Times New Roman" pitchFamily="18"/>
                <a:cs typeface="Times New Roman" pitchFamily="18"/>
              </a:rPr>
              <a:t>ξ</a:t>
            </a:r>
            <a:r>
              <a:rPr lang="fr-FR" sz="1633" baseline="-25000">
                <a:solidFill>
                  <a:srgbClr val="000000"/>
                </a:solidFill>
                <a:latin typeface="Times New Roman" pitchFamily="18"/>
                <a:cs typeface="Times New Roman" pitchFamily="18"/>
              </a:rPr>
              <a:t>2</a:t>
            </a:r>
            <a:endParaRPr lang="fr-FR" sz="1633" baseline="-25000">
              <a:solidFill>
                <a:srgbClr val="000000"/>
              </a:solidFill>
              <a:latin typeface="Calibri"/>
            </a:endParaRPr>
          </a:p>
        </p:txBody>
      </p:sp>
      <p:cxnSp>
        <p:nvCxnSpPr>
          <p:cNvPr id="9" name="Connecteur droit avec flèche 14">
            <a:extLst>
              <a:ext uri="{FF2B5EF4-FFF2-40B4-BE49-F238E27FC236}">
                <a16:creationId xmlns:a16="http://schemas.microsoft.com/office/drawing/2014/main" id="{E65D05AF-3289-BF51-5459-1DF06F572FA1}"/>
              </a:ext>
            </a:extLst>
          </p:cNvPr>
          <p:cNvCxnSpPr/>
          <p:nvPr/>
        </p:nvCxnSpPr>
        <p:spPr>
          <a:xfrm>
            <a:off x="6727276" y="3000225"/>
            <a:ext cx="550110" cy="0"/>
          </a:xfrm>
          <a:prstGeom prst="straightConnector1">
            <a:avLst/>
          </a:prstGeom>
          <a:noFill/>
          <a:ln w="38103" cap="flat">
            <a:solidFill>
              <a:srgbClr val="4472C4"/>
            </a:solidFill>
            <a:prstDash val="solid"/>
            <a:miter/>
            <a:headEnd type="arrow"/>
            <a:tailEnd type="arrow"/>
          </a:ln>
        </p:spPr>
      </p:cxnSp>
      <p:sp>
        <p:nvSpPr>
          <p:cNvPr id="10" name="ZoneTexte 16">
            <a:extLst>
              <a:ext uri="{FF2B5EF4-FFF2-40B4-BE49-F238E27FC236}">
                <a16:creationId xmlns:a16="http://schemas.microsoft.com/office/drawing/2014/main" id="{780FFBD0-460C-B757-BFB2-6B2C23F0DF25}"/>
              </a:ext>
            </a:extLst>
          </p:cNvPr>
          <p:cNvSpPr txBox="1"/>
          <p:nvPr/>
        </p:nvSpPr>
        <p:spPr>
          <a:xfrm>
            <a:off x="6777628" y="2665171"/>
            <a:ext cx="368924"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a:solidFill>
                  <a:srgbClr val="0070C0"/>
                </a:solidFill>
                <a:latin typeface="Times New Roman" pitchFamily="18"/>
                <a:cs typeface="Times New Roman" pitchFamily="18"/>
              </a:rPr>
              <a:t>d</a:t>
            </a:r>
            <a:endParaRPr lang="fr-FR" sz="1633" baseline="-25000">
              <a:solidFill>
                <a:srgbClr val="0070C0"/>
              </a:solidFill>
              <a:latin typeface="Calibri"/>
            </a:endParaRPr>
          </a:p>
        </p:txBody>
      </p:sp>
      <p:sp>
        <p:nvSpPr>
          <p:cNvPr id="11" name="ZoneTexte 17">
            <a:extLst>
              <a:ext uri="{FF2B5EF4-FFF2-40B4-BE49-F238E27FC236}">
                <a16:creationId xmlns:a16="http://schemas.microsoft.com/office/drawing/2014/main" id="{94865824-A622-89DA-E9BD-E7D1B72C6EA0}"/>
              </a:ext>
            </a:extLst>
          </p:cNvPr>
          <p:cNvSpPr txBox="1"/>
          <p:nvPr/>
        </p:nvSpPr>
        <p:spPr>
          <a:xfrm>
            <a:off x="7322794" y="4148498"/>
            <a:ext cx="368924"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a:solidFill>
                  <a:srgbClr val="0070C0"/>
                </a:solidFill>
                <a:latin typeface="Times New Roman" pitchFamily="18"/>
                <a:cs typeface="Times New Roman" pitchFamily="18"/>
              </a:rPr>
              <a:t>d</a:t>
            </a:r>
            <a:endParaRPr lang="fr-FR" sz="1633" baseline="-25000">
              <a:solidFill>
                <a:srgbClr val="0070C0"/>
              </a:solidFill>
              <a:latin typeface="Calibri"/>
            </a:endParaRPr>
          </a:p>
        </p:txBody>
      </p:sp>
      <p:cxnSp>
        <p:nvCxnSpPr>
          <p:cNvPr id="12" name="Connecteur droit avec flèche 18">
            <a:extLst>
              <a:ext uri="{FF2B5EF4-FFF2-40B4-BE49-F238E27FC236}">
                <a16:creationId xmlns:a16="http://schemas.microsoft.com/office/drawing/2014/main" id="{D19F7530-4EDD-76C5-29C8-251A5D3AB8B1}"/>
              </a:ext>
            </a:extLst>
          </p:cNvPr>
          <p:cNvCxnSpPr/>
          <p:nvPr/>
        </p:nvCxnSpPr>
        <p:spPr>
          <a:xfrm>
            <a:off x="7281832" y="4456842"/>
            <a:ext cx="570731" cy="0"/>
          </a:xfrm>
          <a:prstGeom prst="straightConnector1">
            <a:avLst/>
          </a:prstGeom>
          <a:noFill/>
          <a:ln w="38103" cap="flat">
            <a:solidFill>
              <a:srgbClr val="4472C4"/>
            </a:solidFill>
            <a:prstDash val="solid"/>
            <a:miter/>
            <a:headEnd type="arrow"/>
            <a:tailEnd type="arrow"/>
          </a:ln>
        </p:spPr>
      </p:cxnSp>
      <p:cxnSp>
        <p:nvCxnSpPr>
          <p:cNvPr id="13" name="Connecteur droit avec flèche 19">
            <a:extLst>
              <a:ext uri="{FF2B5EF4-FFF2-40B4-BE49-F238E27FC236}">
                <a16:creationId xmlns:a16="http://schemas.microsoft.com/office/drawing/2014/main" id="{9FFF77E2-779D-033F-7C7B-C5883D31B15A}"/>
              </a:ext>
            </a:extLst>
          </p:cNvPr>
          <p:cNvCxnSpPr/>
          <p:nvPr/>
        </p:nvCxnSpPr>
        <p:spPr>
          <a:xfrm flipV="1">
            <a:off x="7156100" y="1676300"/>
            <a:ext cx="619632" cy="26636"/>
          </a:xfrm>
          <a:prstGeom prst="straightConnector1">
            <a:avLst/>
          </a:prstGeom>
          <a:noFill/>
          <a:ln w="38103" cap="flat">
            <a:solidFill>
              <a:srgbClr val="4472C4"/>
            </a:solidFill>
            <a:prstDash val="solid"/>
            <a:miter/>
            <a:headEnd type="arrow"/>
            <a:tailEnd type="arrow"/>
          </a:ln>
        </p:spPr>
      </p:cxnSp>
      <p:sp>
        <p:nvSpPr>
          <p:cNvPr id="14" name="ZoneTexte 20">
            <a:extLst>
              <a:ext uri="{FF2B5EF4-FFF2-40B4-BE49-F238E27FC236}">
                <a16:creationId xmlns:a16="http://schemas.microsoft.com/office/drawing/2014/main" id="{48003631-3006-3606-E142-21C345E054A9}"/>
              </a:ext>
            </a:extLst>
          </p:cNvPr>
          <p:cNvSpPr txBox="1"/>
          <p:nvPr/>
        </p:nvSpPr>
        <p:spPr>
          <a:xfrm>
            <a:off x="7308144" y="1418334"/>
            <a:ext cx="360130"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fr-FR" sz="1633">
                <a:solidFill>
                  <a:srgbClr val="0070C0"/>
                </a:solidFill>
                <a:latin typeface="Times New Roman" pitchFamily="18"/>
                <a:cs typeface="Times New Roman" pitchFamily="18"/>
              </a:rPr>
              <a:t>d</a:t>
            </a:r>
            <a:endParaRPr lang="fr-FR" sz="1633" baseline="-25000">
              <a:solidFill>
                <a:srgbClr val="0070C0"/>
              </a:solidFill>
              <a:latin typeface="Calibri"/>
            </a:endParaRPr>
          </a:p>
        </p:txBody>
      </p:sp>
      <p:cxnSp>
        <p:nvCxnSpPr>
          <p:cNvPr id="15" name="Connecteur droit avec flèche 25">
            <a:extLst>
              <a:ext uri="{FF2B5EF4-FFF2-40B4-BE49-F238E27FC236}">
                <a16:creationId xmlns:a16="http://schemas.microsoft.com/office/drawing/2014/main" id="{26A0CC8C-99F4-542B-B743-C656B8D25459}"/>
              </a:ext>
            </a:extLst>
          </p:cNvPr>
          <p:cNvCxnSpPr>
            <a:stCxn id="7" idx="2"/>
          </p:cNvCxnSpPr>
          <p:nvPr/>
        </p:nvCxnSpPr>
        <p:spPr>
          <a:xfrm>
            <a:off x="6439857" y="1801926"/>
            <a:ext cx="456303" cy="435234"/>
          </a:xfrm>
          <a:prstGeom prst="straightConnector1">
            <a:avLst/>
          </a:prstGeom>
          <a:noFill/>
          <a:ln w="38103" cap="flat">
            <a:solidFill>
              <a:srgbClr val="000000"/>
            </a:solidFill>
            <a:prstDash val="solid"/>
            <a:miter/>
            <a:tailEnd type="arrow"/>
          </a:ln>
        </p:spPr>
      </p:cxnSp>
      <p:sp>
        <p:nvSpPr>
          <p:cNvPr id="16" name="ZoneTexte 29">
            <a:extLst>
              <a:ext uri="{FF2B5EF4-FFF2-40B4-BE49-F238E27FC236}">
                <a16:creationId xmlns:a16="http://schemas.microsoft.com/office/drawing/2014/main" id="{F88DFC09-E6C5-0BA1-C47D-5360B483C8F1}"/>
              </a:ext>
            </a:extLst>
          </p:cNvPr>
          <p:cNvSpPr txBox="1"/>
          <p:nvPr/>
        </p:nvSpPr>
        <p:spPr>
          <a:xfrm>
            <a:off x="5793510" y="4009677"/>
            <a:ext cx="684218" cy="335049"/>
          </a:xfrm>
          <a:prstGeom prst="rect">
            <a:avLst/>
          </a:prstGeom>
          <a:noFill/>
          <a:ln cap="flat">
            <a:noFill/>
          </a:ln>
        </p:spPr>
        <p:txBody>
          <a:bodyPr vert="horz" wrap="square" lIns="82953" tIns="41476" rIns="82953" bIns="41476" anchor="t" anchorCtr="0" compatLnSpc="1">
            <a:spAutoFit/>
          </a:bodyPr>
          <a:lstStyle/>
          <a:p>
            <a:pPr defTabSz="829544">
              <a:defRPr sz="1800" b="0" i="0" u="none" strike="noStrike" kern="0" cap="none" spc="0" baseline="0">
                <a:solidFill>
                  <a:srgbClr val="000000"/>
                </a:solidFill>
                <a:uFillTx/>
              </a:defRPr>
            </a:pPr>
            <a:r>
              <a:rPr lang="el-GR" sz="1633">
                <a:solidFill>
                  <a:srgbClr val="000000"/>
                </a:solidFill>
                <a:latin typeface="Times New Roman" pitchFamily="18"/>
                <a:cs typeface="Times New Roman" pitchFamily="18"/>
              </a:rPr>
              <a:t>ξ</a:t>
            </a:r>
            <a:r>
              <a:rPr lang="fr-FR" sz="1633">
                <a:solidFill>
                  <a:srgbClr val="000000"/>
                </a:solidFill>
                <a:latin typeface="Times New Roman" pitchFamily="18"/>
                <a:cs typeface="Times New Roman" pitchFamily="18"/>
              </a:rPr>
              <a:t>=</a:t>
            </a:r>
            <a:r>
              <a:rPr lang="el-GR" sz="1633">
                <a:solidFill>
                  <a:srgbClr val="000000"/>
                </a:solidFill>
                <a:latin typeface="Times New Roman" pitchFamily="18"/>
                <a:cs typeface="Times New Roman" pitchFamily="18"/>
              </a:rPr>
              <a:t> ξ</a:t>
            </a:r>
            <a:r>
              <a:rPr lang="fr-FR" sz="1633" baseline="-25000">
                <a:solidFill>
                  <a:srgbClr val="000000"/>
                </a:solidFill>
                <a:latin typeface="Times New Roman" pitchFamily="18"/>
                <a:cs typeface="Times New Roman" pitchFamily="18"/>
              </a:rPr>
              <a:t>2</a:t>
            </a:r>
            <a:endParaRPr lang="fr-FR" sz="1633" baseline="-25000">
              <a:solidFill>
                <a:srgbClr val="000000"/>
              </a:solidFill>
              <a:latin typeface="Calibri"/>
            </a:endParaRPr>
          </a:p>
        </p:txBody>
      </p:sp>
      <p:cxnSp>
        <p:nvCxnSpPr>
          <p:cNvPr id="17" name="Connecteur droit avec flèche 33">
            <a:extLst>
              <a:ext uri="{FF2B5EF4-FFF2-40B4-BE49-F238E27FC236}">
                <a16:creationId xmlns:a16="http://schemas.microsoft.com/office/drawing/2014/main" id="{7266562E-31E6-4E7D-9B80-6A452DD6EFBE}"/>
              </a:ext>
            </a:extLst>
          </p:cNvPr>
          <p:cNvCxnSpPr/>
          <p:nvPr/>
        </p:nvCxnSpPr>
        <p:spPr>
          <a:xfrm flipV="1">
            <a:off x="6351567" y="4054090"/>
            <a:ext cx="1205319" cy="123110"/>
          </a:xfrm>
          <a:prstGeom prst="straightConnector1">
            <a:avLst/>
          </a:prstGeom>
          <a:noFill/>
          <a:ln w="38103" cap="flat">
            <a:solidFill>
              <a:srgbClr val="000000"/>
            </a:solidFill>
            <a:prstDash val="solid"/>
            <a:miter/>
            <a:tailEnd type="arrow"/>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1758" y="-100811"/>
            <a:ext cx="10515600" cy="1019331"/>
          </a:xfrm>
        </p:spPr>
        <p:txBody>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Relativité restreinte</a:t>
            </a:r>
          </a:p>
        </p:txBody>
      </p:sp>
      <p:sp>
        <p:nvSpPr>
          <p:cNvPr id="3" name="Espace réservé du contenu 2"/>
          <p:cNvSpPr>
            <a:spLocks noGrp="1"/>
          </p:cNvSpPr>
          <p:nvPr>
            <p:ph idx="1"/>
          </p:nvPr>
        </p:nvSpPr>
        <p:spPr>
          <a:xfrm>
            <a:off x="2178428" y="918520"/>
            <a:ext cx="7042260" cy="5592932"/>
          </a:xfrm>
        </p:spPr>
        <p:txBody>
          <a:bodyPr>
            <a:noAutofit/>
          </a:bodyPr>
          <a:lstStyle/>
          <a:p>
            <a:r>
              <a:rPr lang="fr-FR" sz="3200" dirty="0">
                <a:latin typeface="Times New Roman" panose="02020603050405020304" pitchFamily="18" charset="0"/>
                <a:cs typeface="Times New Roman" panose="02020603050405020304" pitchFamily="18" charset="0"/>
              </a:rPr>
              <a:t>En 1903, Hendrik Lorentz (à gauche) qui a établi empiriquement les équations de transformation</a:t>
            </a:r>
            <a:r>
              <a:rPr lang="fr-FR" sz="3200" i="1" dirty="0">
                <a:latin typeface="Times New Roman" panose="02020603050405020304" pitchFamily="18" charset="0"/>
                <a:cs typeface="Times New Roman" panose="02020603050405020304" pitchFamily="18" charset="0"/>
              </a:rPr>
              <a:t>.</a:t>
            </a:r>
            <a:r>
              <a:rPr lang="fr-FR" sz="3200" dirty="0">
                <a:latin typeface="Times New Roman" panose="02020603050405020304" pitchFamily="18" charset="0"/>
                <a:cs typeface="Times New Roman" panose="02020603050405020304" pitchFamily="18" charset="0"/>
              </a:rPr>
              <a:t> </a:t>
            </a:r>
          </a:p>
          <a:p>
            <a:r>
              <a:rPr lang="fr-FR" sz="3200" dirty="0">
                <a:latin typeface="Times New Roman" panose="02020603050405020304" pitchFamily="18" charset="0"/>
                <a:cs typeface="Times New Roman" panose="02020603050405020304" pitchFamily="18" charset="0"/>
              </a:rPr>
              <a:t>En 1905 Henri Poincaré, (à droite), qui a défini le groupe complet de symétrie associé à ces transformations. </a:t>
            </a:r>
          </a:p>
          <a:p>
            <a:r>
              <a:rPr lang="fr-FR" sz="3200" dirty="0">
                <a:latin typeface="Times New Roman" panose="02020603050405020304" pitchFamily="18" charset="0"/>
                <a:cs typeface="Times New Roman" panose="02020603050405020304" pitchFamily="18" charset="0"/>
              </a:rPr>
              <a:t>Mais c’est Einstein qui a révélé les raisons profondes de cette étonnante propriété. On avait toutes les pièces du puzzle, mais c’est Einstein qui a réussi à l’assembler.</a:t>
            </a:r>
          </a:p>
        </p:txBody>
      </p:sp>
      <p:pic>
        <p:nvPicPr>
          <p:cNvPr id="3074" name="Picture 2" descr="http://upload.wikimedia.org/wikipedia/commons/3/33/Hendrik_Antoon_Lorent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99317"/>
            <a:ext cx="2345580" cy="33508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Henri Poincaré by H Manu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982" y="1961965"/>
            <a:ext cx="2730017" cy="399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95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075" y="14400"/>
            <a:ext cx="10224422" cy="1179062"/>
          </a:xfrm>
        </p:spPr>
        <p:txBody>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Relativité restreinte-Einstein</a:t>
            </a:r>
          </a:p>
        </p:txBody>
      </p:sp>
      <p:sp>
        <p:nvSpPr>
          <p:cNvPr id="3" name="Espace réservé du contenu 2"/>
          <p:cNvSpPr>
            <a:spLocks noGrp="1"/>
          </p:cNvSpPr>
          <p:nvPr>
            <p:ph idx="1"/>
          </p:nvPr>
        </p:nvSpPr>
        <p:spPr>
          <a:xfrm>
            <a:off x="1" y="918193"/>
            <a:ext cx="8952170" cy="4746345"/>
          </a:xfrm>
        </p:spPr>
        <p:txBody>
          <a:bodyPr>
            <a:noAutofit/>
          </a:bodyPr>
          <a:lstStyle/>
          <a:p>
            <a:pPr algn="just"/>
            <a:r>
              <a:rPr lang="fr-FR" sz="3200" dirty="0">
                <a:latin typeface="Times New Roman" panose="02020603050405020304" pitchFamily="18" charset="0"/>
                <a:cs typeface="Times New Roman" panose="02020603050405020304" pitchFamily="18" charset="0"/>
              </a:rPr>
              <a:t>En 1905 Einstein publie plusieurs articles dont le 3</a:t>
            </a:r>
            <a:r>
              <a:rPr lang="fr-FR" sz="3200" baseline="30000" dirty="0">
                <a:latin typeface="Times New Roman" panose="02020603050405020304" pitchFamily="18" charset="0"/>
                <a:cs typeface="Times New Roman" panose="02020603050405020304" pitchFamily="18" charset="0"/>
              </a:rPr>
              <a:t>ième</a:t>
            </a:r>
            <a:r>
              <a:rPr lang="fr-FR" sz="3200" dirty="0">
                <a:latin typeface="Times New Roman" panose="02020603050405020304" pitchFamily="18" charset="0"/>
                <a:cs typeface="Times New Roman" panose="02020603050405020304" pitchFamily="18" charset="0"/>
              </a:rPr>
              <a:t> a pour titre: "Sur l'électrodynamique des corps en mouvement». </a:t>
            </a:r>
          </a:p>
          <a:p>
            <a:pPr algn="just"/>
            <a:r>
              <a:rPr lang="fr-FR" sz="3200" dirty="0">
                <a:latin typeface="Times New Roman" panose="02020603050405020304" pitchFamily="18" charset="0"/>
                <a:cs typeface="Times New Roman" panose="02020603050405020304" pitchFamily="18" charset="0"/>
              </a:rPr>
              <a:t>Cet article introduit la théorie de la relativité, une théorie de l’espace-temps, où la masse et l'énergie sont équivalentes qui inclut la mécanique et l'électromagnétisme, mais pas la gravitation.</a:t>
            </a:r>
          </a:p>
          <a:p>
            <a:pPr algn="just"/>
            <a:r>
              <a:rPr lang="fr-FR" sz="3200" dirty="0">
                <a:latin typeface="Times New Roman" panose="02020603050405020304" pitchFamily="18" charset="0"/>
                <a:cs typeface="Times New Roman" panose="02020603050405020304" pitchFamily="18" charset="0"/>
              </a:rPr>
              <a:t>Il pose deux postulats:</a:t>
            </a:r>
          </a:p>
          <a:p>
            <a:pPr algn="just"/>
            <a:r>
              <a:rPr lang="fr-FR" sz="3200" dirty="0">
                <a:latin typeface="Times New Roman" panose="02020603050405020304" pitchFamily="18" charset="0"/>
                <a:cs typeface="Times New Roman" panose="02020603050405020304" pitchFamily="18" charset="0"/>
              </a:rPr>
              <a:t>1-Tous les systèmes inertiels sont indiscernables et les lois physiques doivent avoir la même forme.</a:t>
            </a:r>
          </a:p>
          <a:p>
            <a:pPr algn="just"/>
            <a:r>
              <a:rPr lang="fr-FR" sz="3200" dirty="0">
                <a:latin typeface="Times New Roman" panose="02020603050405020304" pitchFamily="18" charset="0"/>
                <a:cs typeface="Times New Roman" panose="02020603050405020304" pitchFamily="18" charset="0"/>
              </a:rPr>
              <a:t>2-La vitesse de la lumière y est identique: invariant</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212" y="998092"/>
            <a:ext cx="2868119" cy="5736238"/>
          </a:xfrm>
          <a:prstGeom prst="rect">
            <a:avLst/>
          </a:prstGeom>
        </p:spPr>
      </p:pic>
    </p:spTree>
    <p:extLst>
      <p:ext uri="{BB962C8B-B14F-4D97-AF65-F5344CB8AC3E}">
        <p14:creationId xmlns:p14="http://schemas.microsoft.com/office/powerpoint/2010/main" val="428537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83052"/>
            <a:ext cx="10515600" cy="1019331"/>
          </a:xfrm>
        </p:spPr>
        <p:txBody>
          <a:bodyPr/>
          <a:lstStyle/>
          <a:p>
            <a:pPr algn="ctr"/>
            <a:r>
              <a:rPr lang="fr-FR"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rPr>
              <a:t>Relativité restreinte</a:t>
            </a:r>
          </a:p>
        </p:txBody>
      </p:sp>
      <p:sp>
        <p:nvSpPr>
          <p:cNvPr id="3" name="Espace réservé du contenu 2"/>
          <p:cNvSpPr>
            <a:spLocks noGrp="1"/>
          </p:cNvSpPr>
          <p:nvPr>
            <p:ph idx="1"/>
          </p:nvPr>
        </p:nvSpPr>
        <p:spPr>
          <a:xfrm>
            <a:off x="0" y="995217"/>
            <a:ext cx="12104914" cy="5680791"/>
          </a:xfrm>
        </p:spPr>
        <p:txBody>
          <a:bodyPr>
            <a:noAutofit/>
          </a:bodyPr>
          <a:lstStyle/>
          <a:p>
            <a:pPr algn="just"/>
            <a:r>
              <a:rPr lang="fr-FR" sz="3200" dirty="0">
                <a:latin typeface="Times New Roman" panose="02020603050405020304" pitchFamily="18" charset="0"/>
                <a:cs typeface="Times New Roman" panose="02020603050405020304" pitchFamily="18" charset="0"/>
              </a:rPr>
              <a:t>Forte de ces postulats, la relativité restreinte explique le résultat négatif de l'expérience de Michelson-Morley, ceci montrant, entre autres, que les ondes lumineuses ne vibrent pas dans l’éther, contrairement à d'autres phénomènes connus qui nécessitent un milieu. </a:t>
            </a:r>
          </a:p>
          <a:p>
            <a:pPr algn="just"/>
            <a:r>
              <a:rPr lang="fr-FR" sz="3200" dirty="0">
                <a:latin typeface="Times New Roman" panose="02020603050405020304" pitchFamily="18" charset="0"/>
                <a:cs typeface="Times New Roman" panose="02020603050405020304" pitchFamily="18" charset="0"/>
              </a:rPr>
              <a:t>Le fait que la «vitesse» de la lumière soit indépendante du mouvement, (relatif, puisqu’il n’y a pas d’éther), de l'observateur qui l’émet ou la mesure, parait mystérieuse: le concept de vitesse en RR et la nature «fréquentielle» de la lumière ouvrent une piste d’explication. </a:t>
            </a:r>
          </a:p>
          <a:p>
            <a:pPr algn="just"/>
            <a:r>
              <a:rPr lang="fr-FR" sz="3200" dirty="0">
                <a:latin typeface="Times New Roman" panose="02020603050405020304" pitchFamily="18" charset="0"/>
                <a:cs typeface="Times New Roman" panose="02020603050405020304" pitchFamily="18" charset="0"/>
              </a:rPr>
              <a:t>Par contre, le fait que tous les référentiels inertiels soient équivalents parait plus naturel puisque, d’un point de vue physique, ils sont identiques et indiscernables, (pas de contrainte).</a:t>
            </a:r>
            <a:endParaRPr lang="fr-FR" sz="2400" dirty="0">
              <a:latin typeface="Calibri" panose="020F0502020204030204" pitchFamily="34" charset="0"/>
            </a:endParaRPr>
          </a:p>
        </p:txBody>
      </p:sp>
      <p:pic>
        <p:nvPicPr>
          <p:cNvPr id="4" name="Image 3">
            <a:extLst>
              <a:ext uri="{FF2B5EF4-FFF2-40B4-BE49-F238E27FC236}">
                <a16:creationId xmlns:a16="http://schemas.microsoft.com/office/drawing/2014/main" id="{EA85A3C8-A5CA-DDE3-2012-EE2287351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9443" y="181992"/>
            <a:ext cx="1394621" cy="676180"/>
          </a:xfrm>
          <a:prstGeom prst="rect">
            <a:avLst/>
          </a:prstGeom>
        </p:spPr>
      </p:pic>
    </p:spTree>
    <p:extLst>
      <p:ext uri="{BB962C8B-B14F-4D97-AF65-F5344CB8AC3E}">
        <p14:creationId xmlns:p14="http://schemas.microsoft.com/office/powerpoint/2010/main" val="248752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1F097B-6FBE-EEF5-9C03-F30F4A55733E}"/>
              </a:ext>
            </a:extLst>
          </p:cNvPr>
          <p:cNvSpPr>
            <a:spLocks noGrp="1"/>
          </p:cNvSpPr>
          <p:nvPr>
            <p:ph type="title"/>
          </p:nvPr>
        </p:nvSpPr>
        <p:spPr>
          <a:xfrm>
            <a:off x="710214" y="79856"/>
            <a:ext cx="9587883" cy="1400530"/>
          </a:xfrm>
        </p:spPr>
        <p:txBody>
          <a:bodyPr/>
          <a:lstStyle/>
          <a:p>
            <a:r>
              <a:rPr lang="fr-FR" dirty="0">
                <a:latin typeface="Algerian" panose="04020705040A02060702" pitchFamily="82" charset="0"/>
              </a:rPr>
              <a:t>Coup de tonnerre sur la science</a:t>
            </a:r>
          </a:p>
        </p:txBody>
      </p:sp>
      <p:sp>
        <p:nvSpPr>
          <p:cNvPr id="3" name="Espace réservé du contenu 2">
            <a:extLst>
              <a:ext uri="{FF2B5EF4-FFF2-40B4-BE49-F238E27FC236}">
                <a16:creationId xmlns:a16="http://schemas.microsoft.com/office/drawing/2014/main" id="{CFDE3957-F5DE-80F4-C3D8-27ADCB61ED03}"/>
              </a:ext>
            </a:extLst>
          </p:cNvPr>
          <p:cNvSpPr>
            <a:spLocks noGrp="1"/>
          </p:cNvSpPr>
          <p:nvPr>
            <p:ph idx="1"/>
          </p:nvPr>
        </p:nvSpPr>
        <p:spPr>
          <a:xfrm>
            <a:off x="470518" y="2052919"/>
            <a:ext cx="10955044" cy="2732146"/>
          </a:xfrm>
        </p:spPr>
        <p:txBody>
          <a:bodyPr>
            <a:normAutofit/>
          </a:bodyPr>
          <a:lstStyle/>
          <a:p>
            <a:pPr algn="just"/>
            <a:r>
              <a:rPr lang="fr-FR" sz="3200" dirty="0">
                <a:latin typeface="Times New Roman" panose="02020603050405020304" pitchFamily="18" charset="0"/>
                <a:cs typeface="Times New Roman" panose="02020603050405020304" pitchFamily="18" charset="0"/>
              </a:rPr>
              <a:t>Cette théorie, son extension à la gravitation (1915), et la mécanique quantique naissante, a fait table rase du bel édifice, que les scientifiques du 19</a:t>
            </a:r>
            <a:r>
              <a:rPr lang="fr-FR" sz="3200" baseline="30000" dirty="0">
                <a:latin typeface="Times New Roman" panose="02020603050405020304" pitchFamily="18" charset="0"/>
                <a:cs typeface="Times New Roman" panose="02020603050405020304" pitchFamily="18" charset="0"/>
              </a:rPr>
              <a:t> </a:t>
            </a:r>
            <a:r>
              <a:rPr lang="fr-FR" sz="3200" baseline="30000" dirty="0" err="1">
                <a:latin typeface="Times New Roman" panose="02020603050405020304" pitchFamily="18" charset="0"/>
                <a:cs typeface="Times New Roman" panose="02020603050405020304" pitchFamily="18" charset="0"/>
              </a:rPr>
              <a:t>ième</a:t>
            </a:r>
            <a:r>
              <a:rPr lang="fr-FR" sz="3200" baseline="30000" dirty="0">
                <a:latin typeface="Times New Roman" panose="02020603050405020304" pitchFamily="18" charset="0"/>
                <a:cs typeface="Times New Roman" panose="02020603050405020304" pitchFamily="18" charset="0"/>
              </a:rPr>
              <a:t> </a:t>
            </a:r>
            <a:r>
              <a:rPr lang="fr-FR" sz="3200" dirty="0">
                <a:latin typeface="Times New Roman" panose="02020603050405020304" pitchFamily="18" charset="0"/>
                <a:cs typeface="Times New Roman" panose="02020603050405020304" pitchFamily="18" charset="0"/>
              </a:rPr>
              <a:t>siècle croyaient ultime, transformée en champ de ruine. </a:t>
            </a:r>
          </a:p>
          <a:p>
            <a:pPr algn="just"/>
            <a:r>
              <a:rPr lang="fr-FR" sz="3200" dirty="0">
                <a:latin typeface="Times New Roman" panose="02020603050405020304" pitchFamily="18" charset="0"/>
                <a:cs typeface="Times New Roman" panose="02020603050405020304" pitchFamily="18" charset="0"/>
              </a:rPr>
              <a:t>Cela a provoqué un grand désarroi dans le monde scientifique.</a:t>
            </a:r>
          </a:p>
        </p:txBody>
      </p:sp>
      <p:pic>
        <p:nvPicPr>
          <p:cNvPr id="4" name="Image 3">
            <a:extLst>
              <a:ext uri="{FF2B5EF4-FFF2-40B4-BE49-F238E27FC236}">
                <a16:creationId xmlns:a16="http://schemas.microsoft.com/office/drawing/2014/main" id="{D79749DD-895C-A451-F474-D07D256D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0560" y="68157"/>
            <a:ext cx="2131029" cy="1054965"/>
          </a:xfrm>
          <a:prstGeom prst="rect">
            <a:avLst/>
          </a:prstGeom>
        </p:spPr>
      </p:pic>
    </p:spTree>
    <p:extLst>
      <p:ext uri="{BB962C8B-B14F-4D97-AF65-F5344CB8AC3E}">
        <p14:creationId xmlns:p14="http://schemas.microsoft.com/office/powerpoint/2010/main" val="7836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2576</TotalTime>
  <Words>3936</Words>
  <Application>Microsoft Office PowerPoint</Application>
  <PresentationFormat>Grand écran</PresentationFormat>
  <Paragraphs>227</Paragraphs>
  <Slides>52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52</vt:i4>
      </vt:variant>
    </vt:vector>
  </HeadingPairs>
  <TitlesOfParts>
    <vt:vector size="61" baseType="lpstr">
      <vt:lpstr>Agency FB</vt:lpstr>
      <vt:lpstr>Algerian</vt:lpstr>
      <vt:lpstr>Calibri</vt:lpstr>
      <vt:lpstr>Cambria Math</vt:lpstr>
      <vt:lpstr>Century Gothic</vt:lpstr>
      <vt:lpstr>Merriweather</vt:lpstr>
      <vt:lpstr>Times New Roman</vt:lpstr>
      <vt:lpstr>Wingdings 3</vt:lpstr>
      <vt:lpstr>Ion</vt:lpstr>
      <vt:lpstr>Einstein: Relativité Restreinte: 2025,  par : Jacques Fric, Université de Paris-cité </vt:lpstr>
      <vt:lpstr>Présentation PowerPoint</vt:lpstr>
      <vt:lpstr>Expérience de Morley-Michelson</vt:lpstr>
      <vt:lpstr>La proposition de Lorentz</vt:lpstr>
      <vt:lpstr>La proposition de Lorentz</vt:lpstr>
      <vt:lpstr>Relativité restreinte</vt:lpstr>
      <vt:lpstr>Relativité restreinte-Einstein</vt:lpstr>
      <vt:lpstr>Relativité restreinte</vt:lpstr>
      <vt:lpstr>Coup de tonnerre sur la science</vt:lpstr>
      <vt:lpstr>La Simultanéité en relativité</vt:lpstr>
      <vt:lpstr>Présentation PowerPoint</vt:lpstr>
      <vt:lpstr>Présentation PowerPoint</vt:lpstr>
      <vt:lpstr>Présentation PowerPoint</vt:lpstr>
      <vt:lpstr>Présentation PowerPoint</vt:lpstr>
      <vt:lpstr>Rotation de Wick: principe et utilité</vt:lpstr>
      <vt:lpstr>Relativité restreinte</vt:lpstr>
      <vt:lpstr>Exemple: le paradoxe de Langevin</vt:lpstr>
      <vt:lpstr>Présentation PowerPoint</vt:lpstr>
      <vt:lpstr>rotation de Wick vs rindler</vt:lpstr>
      <vt:lpstr>Rencontres entre scientifiques -1911</vt:lpstr>
      <vt:lpstr>Relativité restreinte</vt:lpstr>
      <vt:lpstr>Equivalence masse-énergie: E = mc²</vt:lpstr>
      <vt:lpstr>implication du principe de relativité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Nature de la vitesse de la lumière</vt:lpstr>
      <vt:lpstr>La vitesse de coordonnées </vt:lpstr>
      <vt:lpstr>C’est la vitesse de coordonnée de la lumière qui est est constante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Annexe 1: tenseur(s) métrique(s) de la RR</vt:lpstr>
      <vt:lpstr>Rappel sur le produit scalaire en relativité</vt:lpstr>
      <vt:lpstr>Annexe 2: Coordonnées de Rindler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Einstein et la relativité générale</dc:title>
  <dc:creator>jacques fric</dc:creator>
  <cp:lastModifiedBy>jacques Fric</cp:lastModifiedBy>
  <cp:revision>216</cp:revision>
  <dcterms:created xsi:type="dcterms:W3CDTF">2014-08-16T10:03:45Z</dcterms:created>
  <dcterms:modified xsi:type="dcterms:W3CDTF">2025-02-05T10:28:40Z</dcterms:modified>
</cp:coreProperties>
</file>