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3" r:id="rId10"/>
    <p:sldId id="264" r:id="rId11"/>
    <p:sldId id="261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2" r:id="rId22"/>
    <p:sldId id="290" r:id="rId23"/>
    <p:sldId id="275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77" r:id="rId32"/>
    <p:sldId id="288" r:id="rId33"/>
    <p:sldId id="289" r:id="rId3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EEC"/>
    <a:srgbClr val="024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 autoAdjust="0"/>
    <p:restoredTop sz="95588"/>
  </p:normalViewPr>
  <p:slideViewPr>
    <p:cSldViewPr snapToGrid="0" snapToObjects="1">
      <p:cViewPr varScale="1">
        <p:scale>
          <a:sx n="75" d="100"/>
          <a:sy n="75" d="100"/>
        </p:scale>
        <p:origin x="78" y="4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84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65D0-4809-1347-B630-8C2EEAAF8735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3A21A-F1D2-7D4C-8398-C9399E5F866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1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88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29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9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8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1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1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7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6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97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2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3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97" y="5377657"/>
            <a:ext cx="481331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5377657"/>
            <a:ext cx="635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6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97" y="5377657"/>
            <a:ext cx="481331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5377657"/>
            <a:ext cx="635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93689" y="942508"/>
            <a:ext cx="8748000" cy="43988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"/>
            <a:ext cx="8420100" cy="8943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2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97" y="5377657"/>
            <a:ext cx="481331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5377657"/>
            <a:ext cx="635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22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37289"/>
            <a:ext cx="4392488" cy="44403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937289"/>
            <a:ext cx="4355976" cy="44403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97" y="5377657"/>
            <a:ext cx="481331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5377657"/>
            <a:ext cx="635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7308"/>
            <a:ext cx="4040188" cy="6950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17308"/>
            <a:ext cx="4041775" cy="6950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93697" y="5377657"/>
            <a:ext cx="481331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207000" y="5377657"/>
            <a:ext cx="635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1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97" y="5377657"/>
            <a:ext cx="481331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5377657"/>
            <a:ext cx="635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2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35748"/>
            <a:ext cx="8748712" cy="440989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901637"/>
            <a:ext cx="9144000" cy="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97" y="5377657"/>
            <a:ext cx="481331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5377657"/>
            <a:ext cx="635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85166" y="1"/>
            <a:ext cx="8458833" cy="894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/>
          <a:srcRect/>
          <a:stretch/>
        </p:blipFill>
        <p:spPr>
          <a:xfrm>
            <a:off x="2" y="2"/>
            <a:ext cx="685165" cy="895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63175-D113-C541-92E8-2DF45FBE79F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100" y="5487000"/>
            <a:ext cx="2987700" cy="69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23992" indent="-323992" algn="l" rtl="0" eaLnBrk="1" fontAlgn="base" hangingPunct="1">
        <a:spcBef>
          <a:spcPts val="1200"/>
        </a:spcBef>
        <a:spcAft>
          <a:spcPts val="0"/>
        </a:spcAft>
        <a:buClr>
          <a:srgbClr val="FF0000"/>
        </a:buClr>
        <a:buSzPct val="90000"/>
        <a:buFontTx/>
        <a:buBlip>
          <a:blip r:embed="rId11"/>
        </a:buBlip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32" indent="-285744" algn="l" rtl="0" eaLnBrk="1" fontAlgn="base" hangingPunct="1">
        <a:spcBef>
          <a:spcPts val="600"/>
        </a:spcBef>
        <a:spcAft>
          <a:spcPts val="0"/>
        </a:spcAft>
        <a:buClr>
          <a:schemeClr val="accent1"/>
        </a:buClr>
        <a:buFont typeface="Wingdings" charset="0"/>
        <a:buChar char="Ø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2971" indent="-228594" algn="l" rtl="0" eaLnBrk="1" fontAlgn="base" hangingPunct="1">
        <a:spcBef>
          <a:spcPts val="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160" indent="-228594" algn="l" rtl="0" eaLnBrk="1" fontAlgn="base" hangingPunct="1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349" indent="-228594" algn="l" rtl="0" eaLnBrk="1" fontAlgn="base" hangingPunct="1">
        <a:spcBef>
          <a:spcPts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com/url?sa=i&amp;url=https%3A%2F%2Ffr.wikipedia.org%2Fwiki%2FParallaxe&amp;psig=AOvVaw1mC5iZH6EeqmxAUom7Fuon&amp;ust=1621509604959000&amp;source=images&amp;cd=vfe&amp;ved=0CAIQjRxqFwoTCJjP2JTQ1fACFQAAAAAdAAAAABA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com/url?sa=i&amp;url=https%3A%2F%2Ffr.wikipedia.org%2Fwiki%2FParallaxe&amp;psig=AOvVaw1mC5iZH6EeqmxAUom7Fuon&amp;ust=1621509604959000&amp;source=images&amp;cd=vfe&amp;ved=0CAIQjRxqFwoTCJjP2JTQ1fACFQAAAAAdAAAAABA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n.wikipedia.org/wiki/File:SNIacurva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hyperlink" Target="http://cdn.sci-news.com/images/enlarge5/image_6788e-Milky-Way-Magellanic-Cloud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cdn.sci-news.com/images/enlarge5/image_6788e-Milky-Way-Magellanic-Clouds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%3A%2F%2Fen.m.wikipedia.org%2Fwiki%2FFile%3AEarth_Western_Hemisphere_transparent_background.png&amp;psig=AOvVaw3RYClYEWhC4JDeMdv4v0Xe&amp;ust=1621513892035000&amp;source=images&amp;cd=vfe&amp;ved=0CAIQjRxqFwoTCOCr247g1fACFQAAAAAdAAAAABAD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848059"/>
          </a:xfrm>
        </p:spPr>
        <p:txBody>
          <a:bodyPr>
            <a:normAutofit/>
          </a:bodyPr>
          <a:lstStyle/>
          <a:p>
            <a:r>
              <a:rPr lang="fr-FR" noProof="0" dirty="0"/>
              <a:t>Mesurer l’expansion de l’univers</a:t>
            </a:r>
            <a:br>
              <a:rPr lang="fr-FR" noProof="0" dirty="0"/>
            </a:br>
            <a:r>
              <a:rPr lang="fr-FR" sz="2700" noProof="0" dirty="0"/>
              <a:t>la tension autour de la constante de Hubble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3973"/>
            <a:ext cx="6400800" cy="1169943"/>
          </a:xfrm>
        </p:spPr>
        <p:txBody>
          <a:bodyPr/>
          <a:lstStyle/>
          <a:p>
            <a:r>
              <a:rPr lang="fr-FR" noProof="0" dirty="0"/>
              <a:t>Antoine Mérand</a:t>
            </a:r>
          </a:p>
          <a:p>
            <a:r>
              <a:rPr lang="fr-FR" sz="1200" noProof="0" dirty="0"/>
              <a:t>Astronome à l’Observatoire Européen Austral (ESO) </a:t>
            </a:r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237F31-FCAE-A54D-8672-6DC68CC23BD4}"/>
              </a:ext>
            </a:extLst>
          </p:cNvPr>
          <p:cNvSpPr/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85BF3-AA63-EB48-8118-E1DEB39EE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7A4132-76D8-824D-8EFA-37D80F695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58DA67D-C0F8-AD47-A9C3-7BC90E6C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6" y="0"/>
            <a:ext cx="836453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C98558-BB8E-2F4B-AC43-FB76C800BA97}"/>
              </a:ext>
            </a:extLst>
          </p:cNvPr>
          <p:cNvSpPr txBox="1"/>
          <p:nvPr/>
        </p:nvSpPr>
        <p:spPr>
          <a:xfrm>
            <a:off x="6921500" y="5192991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z=0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8F3D4-7CD8-4248-9ED3-0F7E19B606E1}"/>
              </a:ext>
            </a:extLst>
          </p:cNvPr>
          <p:cNvSpPr txBox="1"/>
          <p:nvPr/>
        </p:nvSpPr>
        <p:spPr>
          <a:xfrm>
            <a:off x="1562100" y="341591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Z~1089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2A4DE-607B-F540-A162-EAE9ED509D67}"/>
              </a:ext>
            </a:extLst>
          </p:cNvPr>
          <p:cNvSpPr txBox="1"/>
          <p:nvPr/>
        </p:nvSpPr>
        <p:spPr>
          <a:xfrm>
            <a:off x="2783095" y="4596091"/>
            <a:ext cx="69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Z~11</a:t>
            </a:r>
          </a:p>
        </p:txBody>
      </p:sp>
    </p:spTree>
    <p:extLst>
      <p:ext uri="{BB962C8B-B14F-4D97-AF65-F5344CB8AC3E}">
        <p14:creationId xmlns:p14="http://schemas.microsoft.com/office/powerpoint/2010/main" val="167204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A8FAF0-8F71-BF4E-B0FA-091AD3075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D47E85-108F-1B4F-A6B6-60CD65334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10E4D0-ED57-904E-BDA7-130D58E7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Recette pour mesurer H</a:t>
            </a:r>
            <a:r>
              <a:rPr lang="fr-FR" baseline="-25000" dirty="0"/>
              <a:t>0</a:t>
            </a:r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D7E59BE7-77C0-5742-A08A-6870892C3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1047282"/>
            <a:ext cx="5613399" cy="417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10F1CC-CCD1-9A4C-8B5C-786A7FF112D5}"/>
              </a:ext>
            </a:extLst>
          </p:cNvPr>
          <p:cNvSpPr txBox="1"/>
          <p:nvPr/>
        </p:nvSpPr>
        <p:spPr>
          <a:xfrm>
            <a:off x="1625600" y="478732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Crédit: </a:t>
            </a:r>
            <a:r>
              <a:rPr lang="en-GB" dirty="0" err="1"/>
              <a:t>wikipedia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69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0C0B55-B67A-FE4A-ACA2-EF868EB28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2C5B88-C428-DD4B-8280-BA369A53A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16DDB-8B53-F945-B3A3-F86506BFF8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942508"/>
            <a:ext cx="4940311" cy="4398886"/>
          </a:xfrm>
        </p:spPr>
        <p:txBody>
          <a:bodyPr/>
          <a:lstStyle/>
          <a:p>
            <a:r>
              <a:rPr lang="fr-FR" dirty="0"/>
              <a:t>Dans les galaxies, la formation stellaire produit des fortes raies en </a:t>
            </a:r>
            <a:r>
              <a:rPr lang="fr-FR" dirty="0" err="1"/>
              <a:t>emission</a:t>
            </a:r>
            <a:endParaRPr lang="fr-FR" dirty="0"/>
          </a:p>
          <a:p>
            <a:r>
              <a:rPr lang="fr-FR" dirty="0"/>
              <a:t>Une fois les raies identifiées: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8CB180-CC5D-0144-A58E-653FF190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Mesurer des vitesses</a:t>
            </a:r>
          </a:p>
        </p:txBody>
      </p:sp>
      <p:pic>
        <p:nvPicPr>
          <p:cNvPr id="8194" name="Picture 2" descr="Screen Shot 2016-03-06 at 11.49.32 PM">
            <a:extLst>
              <a:ext uri="{FF2B5EF4-FFF2-40B4-BE49-F238E27FC236}">
                <a16:creationId xmlns:a16="http://schemas.microsoft.com/office/drawing/2014/main" id="{1BA4FE3E-5245-F342-BE87-95DF6CFA3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0" y="1828800"/>
            <a:ext cx="38004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85B074-EB9C-6A43-A589-DF3235F70B77}"/>
              </a:ext>
            </a:extLst>
          </p:cNvPr>
          <p:cNvSpPr txBox="1"/>
          <p:nvPr/>
        </p:nvSpPr>
        <p:spPr>
          <a:xfrm>
            <a:off x="5872946" y="4126161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Crédit: </a:t>
            </a:r>
            <a:r>
              <a:rPr lang="en-GB" dirty="0" err="1"/>
              <a:t>Kriek</a:t>
            </a:r>
            <a:r>
              <a:rPr lang="en-GB" dirty="0"/>
              <a:t> et al 2015,</a:t>
            </a:r>
          </a:p>
          <a:p>
            <a:r>
              <a:rPr lang="en-GB" dirty="0" err="1"/>
              <a:t>Berkeley.edu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F3FA70-8BD5-DE4D-875F-15A9B5D70648}"/>
                  </a:ext>
                </a:extLst>
              </p:cNvPr>
              <p:cNvSpPr txBox="1"/>
              <p:nvPr/>
            </p:nvSpPr>
            <p:spPr>
              <a:xfrm>
                <a:off x="965200" y="3886200"/>
                <a:ext cx="341630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=(1+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𝑣𝑟𝑎𝑖</m:t>
                          </m:r>
                        </m:sub>
                      </m:sSub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F3FA70-8BD5-DE4D-875F-15A9B5D70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3886200"/>
                <a:ext cx="3416300" cy="415498"/>
              </a:xfrm>
              <a:prstGeom prst="rect">
                <a:avLst/>
              </a:prstGeom>
              <a:blipFill>
                <a:blip r:embed="rId3"/>
                <a:stretch>
                  <a:fillRect t="-9091" b="-39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56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DAD128-CFDB-6C47-B25C-27E1F8FC9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8A63A-583A-3348-B373-2A35FBDBA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936470-4D7D-3447-8A49-61A9E7FD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Parallaxe</a:t>
            </a:r>
          </a:p>
        </p:txBody>
      </p:sp>
      <p:pic>
        <p:nvPicPr>
          <p:cNvPr id="9218" name="Picture 2" descr="Parallaxe — Wikipédia">
            <a:hlinkClick r:id="rId2"/>
            <a:extLst>
              <a:ext uri="{FF2B5EF4-FFF2-40B4-BE49-F238E27FC236}">
                <a16:creationId xmlns:a16="http://schemas.microsoft.com/office/drawing/2014/main" id="{4B479948-2905-E548-A042-9B776046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300" y="993330"/>
            <a:ext cx="6565900" cy="428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70B57-76E7-814D-B768-DDDA199AF271}"/>
              </a:ext>
            </a:extLst>
          </p:cNvPr>
          <p:cNvSpPr txBox="1"/>
          <p:nvPr/>
        </p:nvSpPr>
        <p:spPr>
          <a:xfrm>
            <a:off x="7759700" y="4632325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Crédit:</a:t>
            </a:r>
          </a:p>
          <a:p>
            <a:r>
              <a:rPr lang="en-GB" dirty="0" err="1"/>
              <a:t>wikipedia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57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88C3C9-04D3-C442-9AC9-D2BDF10EC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E237D7-1913-8B45-8EEA-B07190827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BE22DA-6622-6A43-B38F-34246288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Mesurer des parallaxes</a:t>
            </a:r>
          </a:p>
        </p:txBody>
      </p:sp>
      <p:pic>
        <p:nvPicPr>
          <p:cNvPr id="10244" name="Picture 4" descr="Spiral galaxy NGC 1232">
            <a:extLst>
              <a:ext uri="{FF2B5EF4-FFF2-40B4-BE49-F238E27FC236}">
                <a16:creationId xmlns:a16="http://schemas.microsoft.com/office/drawing/2014/main" id="{25ABFE68-C14D-D44E-A662-7A78386B3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697" y="1094865"/>
            <a:ext cx="8517419" cy="408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DE573BC6-8B54-BE45-9E90-9C3C04A9BAB2}"/>
              </a:ext>
            </a:extLst>
          </p:cNvPr>
          <p:cNvSpPr/>
          <p:nvPr/>
        </p:nvSpPr>
        <p:spPr bwMode="auto">
          <a:xfrm>
            <a:off x="2400300" y="3492500"/>
            <a:ext cx="317500" cy="3048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4C018C-623B-E946-B279-5E18E36C5D7C}"/>
              </a:ext>
            </a:extLst>
          </p:cNvPr>
          <p:cNvCxnSpPr/>
          <p:nvPr/>
        </p:nvCxnSpPr>
        <p:spPr bwMode="auto">
          <a:xfrm>
            <a:off x="2527300" y="2717800"/>
            <a:ext cx="32131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EE0C24-9825-684D-91E4-EB29BC55FF26}"/>
              </a:ext>
            </a:extLst>
          </p:cNvPr>
          <p:cNvSpPr txBox="1"/>
          <p:nvPr/>
        </p:nvSpPr>
        <p:spPr>
          <a:xfrm>
            <a:off x="2800352" y="2109017"/>
            <a:ext cx="280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~26000 </a:t>
            </a:r>
            <a:r>
              <a:rPr lang="en-GB" dirty="0" err="1">
                <a:solidFill>
                  <a:srgbClr val="FFFF00"/>
                </a:solidFill>
              </a:rPr>
              <a:t>Années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Lumières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AA59B-B98C-D149-BEFE-7DB6A41783E9}"/>
              </a:ext>
            </a:extLst>
          </p:cNvPr>
          <p:cNvSpPr txBox="1"/>
          <p:nvPr/>
        </p:nvSpPr>
        <p:spPr>
          <a:xfrm>
            <a:off x="1333500" y="4584700"/>
            <a:ext cx="591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Parallaxe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à</a:t>
            </a:r>
            <a:r>
              <a:rPr lang="en-GB" dirty="0">
                <a:solidFill>
                  <a:srgbClr val="FFFF00"/>
                </a:solidFill>
              </a:rPr>
              <a:t> 1000 al: 0.000001º = 0.003 </a:t>
            </a:r>
            <a:r>
              <a:rPr lang="en-GB" dirty="0" err="1">
                <a:solidFill>
                  <a:srgbClr val="FFFF00"/>
                </a:solidFill>
              </a:rPr>
              <a:t>seconde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d’angle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DAD128-CFDB-6C47-B25C-27E1F8FC9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8A63A-583A-3348-B373-2A35FBDBA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936470-4D7D-3447-8A49-61A9E7FD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Limites des parallaxes</a:t>
            </a:r>
          </a:p>
        </p:txBody>
      </p:sp>
      <p:pic>
        <p:nvPicPr>
          <p:cNvPr id="9218" name="Picture 2" descr="Parallaxe — Wikipédia">
            <a:hlinkClick r:id="rId2"/>
            <a:extLst>
              <a:ext uri="{FF2B5EF4-FFF2-40B4-BE49-F238E27FC236}">
                <a16:creationId xmlns:a16="http://schemas.microsoft.com/office/drawing/2014/main" id="{4B479948-2905-E548-A042-9B776046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02" y="1207582"/>
            <a:ext cx="4694400" cy="306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9DF39-34D9-E14F-8C98-D89C21B5B49D}"/>
              </a:ext>
            </a:extLst>
          </p:cNvPr>
          <p:cNvSpPr/>
          <p:nvPr/>
        </p:nvSpPr>
        <p:spPr bwMode="auto">
          <a:xfrm>
            <a:off x="5207000" y="1186046"/>
            <a:ext cx="3714751" cy="3281572"/>
          </a:xfrm>
          <a:prstGeom prst="rect">
            <a:avLst/>
          </a:prstGeom>
          <a:solidFill>
            <a:srgbClr val="024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33C15C-6450-D44C-B90E-56AA77A86796}"/>
              </a:ext>
            </a:extLst>
          </p:cNvPr>
          <p:cNvSpPr/>
          <p:nvPr/>
        </p:nvSpPr>
        <p:spPr bwMode="auto">
          <a:xfrm>
            <a:off x="5721351" y="1699018"/>
            <a:ext cx="1054100" cy="10541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0F41FD-615E-5F49-875E-4C1D2DEE7A7E}"/>
              </a:ext>
            </a:extLst>
          </p:cNvPr>
          <p:cNvSpPr/>
          <p:nvPr/>
        </p:nvSpPr>
        <p:spPr bwMode="auto">
          <a:xfrm>
            <a:off x="7545473" y="3184918"/>
            <a:ext cx="1054100" cy="10541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3384BF-9856-4146-A240-F7E2003D1CC2}"/>
              </a:ext>
            </a:extLst>
          </p:cNvPr>
          <p:cNvSpPr/>
          <p:nvPr/>
        </p:nvSpPr>
        <p:spPr bwMode="auto">
          <a:xfrm>
            <a:off x="6248401" y="2867418"/>
            <a:ext cx="1054100" cy="10541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6019A6-7F2A-CD44-A8C0-AC40B224745D}"/>
              </a:ext>
            </a:extLst>
          </p:cNvPr>
          <p:cNvSpPr/>
          <p:nvPr/>
        </p:nvSpPr>
        <p:spPr bwMode="auto">
          <a:xfrm>
            <a:off x="6175545" y="2867418"/>
            <a:ext cx="1054100" cy="10541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4CF11B-8C44-3043-BD3B-A650F75A05EE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5515" y="1170501"/>
            <a:ext cx="1391485" cy="27510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60B571-4415-744E-BD2C-806CBBEE90A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34061" y="4140200"/>
            <a:ext cx="1372939" cy="3274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420F6C-74AA-B742-99BB-6CD38F3333FA}"/>
              </a:ext>
            </a:extLst>
          </p:cNvPr>
          <p:cNvSpPr txBox="1"/>
          <p:nvPr/>
        </p:nvSpPr>
        <p:spPr>
          <a:xfrm>
            <a:off x="1333500" y="4584700"/>
            <a:ext cx="600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Parallaxe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1000 AL: 0.000001º = 0.003 </a:t>
            </a:r>
            <a:r>
              <a:rPr lang="en-GB" dirty="0" err="1"/>
              <a:t>seconde</a:t>
            </a:r>
            <a:r>
              <a:rPr lang="en-GB" dirty="0"/>
              <a:t> </a:t>
            </a:r>
            <a:r>
              <a:rPr lang="en-GB" dirty="0" err="1"/>
              <a:t>d’angle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430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apezium 16">
            <a:extLst>
              <a:ext uri="{FF2B5EF4-FFF2-40B4-BE49-F238E27FC236}">
                <a16:creationId xmlns:a16="http://schemas.microsoft.com/office/drawing/2014/main" id="{5F3D42A3-B335-2547-91DA-F4DD4623EF1F}"/>
              </a:ext>
            </a:extLst>
          </p:cNvPr>
          <p:cNvSpPr/>
          <p:nvPr/>
        </p:nvSpPr>
        <p:spPr bwMode="auto">
          <a:xfrm>
            <a:off x="5739039" y="2504522"/>
            <a:ext cx="1390752" cy="2810408"/>
          </a:xfrm>
          <a:prstGeom prst="trapezoid">
            <a:avLst>
              <a:gd name="adj" fmla="val 414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rapezium 13">
            <a:extLst>
              <a:ext uri="{FF2B5EF4-FFF2-40B4-BE49-F238E27FC236}">
                <a16:creationId xmlns:a16="http://schemas.microsoft.com/office/drawing/2014/main" id="{CAE5AB5F-F8F7-AF46-BD27-A16DB9CB8304}"/>
              </a:ext>
            </a:extLst>
          </p:cNvPr>
          <p:cNvSpPr/>
          <p:nvPr/>
        </p:nvSpPr>
        <p:spPr bwMode="auto">
          <a:xfrm>
            <a:off x="1651951" y="2552700"/>
            <a:ext cx="1390752" cy="2810408"/>
          </a:xfrm>
          <a:prstGeom prst="trapezoid">
            <a:avLst>
              <a:gd name="adj" fmla="val 41437"/>
            </a:avLst>
          </a:prstGeom>
          <a:pattFill prst="dkHorz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C25D83-C64B-AF4B-B5CA-A0E4626D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A74AFB-3ACA-E048-8C0C-86D7182FF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D9984C-748E-EF42-B647-43D96EB0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Chandelles standards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5C7FA2-E645-7442-8BA9-795092A2E0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942508"/>
            <a:ext cx="8748000" cy="101957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La luminosité apparente </a:t>
            </a:r>
            <a:r>
              <a:rPr lang="fr-FR" dirty="0" err="1"/>
              <a:t>depend</a:t>
            </a:r>
            <a:r>
              <a:rPr lang="fr-FR" dirty="0"/>
              <a:t> de la distance (au carré)</a:t>
            </a:r>
          </a:p>
        </p:txBody>
      </p:sp>
      <p:pic>
        <p:nvPicPr>
          <p:cNvPr id="9" name="Picture 8" descr="A picture containing lit, light, dark&#10;&#10;Description automatically generated">
            <a:extLst>
              <a:ext uri="{FF2B5EF4-FFF2-40B4-BE49-F238E27FC236}">
                <a16:creationId xmlns:a16="http://schemas.microsoft.com/office/drawing/2014/main" id="{8F7C601B-77FC-A740-8414-B6FBB67BFF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16528" y="2645328"/>
            <a:ext cx="1070891" cy="2108200"/>
          </a:xfrm>
          <a:prstGeom prst="rect">
            <a:avLst/>
          </a:prstGeom>
        </p:spPr>
      </p:pic>
      <p:pic>
        <p:nvPicPr>
          <p:cNvPr id="10" name="Picture 9" descr="A picture containing lit, light, dark&#10;&#10;Description automatically generated">
            <a:extLst>
              <a:ext uri="{FF2B5EF4-FFF2-40B4-BE49-F238E27FC236}">
                <a16:creationId xmlns:a16="http://schemas.microsoft.com/office/drawing/2014/main" id="{E042DD45-D6B3-3344-915A-0B5C6205C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49791" y="1787992"/>
            <a:ext cx="445129" cy="876300"/>
          </a:xfrm>
          <a:prstGeom prst="rect">
            <a:avLst/>
          </a:prstGeom>
        </p:spPr>
      </p:pic>
      <p:pic>
        <p:nvPicPr>
          <p:cNvPr id="15" name="Picture 14" descr="A picture containing lit, light, dark&#10;&#10;Description automatically generated">
            <a:extLst>
              <a:ext uri="{FF2B5EF4-FFF2-40B4-BE49-F238E27FC236}">
                <a16:creationId xmlns:a16="http://schemas.microsoft.com/office/drawing/2014/main" id="{46D4F619-927A-2449-8233-36EF386720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81410" y="2664292"/>
            <a:ext cx="1070891" cy="2108200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16054AD9-2192-CD4F-B9E5-CB063D7414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36798" y="1527728"/>
            <a:ext cx="395233" cy="13271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3A9C3F-0DE2-8443-A4C5-74485629C3BB}"/>
              </a:ext>
            </a:extLst>
          </p:cNvPr>
          <p:cNvCxnSpPr/>
          <p:nvPr/>
        </p:nvCxnSpPr>
        <p:spPr bwMode="auto">
          <a:xfrm>
            <a:off x="5207000" y="2311400"/>
            <a:ext cx="2882900" cy="300353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95046F-D05A-AB40-A1AD-DB7965ED13D0}"/>
              </a:ext>
            </a:extLst>
          </p:cNvPr>
          <p:cNvCxnSpPr>
            <a:cxnSpLocks/>
          </p:cNvCxnSpPr>
          <p:nvPr/>
        </p:nvCxnSpPr>
        <p:spPr bwMode="auto">
          <a:xfrm flipV="1">
            <a:off x="4965700" y="2146300"/>
            <a:ext cx="3276600" cy="316863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158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037199-2A89-6649-8DBA-AED95110D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BD5C41-6706-804C-BE20-4CA47B3CB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7356A-BF80-BE4D-B48C-7CD807978B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1597" y="936550"/>
            <a:ext cx="5105403" cy="4398886"/>
          </a:xfrm>
        </p:spPr>
        <p:txBody>
          <a:bodyPr/>
          <a:lstStyle/>
          <a:p>
            <a:r>
              <a:rPr lang="fr-FR" dirty="0" err="1"/>
              <a:t>Supernovae</a:t>
            </a:r>
            <a:r>
              <a:rPr lang="fr-FR" dirty="0"/>
              <a:t>: étoiles qui explosent</a:t>
            </a:r>
          </a:p>
          <a:p>
            <a:r>
              <a:rPr lang="fr-FR" dirty="0"/>
              <a:t>SN </a:t>
            </a:r>
            <a:r>
              <a:rPr lang="fr-FR" dirty="0" err="1"/>
              <a:t>Ia</a:t>
            </a:r>
            <a:r>
              <a:rPr lang="fr-FR" dirty="0"/>
              <a:t>: une naine blanche dépasse la masse critique de Chandrasekhar (~1.4M</a:t>
            </a:r>
            <a:r>
              <a:rPr lang="fr-FR" baseline="-25000" dirty="0"/>
              <a:t>☉</a:t>
            </a:r>
            <a:r>
              <a:rPr lang="fr-FR" dirty="0"/>
              <a:t>)</a:t>
            </a:r>
          </a:p>
          <a:p>
            <a:r>
              <a:rPr lang="fr-FR" dirty="0"/>
              <a:t>La courbe de pic de luminosité est dominé par la la décroissance radioactive du Nickel 56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6FF0AE-145D-6941-9C77-4095C707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Chandelles standards astronomiques</a:t>
            </a:r>
          </a:p>
        </p:txBody>
      </p:sp>
      <p:pic>
        <p:nvPicPr>
          <p:cNvPr id="13314" name="Picture 2">
            <a:hlinkClick r:id="rId2"/>
            <a:extLst>
              <a:ext uri="{FF2B5EF4-FFF2-40B4-BE49-F238E27FC236}">
                <a16:creationId xmlns:a16="http://schemas.microsoft.com/office/drawing/2014/main" id="{12E42987-D954-D74B-8546-953F05CB7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923" y="1319768"/>
            <a:ext cx="335458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24119-5559-B84B-A413-C99FBB86045E}"/>
              </a:ext>
            </a:extLst>
          </p:cNvPr>
          <p:cNvSpPr txBox="1"/>
          <p:nvPr/>
        </p:nvSpPr>
        <p:spPr>
          <a:xfrm>
            <a:off x="6324600" y="371371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Crédit: Wikipedia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499C6-C020-D24F-B9F7-33B74504A4C3}"/>
              </a:ext>
            </a:extLst>
          </p:cNvPr>
          <p:cNvSpPr txBox="1"/>
          <p:nvPr/>
        </p:nvSpPr>
        <p:spPr>
          <a:xfrm>
            <a:off x="5969876" y="4246179"/>
            <a:ext cx="244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1 milliard de </a:t>
            </a:r>
            <a:r>
              <a:rPr lang="en-GB" i="1" dirty="0" err="1"/>
              <a:t>fois</a:t>
            </a:r>
            <a:r>
              <a:rPr lang="en-GB" i="1" dirty="0"/>
              <a:t> plus brillante que le Soleil</a:t>
            </a:r>
          </a:p>
        </p:txBody>
      </p:sp>
    </p:spTree>
    <p:extLst>
      <p:ext uri="{BB962C8B-B14F-4D97-AF65-F5344CB8AC3E}">
        <p14:creationId xmlns:p14="http://schemas.microsoft.com/office/powerpoint/2010/main" val="965558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B54BA8-E3F1-9244-BD25-507A2D3FB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9B884-4FE6-884A-9245-3A6A672F5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D816B-E69C-F444-B4D7-5FE9BA768A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439" y="1042964"/>
            <a:ext cx="4635511" cy="89432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Relation Période – Magnitude des Céphéides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8C1F69-F793-5C49-B30B-3337F8ACE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Chandelles standards astronomiques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64CDD-89D6-9E47-9D21-C04D9DE49D6A}"/>
              </a:ext>
            </a:extLst>
          </p:cNvPr>
          <p:cNvSpPr txBox="1"/>
          <p:nvPr/>
        </p:nvSpPr>
        <p:spPr>
          <a:xfrm>
            <a:off x="3774345" y="489477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Leavitt (1912)</a:t>
            </a:r>
          </a:p>
        </p:txBody>
      </p:sp>
      <p:pic>
        <p:nvPicPr>
          <p:cNvPr id="12290" name="Picture 2" descr="The Milky Way Galaxy and the Large and Small Magellanic Clouds. Image credit: Nina McCurdy / Nick Risinger / NASA.">
            <a:hlinkClick r:id="rId2"/>
            <a:extLst>
              <a:ext uri="{FF2B5EF4-FFF2-40B4-BE49-F238E27FC236}">
                <a16:creationId xmlns:a16="http://schemas.microsoft.com/office/drawing/2014/main" id="{98576751-7A18-FF47-A017-1722FA8B0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581798" y="1270549"/>
            <a:ext cx="3756704" cy="32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B1FFA5-94C4-7F42-95D1-DE66AA55B12F}"/>
              </a:ext>
            </a:extLst>
          </p:cNvPr>
          <p:cNvSpPr/>
          <p:nvPr/>
        </p:nvSpPr>
        <p:spPr>
          <a:xfrm>
            <a:off x="5395299" y="4813216"/>
            <a:ext cx="368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Image credit: Nina McCurdy / </a:t>
            </a:r>
            <a:r>
              <a:rPr lang="en-GB" sz="1200" dirty="0" err="1"/>
              <a:t>NickRisinger</a:t>
            </a:r>
            <a:r>
              <a:rPr lang="en-GB" sz="1200" dirty="0"/>
              <a:t> / NASA.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31639A35-E322-904A-9338-F1CE56FE1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708" y="2483029"/>
            <a:ext cx="2209476" cy="229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5-point Star 12">
            <a:extLst>
              <a:ext uri="{FF2B5EF4-FFF2-40B4-BE49-F238E27FC236}">
                <a16:creationId xmlns:a16="http://schemas.microsoft.com/office/drawing/2014/main" id="{0BBFCA53-F49E-904B-B9E0-E61CFD1B2351}"/>
              </a:ext>
            </a:extLst>
          </p:cNvPr>
          <p:cNvSpPr/>
          <p:nvPr/>
        </p:nvSpPr>
        <p:spPr bwMode="auto">
          <a:xfrm>
            <a:off x="7438733" y="3090237"/>
            <a:ext cx="317500" cy="3048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BDDA6-F194-C843-82C1-36043783E9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451" y="2241753"/>
            <a:ext cx="802924" cy="104997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A455FB7-131F-D840-9CA5-227F0C05E45E}"/>
              </a:ext>
            </a:extLst>
          </p:cNvPr>
          <p:cNvSpPr/>
          <p:nvPr/>
        </p:nvSpPr>
        <p:spPr bwMode="auto">
          <a:xfrm>
            <a:off x="612276" y="2235105"/>
            <a:ext cx="1943100" cy="194344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DCAE6D-49EC-C241-AD64-EFAEAC240B67}"/>
              </a:ext>
            </a:extLst>
          </p:cNvPr>
          <p:cNvSpPr/>
          <p:nvPr/>
        </p:nvSpPr>
        <p:spPr bwMode="auto">
          <a:xfrm>
            <a:off x="902752" y="2515461"/>
            <a:ext cx="1371600" cy="1368375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841B54-ED97-224D-8A41-33AC91D553FF}"/>
                  </a:ext>
                </a:extLst>
              </p:cNvPr>
              <p:cNvSpPr txBox="1"/>
              <p:nvPr/>
            </p:nvSpPr>
            <p:spPr>
              <a:xfrm>
                <a:off x="723900" y="4178551"/>
                <a:ext cx="1488164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∝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841B54-ED97-224D-8A41-33AC91D55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4178551"/>
                <a:ext cx="1488164" cy="427746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0F78C9-6F00-FE4E-B18D-9B310373B006}"/>
                  </a:ext>
                </a:extLst>
              </p:cNvPr>
              <p:cNvSpPr txBox="1"/>
              <p:nvPr/>
            </p:nvSpPr>
            <p:spPr>
              <a:xfrm>
                <a:off x="716619" y="4540035"/>
                <a:ext cx="1237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0F78C9-6F00-FE4E-B18D-9B310373B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19" y="4540035"/>
                <a:ext cx="1237518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74D4F9C-6F37-AD4F-8428-92BD79581D1F}"/>
              </a:ext>
            </a:extLst>
          </p:cNvPr>
          <p:cNvSpPr/>
          <p:nvPr/>
        </p:nvSpPr>
        <p:spPr>
          <a:xfrm>
            <a:off x="160894" y="4967781"/>
            <a:ext cx="3400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/>
              <a:t>100 </a:t>
            </a:r>
            <a:r>
              <a:rPr lang="en-GB" sz="1400" i="1" dirty="0" err="1"/>
              <a:t>milles</a:t>
            </a:r>
            <a:r>
              <a:rPr lang="en-GB" sz="1400" i="1" dirty="0"/>
              <a:t> </a:t>
            </a:r>
            <a:r>
              <a:rPr lang="en-GB" sz="1400" i="1" dirty="0" err="1"/>
              <a:t>fois</a:t>
            </a:r>
            <a:r>
              <a:rPr lang="en-GB" sz="1400" i="1" dirty="0"/>
              <a:t> plus brillante que le Soleil</a:t>
            </a:r>
          </a:p>
        </p:txBody>
      </p:sp>
    </p:spTree>
    <p:extLst>
      <p:ext uri="{BB962C8B-B14F-4D97-AF65-F5344CB8AC3E}">
        <p14:creationId xmlns:p14="http://schemas.microsoft.com/office/powerpoint/2010/main" val="196317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8E967E-3AF8-F34F-AD03-2FCD10E6A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Mesurer l’expansion de l’univers - A. Mérand - 22 Mai 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F5D61-FCC1-A146-BAAA-D0DA12A9F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FECB1-2AF4-DD40-BEC1-A71A167056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90" y="942508"/>
            <a:ext cx="5001610" cy="4398886"/>
          </a:xfrm>
        </p:spPr>
        <p:txBody>
          <a:bodyPr/>
          <a:lstStyle/>
          <a:p>
            <a:r>
              <a:rPr lang="fr-FR" dirty="0"/>
              <a:t>Utilisation d’ancres: </a:t>
            </a:r>
          </a:p>
          <a:p>
            <a:pPr lvl="1"/>
            <a:r>
              <a:rPr lang="fr-FR" dirty="0"/>
              <a:t>Voie Lactée: mission Européenne Gaia</a:t>
            </a:r>
          </a:p>
          <a:p>
            <a:pPr lvl="1"/>
            <a:r>
              <a:rPr lang="fr-FR" dirty="0"/>
              <a:t>Le grand nuage de Magellan: étoiles binaires à éclipses -&gt; distance à 1%</a:t>
            </a:r>
          </a:p>
          <a:p>
            <a:pPr lvl="1"/>
            <a:r>
              <a:rPr lang="fr-FR" dirty="0"/>
              <a:t>Galaxie NGC4258 et son “</a:t>
            </a:r>
            <a:r>
              <a:rPr lang="fr-FR" dirty="0" err="1"/>
              <a:t>mega</a:t>
            </a:r>
            <a:r>
              <a:rPr lang="fr-FR" dirty="0"/>
              <a:t> maser”</a:t>
            </a:r>
          </a:p>
          <a:p>
            <a:r>
              <a:rPr lang="fr-FR" dirty="0"/>
              <a:t>Mesures de chandelles standards dans les ancres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3E7236-E786-6B43-9A2A-7431062C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Mesures </a:t>
            </a:r>
            <a:r>
              <a:rPr lang="fr-FR" dirty="0" err="1"/>
              <a:t>géometriques</a:t>
            </a:r>
            <a:endParaRPr lang="fr-FR" dirty="0"/>
          </a:p>
        </p:txBody>
      </p:sp>
      <p:pic>
        <p:nvPicPr>
          <p:cNvPr id="6" name="Picture 2" descr="The Milky Way Galaxy and the Large and Small Magellanic Clouds. Image credit: Nina McCurdy / Nick Risinger / NASA.">
            <a:hlinkClick r:id="rId2"/>
            <a:extLst>
              <a:ext uri="{FF2B5EF4-FFF2-40B4-BE49-F238E27FC236}">
                <a16:creationId xmlns:a16="http://schemas.microsoft.com/office/drawing/2014/main" id="{E17D9EE4-0E74-A445-AAFF-7D3200905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358446" y="1292626"/>
            <a:ext cx="3756704" cy="32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BB187E-ECE9-1C47-8C76-BD2585DA4229}"/>
              </a:ext>
            </a:extLst>
          </p:cNvPr>
          <p:cNvSpPr/>
          <p:nvPr/>
        </p:nvSpPr>
        <p:spPr>
          <a:xfrm>
            <a:off x="5395299" y="4813216"/>
            <a:ext cx="368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Image </a:t>
            </a:r>
            <a:r>
              <a:rPr lang="fr-FR" sz="1200" dirty="0" err="1"/>
              <a:t>credit</a:t>
            </a:r>
            <a:r>
              <a:rPr lang="fr-FR" sz="1200" dirty="0"/>
              <a:t>: Nina McCurdy / </a:t>
            </a:r>
            <a:r>
              <a:rPr lang="fr-FR" sz="1200" dirty="0" err="1"/>
              <a:t>NickRisinger</a:t>
            </a:r>
            <a:r>
              <a:rPr lang="fr-FR" sz="1200" dirty="0"/>
              <a:t> / NASA.</a:t>
            </a:r>
          </a:p>
        </p:txBody>
      </p:sp>
    </p:spTree>
    <p:extLst>
      <p:ext uri="{BB962C8B-B14F-4D97-AF65-F5344CB8AC3E}">
        <p14:creationId xmlns:p14="http://schemas.microsoft.com/office/powerpoint/2010/main" val="58329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180639-E39A-FB4C-BDDB-A3ACAA855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32C09F-A58C-0C4E-AE9E-23732A3E9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0BDE13-CB77-C443-862C-CEFD2BAB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Espace et mouvements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648B54-C2A3-844E-914C-D449A155E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181" y="894330"/>
            <a:ext cx="5945637" cy="453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287BF8-8FC4-FF42-8262-B42B10B3F681}"/>
              </a:ext>
            </a:extLst>
          </p:cNvPr>
          <p:cNvSpPr txBox="1"/>
          <p:nvPr/>
        </p:nvSpPr>
        <p:spPr>
          <a:xfrm>
            <a:off x="7636523" y="500832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Crédit: ESO</a:t>
            </a:r>
          </a:p>
        </p:txBody>
      </p:sp>
    </p:spTree>
    <p:extLst>
      <p:ext uri="{BB962C8B-B14F-4D97-AF65-F5344CB8AC3E}">
        <p14:creationId xmlns:p14="http://schemas.microsoft.com/office/powerpoint/2010/main" val="151441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rc 42">
            <a:extLst>
              <a:ext uri="{FF2B5EF4-FFF2-40B4-BE49-F238E27FC236}">
                <a16:creationId xmlns:a16="http://schemas.microsoft.com/office/drawing/2014/main" id="{B5D483DD-1293-CA48-87B7-9C3C3F8C607F}"/>
              </a:ext>
            </a:extLst>
          </p:cNvPr>
          <p:cNvSpPr/>
          <p:nvPr/>
        </p:nvSpPr>
        <p:spPr bwMode="auto">
          <a:xfrm rot="16200000">
            <a:off x="584032" y="-2194902"/>
            <a:ext cx="13096144" cy="14321565"/>
          </a:xfrm>
          <a:prstGeom prst="arc">
            <a:avLst>
              <a:gd name="adj1" fmla="val 16616116"/>
              <a:gd name="adj2" fmla="val 21067112"/>
            </a:avLst>
          </a:prstGeom>
          <a:noFill/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58BE4F8-E84A-C943-9114-70E51CA45AD1}"/>
              </a:ext>
            </a:extLst>
          </p:cNvPr>
          <p:cNvSpPr/>
          <p:nvPr/>
        </p:nvSpPr>
        <p:spPr bwMode="auto">
          <a:xfrm rot="16200000">
            <a:off x="1738941" y="367950"/>
            <a:ext cx="9666348" cy="9732570"/>
          </a:xfrm>
          <a:prstGeom prst="arc">
            <a:avLst>
              <a:gd name="adj1" fmla="val 16616116"/>
              <a:gd name="adj2" fmla="val 21067112"/>
            </a:avLst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28910F-1BC3-714D-948A-3194EBE8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Échelle de distances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053D7-2D88-6142-8DC0-1B0B05E85E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959" y="2593824"/>
            <a:ext cx="6311900" cy="6311900"/>
          </a:xfrm>
          <a:prstGeom prst="rect">
            <a:avLst/>
          </a:prstGeom>
        </p:spPr>
      </p:pic>
      <p:pic>
        <p:nvPicPr>
          <p:cNvPr id="7" name="Picture 6" descr="A picture containing outdoor object, star, dark, close&#10;&#10;Description automatically generated">
            <a:extLst>
              <a:ext uri="{FF2B5EF4-FFF2-40B4-BE49-F238E27FC236}">
                <a16:creationId xmlns:a16="http://schemas.microsoft.com/office/drawing/2014/main" id="{100E6D43-C002-0F45-A937-20C357889C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92754">
            <a:off x="222310" y="646812"/>
            <a:ext cx="1432158" cy="11085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 descr="A picture containing outdoor object, star, dark, close&#10;&#10;Description automatically generated">
            <a:extLst>
              <a:ext uri="{FF2B5EF4-FFF2-40B4-BE49-F238E27FC236}">
                <a16:creationId xmlns:a16="http://schemas.microsoft.com/office/drawing/2014/main" id="{183DA64C-D7EE-E94F-812A-E404F39630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5357">
            <a:off x="1105563" y="2109892"/>
            <a:ext cx="1148189" cy="88871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 descr="A picture containing outdoor object, star, dark, close&#10;&#10;Description automatically generated">
            <a:extLst>
              <a:ext uri="{FF2B5EF4-FFF2-40B4-BE49-F238E27FC236}">
                <a16:creationId xmlns:a16="http://schemas.microsoft.com/office/drawing/2014/main" id="{90DB3726-F957-584A-9B93-2140706FF7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5357">
            <a:off x="5778570" y="1754026"/>
            <a:ext cx="1148189" cy="88871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 descr="A picture containing outdoor object, star, dark, close&#10;&#10;Description automatically generated">
            <a:extLst>
              <a:ext uri="{FF2B5EF4-FFF2-40B4-BE49-F238E27FC236}">
                <a16:creationId xmlns:a16="http://schemas.microsoft.com/office/drawing/2014/main" id="{EC4DEB5A-8D89-5148-96C9-22F4B9D79C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5357">
            <a:off x="2509001" y="3807987"/>
            <a:ext cx="1148189" cy="88871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Sun 10">
            <a:extLst>
              <a:ext uri="{FF2B5EF4-FFF2-40B4-BE49-F238E27FC236}">
                <a16:creationId xmlns:a16="http://schemas.microsoft.com/office/drawing/2014/main" id="{E84534E9-3D15-F344-B244-9663132E0262}"/>
              </a:ext>
            </a:extLst>
          </p:cNvPr>
          <p:cNvSpPr/>
          <p:nvPr/>
        </p:nvSpPr>
        <p:spPr bwMode="auto">
          <a:xfrm>
            <a:off x="901700" y="1346119"/>
            <a:ext cx="528658" cy="507999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19333954-5252-224C-9BC9-57898AD8E7FE}"/>
              </a:ext>
            </a:extLst>
          </p:cNvPr>
          <p:cNvSpPr/>
          <p:nvPr/>
        </p:nvSpPr>
        <p:spPr bwMode="auto">
          <a:xfrm>
            <a:off x="1834651" y="2461845"/>
            <a:ext cx="509092" cy="474324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9103235A-058E-D147-95B1-77774F69B2EA}"/>
              </a:ext>
            </a:extLst>
          </p:cNvPr>
          <p:cNvSpPr/>
          <p:nvPr/>
        </p:nvSpPr>
        <p:spPr bwMode="auto">
          <a:xfrm>
            <a:off x="3260824" y="4113922"/>
            <a:ext cx="509092" cy="474324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 descr="A picture containing outdoor object, star, dark, close&#10;&#10;Description automatically generated">
            <a:extLst>
              <a:ext uri="{FF2B5EF4-FFF2-40B4-BE49-F238E27FC236}">
                <a16:creationId xmlns:a16="http://schemas.microsoft.com/office/drawing/2014/main" id="{1FB3DFF4-0C0E-E843-89B5-1C73E5609B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1019">
            <a:off x="3335505" y="1501148"/>
            <a:ext cx="1148189" cy="88871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Sun 14">
            <a:extLst>
              <a:ext uri="{FF2B5EF4-FFF2-40B4-BE49-F238E27FC236}">
                <a16:creationId xmlns:a16="http://schemas.microsoft.com/office/drawing/2014/main" id="{FBADBE1F-C5BD-5549-9619-40A8B662A641}"/>
              </a:ext>
            </a:extLst>
          </p:cNvPr>
          <p:cNvSpPr/>
          <p:nvPr/>
        </p:nvSpPr>
        <p:spPr bwMode="auto">
          <a:xfrm rot="2365662">
            <a:off x="4064593" y="1853101"/>
            <a:ext cx="509092" cy="474324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2DF97C-E8EF-DD41-B301-4B95EC547DEF}"/>
              </a:ext>
            </a:extLst>
          </p:cNvPr>
          <p:cNvSpPr/>
          <p:nvPr/>
        </p:nvSpPr>
        <p:spPr bwMode="auto">
          <a:xfrm>
            <a:off x="2743200" y="4343400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A49832-5791-CC41-8802-AE0FD038D3B7}"/>
              </a:ext>
            </a:extLst>
          </p:cNvPr>
          <p:cNvSpPr/>
          <p:nvPr/>
        </p:nvSpPr>
        <p:spPr bwMode="auto">
          <a:xfrm>
            <a:off x="2895600" y="4495800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95B093-49D5-FA4A-9985-2CAC8D04EFFD}"/>
              </a:ext>
            </a:extLst>
          </p:cNvPr>
          <p:cNvSpPr/>
          <p:nvPr/>
        </p:nvSpPr>
        <p:spPr bwMode="auto">
          <a:xfrm>
            <a:off x="2919462" y="4037722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5DAA3A-8263-EE42-9769-CD24A139BFF2}"/>
              </a:ext>
            </a:extLst>
          </p:cNvPr>
          <p:cNvSpPr/>
          <p:nvPr/>
        </p:nvSpPr>
        <p:spPr bwMode="auto">
          <a:xfrm>
            <a:off x="3162980" y="4176142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80B6B9-9ADF-0D44-8D1B-5C30A6DC64BB}"/>
              </a:ext>
            </a:extLst>
          </p:cNvPr>
          <p:cNvSpPr/>
          <p:nvPr/>
        </p:nvSpPr>
        <p:spPr bwMode="auto">
          <a:xfrm>
            <a:off x="5987235" y="2159796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CEAA76A-2FAF-3240-B1AE-3ECC7A979529}"/>
              </a:ext>
            </a:extLst>
          </p:cNvPr>
          <p:cNvSpPr/>
          <p:nvPr/>
        </p:nvSpPr>
        <p:spPr bwMode="auto">
          <a:xfrm>
            <a:off x="6139635" y="2312196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615BCD-9CFD-0246-B3C9-46470E7A6DCB}"/>
              </a:ext>
            </a:extLst>
          </p:cNvPr>
          <p:cNvSpPr/>
          <p:nvPr/>
        </p:nvSpPr>
        <p:spPr bwMode="auto">
          <a:xfrm>
            <a:off x="6163497" y="1854118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3FC0C4-72A4-9A43-9D5A-11A9B45FF741}"/>
              </a:ext>
            </a:extLst>
          </p:cNvPr>
          <p:cNvSpPr/>
          <p:nvPr/>
        </p:nvSpPr>
        <p:spPr bwMode="auto">
          <a:xfrm>
            <a:off x="6407015" y="1992538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7C57681-D57A-E64F-96CD-C48758AFF0E3}"/>
              </a:ext>
            </a:extLst>
          </p:cNvPr>
          <p:cNvSpPr/>
          <p:nvPr/>
        </p:nvSpPr>
        <p:spPr bwMode="auto">
          <a:xfrm>
            <a:off x="3570919" y="1907160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5D5B63-462D-C94E-BF24-FC68BE55BF3E}"/>
              </a:ext>
            </a:extLst>
          </p:cNvPr>
          <p:cNvSpPr/>
          <p:nvPr/>
        </p:nvSpPr>
        <p:spPr bwMode="auto">
          <a:xfrm>
            <a:off x="3723319" y="2059560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D06A5F-12CB-F64F-9FDB-E2E025B7E763}"/>
              </a:ext>
            </a:extLst>
          </p:cNvPr>
          <p:cNvSpPr/>
          <p:nvPr/>
        </p:nvSpPr>
        <p:spPr bwMode="auto">
          <a:xfrm>
            <a:off x="3747181" y="1601482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5EFE6E-E0D1-5748-87F1-BBF70C5DD3A7}"/>
              </a:ext>
            </a:extLst>
          </p:cNvPr>
          <p:cNvSpPr/>
          <p:nvPr/>
        </p:nvSpPr>
        <p:spPr bwMode="auto">
          <a:xfrm>
            <a:off x="3990699" y="1739902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362" name="Picture 2">
            <a:hlinkClick r:id="rId6"/>
            <a:extLst>
              <a:ext uri="{FF2B5EF4-FFF2-40B4-BE49-F238E27FC236}">
                <a16:creationId xmlns:a16="http://schemas.microsoft.com/office/drawing/2014/main" id="{C8816B15-FB65-BC42-ABBF-13E18277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664" y="4914984"/>
            <a:ext cx="446167" cy="4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2FB9B16D-6CA4-7A42-8A1A-39A55A246B12}"/>
              </a:ext>
            </a:extLst>
          </p:cNvPr>
          <p:cNvSpPr/>
          <p:nvPr/>
        </p:nvSpPr>
        <p:spPr bwMode="auto">
          <a:xfrm>
            <a:off x="5822135" y="5234235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69CCAB2-B7E0-FF40-9538-262D065FEC8A}"/>
              </a:ext>
            </a:extLst>
          </p:cNvPr>
          <p:cNvSpPr/>
          <p:nvPr/>
        </p:nvSpPr>
        <p:spPr bwMode="auto">
          <a:xfrm>
            <a:off x="6322112" y="5608123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24CD6C2-4AFC-014B-9829-AB12EF72F7D7}"/>
              </a:ext>
            </a:extLst>
          </p:cNvPr>
          <p:cNvSpPr/>
          <p:nvPr/>
        </p:nvSpPr>
        <p:spPr bwMode="auto">
          <a:xfrm>
            <a:off x="6187564" y="4588246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7E99911-787C-4A43-A1F4-61C16A35D4A6}"/>
              </a:ext>
            </a:extLst>
          </p:cNvPr>
          <p:cNvSpPr/>
          <p:nvPr/>
        </p:nvSpPr>
        <p:spPr bwMode="auto">
          <a:xfrm>
            <a:off x="6798831" y="4685530"/>
            <a:ext cx="1651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6" name="Picture 35" descr="A picture containing text, measuring stick, device, white&#10;&#10;Description automatically generated">
            <a:extLst>
              <a:ext uri="{FF2B5EF4-FFF2-40B4-BE49-F238E27FC236}">
                <a16:creationId xmlns:a16="http://schemas.microsoft.com/office/drawing/2014/main" id="{8E9870C9-DB90-C949-BE7A-36C83FC6BE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81292">
            <a:off x="6436289" y="1765790"/>
            <a:ext cx="694752" cy="3409877"/>
          </a:xfrm>
          <a:prstGeom prst="rect">
            <a:avLst/>
          </a:prstGeom>
          <a:effectLst/>
        </p:spPr>
      </p:pic>
      <p:pic>
        <p:nvPicPr>
          <p:cNvPr id="38" name="Picture 37" descr="A picture containing text, measuring stick, device, white&#10;&#10;Description automatically generated">
            <a:extLst>
              <a:ext uri="{FF2B5EF4-FFF2-40B4-BE49-F238E27FC236}">
                <a16:creationId xmlns:a16="http://schemas.microsoft.com/office/drawing/2014/main" id="{F53F5D41-4C81-BC4A-AEF2-41AC1AF0E43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47213">
            <a:off x="6024805" y="4696542"/>
            <a:ext cx="171820" cy="843300"/>
          </a:xfrm>
          <a:prstGeom prst="rect">
            <a:avLst/>
          </a:prstGeom>
          <a:effectLst/>
        </p:spPr>
      </p:pic>
      <p:sp>
        <p:nvSpPr>
          <p:cNvPr id="40" name="Arc 39">
            <a:extLst>
              <a:ext uri="{FF2B5EF4-FFF2-40B4-BE49-F238E27FC236}">
                <a16:creationId xmlns:a16="http://schemas.microsoft.com/office/drawing/2014/main" id="{9A8F950D-F343-0849-A4E8-82346A32D089}"/>
              </a:ext>
            </a:extLst>
          </p:cNvPr>
          <p:cNvSpPr/>
          <p:nvPr/>
        </p:nvSpPr>
        <p:spPr bwMode="auto">
          <a:xfrm rot="16200000">
            <a:off x="3852850" y="2160857"/>
            <a:ext cx="6182087" cy="6040900"/>
          </a:xfrm>
          <a:prstGeom prst="arc">
            <a:avLst>
              <a:gd name="adj1" fmla="val 16548651"/>
              <a:gd name="adj2" fmla="val 21067112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AE24DC-A974-5448-91EA-70A6C3BE168B}"/>
              </a:ext>
            </a:extLst>
          </p:cNvPr>
          <p:cNvSpPr txBox="1"/>
          <p:nvPr/>
        </p:nvSpPr>
        <p:spPr>
          <a:xfrm>
            <a:off x="594631" y="4504215"/>
            <a:ext cx="2022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Limite de détection des Céphéides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0C693E-40EF-524F-B7F5-65FD21E2D62A}"/>
              </a:ext>
            </a:extLst>
          </p:cNvPr>
          <p:cNvSpPr txBox="1"/>
          <p:nvPr/>
        </p:nvSpPr>
        <p:spPr>
          <a:xfrm>
            <a:off x="3670648" y="4744192"/>
            <a:ext cx="1868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Limite des </a:t>
            </a:r>
            <a:r>
              <a:rPr lang="fr-FR"/>
              <a:t>distances géométriques</a:t>
            </a:r>
            <a:endParaRPr lang="fr-FR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4A3750-476E-F145-94A4-57B024095678}"/>
              </a:ext>
            </a:extLst>
          </p:cNvPr>
          <p:cNvSpPr txBox="1"/>
          <p:nvPr/>
        </p:nvSpPr>
        <p:spPr>
          <a:xfrm>
            <a:off x="46594" y="3329012"/>
            <a:ext cx="1240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Limite de détection  </a:t>
            </a:r>
          </a:p>
          <a:p>
            <a:r>
              <a:rPr lang="fr-FR"/>
              <a:t>des SNIa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9F54F0-22AF-CD4E-9AAD-B82EB08F6FD3}"/>
              </a:ext>
            </a:extLst>
          </p:cNvPr>
          <p:cNvSpPr txBox="1"/>
          <p:nvPr/>
        </p:nvSpPr>
        <p:spPr>
          <a:xfrm rot="18979051">
            <a:off x="1635953" y="1184197"/>
            <a:ext cx="155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Hubble’s flow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E841B1-D610-3140-9E28-675C16F83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D26665-F577-1C43-BE10-C297F473E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25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341466D-C263-7D4D-8048-F6D4D07A5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7" y="1538042"/>
            <a:ext cx="4224886" cy="29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B4460D-899D-3841-A954-CC2EF1A9B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4F9AC-F515-8A4C-8DA8-8F37FA01C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7999B8-6790-FA48-B61E-F0D19297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historiques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26906-6F7A-C446-8CB8-E05468A23026}"/>
              </a:ext>
            </a:extLst>
          </p:cNvPr>
          <p:cNvSpPr txBox="1"/>
          <p:nvPr/>
        </p:nvSpPr>
        <p:spPr>
          <a:xfrm>
            <a:off x="723900" y="4456945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Crédit: J. </a:t>
            </a:r>
            <a:r>
              <a:rPr lang="en-GB" sz="1200" dirty="0" err="1"/>
              <a:t>Huchra</a:t>
            </a:r>
            <a:endParaRPr lang="en-GB" sz="12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E855628-CCB0-7644-8B4E-4E1DF8CB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9313" y="1466495"/>
            <a:ext cx="4655118" cy="33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4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E52F49E6-D9C9-5B44-BFEC-E461F7E59F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341" y="1518973"/>
            <a:ext cx="3314994" cy="385868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00FE020-E2ED-1C45-A25C-F6D484F76C7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61332" y="1131251"/>
                <a:ext cx="3901212" cy="287796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FR" dirty="0"/>
                  <a:t>H</a:t>
                </a:r>
                <a:r>
                  <a:rPr lang="fr-FR" baseline="-25000" dirty="0"/>
                  <a:t>0</a:t>
                </a:r>
                <a:r>
                  <a:rPr lang="fr-FR" dirty="0"/>
                  <a:t> = 73±6 km/s/</a:t>
                </a:r>
                <a:r>
                  <a:rPr lang="fr-FR" dirty="0" err="1"/>
                  <a:t>Mpc</a:t>
                </a:r>
                <a:endParaRPr lang="fr-FR" dirty="0"/>
              </a:p>
              <a:p>
                <a:r>
                  <a:rPr lang="fr-FR" dirty="0"/>
                  <a:t>Déviation à une relation linéaire: accélération!</a:t>
                </a:r>
              </a:p>
              <a:p>
                <a:pPr lvl="1"/>
                <a:r>
                  <a:rPr lang="fr-FR" dirty="0" err="1"/>
                  <a:t>Énergie</a:t>
                </a:r>
                <a:r>
                  <a:rPr lang="fr-FR" dirty="0"/>
                  <a:t> du vide?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fr-FR" dirty="0"/>
                  <a:t>CDM)</a:t>
                </a:r>
              </a:p>
              <a:p>
                <a:pPr lvl="1"/>
                <a:r>
                  <a:rPr lang="fr-FR" dirty="0"/>
                  <a:t>Modification de la </a:t>
                </a:r>
                <a:r>
                  <a:rPr lang="fr-FR" dirty="0" err="1"/>
                  <a:t>relativité</a:t>
                </a:r>
                <a:r>
                  <a:rPr lang="fr-FR" dirty="0"/>
                  <a:t> Générale?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00FE020-E2ED-1C45-A25C-F6D484F76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61332" y="1131251"/>
                <a:ext cx="3901212" cy="2877968"/>
              </a:xfrm>
              <a:blipFill>
                <a:blip r:embed="rId3"/>
                <a:stretch>
                  <a:fillRect t="-5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319872-8698-8245-A2CF-A3B34FFC0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28CDE-1679-E74F-9B26-8DA6E7CAF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1E7114-334B-0A47-9134-DDE918EE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1990-2000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0376B-5073-5B43-8CAC-E8F75FFBF7A4}"/>
              </a:ext>
            </a:extLst>
          </p:cNvPr>
          <p:cNvSpPr txBox="1"/>
          <p:nvPr/>
        </p:nvSpPr>
        <p:spPr>
          <a:xfrm>
            <a:off x="6516414" y="457200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Schmidt (2012)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53A521-9123-A147-B9FA-0AAC0266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927" y="3328592"/>
            <a:ext cx="2215055" cy="221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63C83C-7403-8041-B6ED-4A922471B8A3}"/>
              </a:ext>
            </a:extLst>
          </p:cNvPr>
          <p:cNvSpPr txBox="1"/>
          <p:nvPr/>
        </p:nvSpPr>
        <p:spPr>
          <a:xfrm>
            <a:off x="5739948" y="937287"/>
            <a:ext cx="314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Prix Nobel de Physique 2011</a:t>
            </a:r>
          </a:p>
          <a:p>
            <a:r>
              <a:rPr lang="en-GB" dirty="0" err="1"/>
              <a:t>Riess</a:t>
            </a:r>
            <a:r>
              <a:rPr lang="en-GB" dirty="0"/>
              <a:t>, </a:t>
            </a:r>
            <a:r>
              <a:rPr lang="en-GB" dirty="0" err="1"/>
              <a:t>Perlumter</a:t>
            </a:r>
            <a:r>
              <a:rPr lang="en-GB" dirty="0"/>
              <a:t> &amp; Schmidt</a:t>
            </a:r>
          </a:p>
        </p:txBody>
      </p:sp>
    </p:spTree>
    <p:extLst>
      <p:ext uri="{BB962C8B-B14F-4D97-AF65-F5344CB8AC3E}">
        <p14:creationId xmlns:p14="http://schemas.microsoft.com/office/powerpoint/2010/main" val="264272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DE5DB4-D992-4D48-B294-C30680D90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E417C-3A29-6E4F-B58F-D54012297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0FFC0-3815-3F48-9782-3046DCA7DC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6831" y="3744435"/>
            <a:ext cx="4035972" cy="120032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H</a:t>
            </a:r>
            <a:r>
              <a:rPr lang="fr-FR" baseline="-25000" dirty="0"/>
              <a:t>0</a:t>
            </a:r>
            <a:r>
              <a:rPr lang="fr-FR" dirty="0"/>
              <a:t> = 67.4±0.5 km/s/</a:t>
            </a:r>
            <a:r>
              <a:rPr lang="fr-FR" dirty="0" err="1"/>
              <a:t>Mpc</a:t>
            </a:r>
            <a:endParaRPr lang="fr-F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14D328-780C-DE48-B4F9-3BF54F94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Fond cosmologique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935C0C-CB3A-1744-AB7F-6035025E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75" y="1065486"/>
            <a:ext cx="4845269" cy="24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AEC42-DA5A-C34C-AF8D-4F4F5207CFA0}"/>
              </a:ext>
            </a:extLst>
          </p:cNvPr>
          <p:cNvSpPr txBox="1"/>
          <p:nvPr/>
        </p:nvSpPr>
        <p:spPr>
          <a:xfrm>
            <a:off x="178675" y="3289945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Crédit: NASA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C5609-4034-7B4A-BFC1-5580C4AEC363}"/>
              </a:ext>
            </a:extLst>
          </p:cNvPr>
          <p:cNvSpPr txBox="1"/>
          <p:nvPr/>
        </p:nvSpPr>
        <p:spPr>
          <a:xfrm>
            <a:off x="5524500" y="1114392"/>
            <a:ext cx="3159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Prix Nobel de Physique 1978</a:t>
            </a:r>
          </a:p>
          <a:p>
            <a:r>
              <a:rPr lang="en-GB" dirty="0"/>
              <a:t>Penzias &amp; Wilson</a:t>
            </a:r>
          </a:p>
          <a:p>
            <a:r>
              <a:rPr lang="en-GB" dirty="0"/>
              <a:t>Prix Nobel de Physique 2006</a:t>
            </a:r>
          </a:p>
          <a:p>
            <a:r>
              <a:rPr lang="en-GB" dirty="0"/>
              <a:t>Mather &amp; Smoot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8FD4253-72D5-504E-BB4D-06ED344B5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148" y="3694371"/>
            <a:ext cx="3040617" cy="16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001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B69ABCC-164C-5946-91E9-EA8BD9E5B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937289"/>
            <a:ext cx="4392488" cy="1341322"/>
          </a:xfrm>
        </p:spPr>
        <p:txBody>
          <a:bodyPr/>
          <a:lstStyle/>
          <a:p>
            <a:r>
              <a:rPr lang="fr-FR" dirty="0"/>
              <a:t>Les mesures entre CMB et contemporaines sont en désaccord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E8AD9E-6186-2640-A196-E8FC48162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968CC-54A4-9D46-A4E3-C64530755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F7D209-0261-6646-A3AD-B6E9E35B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2010-2020: émergence d’un désaccord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773B2400-B744-6A4E-BC5A-B5E171E777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50" y="1124576"/>
            <a:ext cx="3838355" cy="402283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D891E5A-81EE-E14B-B46F-7C4010D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44" y="2389100"/>
            <a:ext cx="4159910" cy="28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C99D22-8562-994F-A7CC-313376C79051}"/>
              </a:ext>
            </a:extLst>
          </p:cNvPr>
          <p:cNvSpPr txBox="1"/>
          <p:nvPr/>
        </p:nvSpPr>
        <p:spPr>
          <a:xfrm>
            <a:off x="3728459" y="4750493"/>
            <a:ext cx="95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z=0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62715-DE13-234F-B058-F30E8A0CA7E0}"/>
              </a:ext>
            </a:extLst>
          </p:cNvPr>
          <p:cNvSpPr txBox="1"/>
          <p:nvPr/>
        </p:nvSpPr>
        <p:spPr>
          <a:xfrm>
            <a:off x="726848" y="2390110"/>
            <a:ext cx="14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Z~1089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8E2FAE-AB65-F647-8D1D-D90D862C4B97}"/>
              </a:ext>
            </a:extLst>
          </p:cNvPr>
          <p:cNvSpPr txBox="1"/>
          <p:nvPr/>
        </p:nvSpPr>
        <p:spPr>
          <a:xfrm>
            <a:off x="5958586" y="5046658"/>
            <a:ext cx="281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Verde, </a:t>
            </a:r>
            <a:r>
              <a:rPr lang="en-GB" dirty="0" err="1"/>
              <a:t>Treu</a:t>
            </a:r>
            <a:r>
              <a:rPr lang="en-GB" dirty="0"/>
              <a:t> &amp; </a:t>
            </a:r>
            <a:r>
              <a:rPr lang="en-GB" dirty="0" err="1"/>
              <a:t>Riess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332910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276F6-3DC6-4142-8F03-BC0EB510D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39CBE-639C-2B4A-B298-8BD6A74DA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55F7599-F2E4-1043-A6DF-CD676BD9A77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fr-FR" dirty="0"/>
                  <a:t>Les observations à z=0..1 mesurent directement H</a:t>
                </a:r>
                <a:r>
                  <a:rPr lang="fr-FR" baseline="-25000" dirty="0"/>
                  <a:t>0</a:t>
                </a:r>
                <a:r>
                  <a:rPr lang="fr-FR" dirty="0"/>
                  <a:t> </a:t>
                </a:r>
              </a:p>
              <a:p>
                <a:r>
                  <a:rPr lang="fr-FR" dirty="0"/>
                  <a:t>Les observations CMB extrapolent H</a:t>
                </a:r>
                <a:r>
                  <a:rPr lang="fr-FR" baseline="-25000" dirty="0"/>
                  <a:t>1089</a:t>
                </a:r>
                <a:r>
                  <a:rPr lang="fr-FR" dirty="0"/>
                  <a:t> en utilisant la théorie cosmologique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fr-FR" dirty="0"/>
                  <a:t>CDM</a:t>
                </a:r>
              </a:p>
              <a:p>
                <a:r>
                  <a:rPr lang="fr-FR" dirty="0"/>
                  <a:t>La différence a 1 chance sur 3.5 millions d’être dû à des fluctuations statistiques…</a:t>
                </a:r>
              </a:p>
              <a:p>
                <a:pPr lvl="1"/>
                <a:r>
                  <a:rPr lang="fr-FR" b="1" dirty="0"/>
                  <a:t>Les mesures ont une erreur inconnue?</a:t>
                </a:r>
              </a:p>
              <a:p>
                <a:pPr lvl="1"/>
                <a:r>
                  <a:rPr lang="fr-FR" b="1" dirty="0"/>
                  <a:t>La théorie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</m:oMath>
                </a14:m>
                <a:r>
                  <a:rPr lang="fr-FR" b="1" dirty="0"/>
                  <a:t>CDM doit être ajustée?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55F7599-F2E4-1043-A6DF-CD676BD9A7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t="-1441" r="-1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2BD4E385-79F9-3044-B041-3487689CC9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/>
                  <a:t>Tension 4 </a:t>
                </a:r>
                <a:r>
                  <a:rPr lang="fr-FR" dirty="0" err="1"/>
                  <a:t>à</a:t>
                </a:r>
                <a:r>
                  <a:rPr lang="fr-FR" dirty="0"/>
                  <a:t> 6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2BD4E385-79F9-3044-B041-3487689CC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408" b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364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397930B9-83F3-354C-90ED-D2ABBD97D9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794" y="1124607"/>
            <a:ext cx="4592896" cy="385024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74C644-FF9C-C34A-BA4A-6FC9DE50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E0C990-45F5-0147-956C-9B46404C6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07D7A-1B34-DD48-98A2-EC8FF48B6A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942508"/>
            <a:ext cx="4472601" cy="140129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 mesures à z~0 sont multiples et (</a:t>
            </a:r>
            <a:r>
              <a:rPr lang="fr-FR" dirty="0" err="1"/>
              <a:t>re</a:t>
            </a:r>
            <a:r>
              <a:rPr lang="fr-FR" dirty="0"/>
              <a:t>-)faites par différentes équipes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279B7C-875A-3549-8A8F-B0E3EA7E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Erreur de mesure ou d’analyse?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B9E79-D6F0-D040-A801-110B04195BBC}"/>
              </a:ext>
            </a:extLst>
          </p:cNvPr>
          <p:cNvSpPr txBox="1"/>
          <p:nvPr/>
        </p:nvSpPr>
        <p:spPr>
          <a:xfrm>
            <a:off x="6431542" y="4955525"/>
            <a:ext cx="198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 Valentino 2021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AF7ED93-B0A3-F445-9755-A9549694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2391985"/>
            <a:ext cx="3411538" cy="25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EA331F-2B3C-514E-935E-4AACF38D0538}"/>
              </a:ext>
            </a:extLst>
          </p:cNvPr>
          <p:cNvSpPr txBox="1"/>
          <p:nvPr/>
        </p:nvSpPr>
        <p:spPr>
          <a:xfrm>
            <a:off x="1490950" y="503719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Crédit: </a:t>
            </a:r>
            <a:r>
              <a:rPr lang="en-GB" dirty="0" err="1"/>
              <a:t>wikipedia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293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3302B5-26DE-0545-AD58-6B32D8B24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FC833-E22C-7143-B6FC-307E95CC4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C80E9-69CC-584A-B986-555DC2E528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942508"/>
            <a:ext cx="5166283" cy="4398886"/>
          </a:xfrm>
        </p:spPr>
        <p:txBody>
          <a:bodyPr>
            <a:normAutofit fontScale="92500"/>
          </a:bodyPr>
          <a:lstStyle/>
          <a:p>
            <a:r>
              <a:rPr lang="fr-FR" dirty="0"/>
              <a:t>Une théorie qui a globalement beaucoup de succès, </a:t>
            </a:r>
            <a:r>
              <a:rPr lang="fr-FR" u="sng" dirty="0"/>
              <a:t>mais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On ne sait pas ce qu’est l’énergie sombre</a:t>
            </a:r>
          </a:p>
          <a:p>
            <a:pPr lvl="1"/>
            <a:r>
              <a:rPr lang="fr-FR" dirty="0"/>
              <a:t>On ne sait pas ce qu’est la matière sombre</a:t>
            </a:r>
          </a:p>
          <a:p>
            <a:pPr lvl="1"/>
            <a:r>
              <a:rPr lang="fr-FR" dirty="0"/>
              <a:t>Notre théorie de la gravité est incomplète</a:t>
            </a:r>
          </a:p>
          <a:p>
            <a:r>
              <a:rPr lang="fr-FR" dirty="0"/>
              <a:t>D’autres tensions commencent à émerger entre CMB et z~0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2B85C5-8651-B74A-ADB0-88717B81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Ajuster 𝜦CDM ?</a:t>
            </a:r>
          </a:p>
        </p:txBody>
      </p:sp>
      <p:pic>
        <p:nvPicPr>
          <p:cNvPr id="7" name="Picture 6" descr="A picture containing text, weapon, knife, vector graphics&#10;&#10;Description automatically generated">
            <a:extLst>
              <a:ext uri="{FF2B5EF4-FFF2-40B4-BE49-F238E27FC236}">
                <a16:creationId xmlns:a16="http://schemas.microsoft.com/office/drawing/2014/main" id="{3200E7A5-5231-9749-AD50-728380E82B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340" y="1061543"/>
            <a:ext cx="3630692" cy="3499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D37E8-F1BD-0449-8261-615189B0AD91}"/>
              </a:ext>
            </a:extLst>
          </p:cNvPr>
          <p:cNvSpPr txBox="1"/>
          <p:nvPr/>
        </p:nvSpPr>
        <p:spPr>
          <a:xfrm>
            <a:off x="6413075" y="4561490"/>
            <a:ext cx="207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Doupsis</a:t>
            </a:r>
            <a:r>
              <a:rPr lang="en-GB" dirty="0"/>
              <a:t>, </a:t>
            </a:r>
            <a:r>
              <a:rPr lang="en-GB" dirty="0" err="1"/>
              <a:t>Salvati</a:t>
            </a:r>
            <a:r>
              <a:rPr lang="en-GB" dirty="0"/>
              <a:t>, </a:t>
            </a:r>
            <a:r>
              <a:rPr lang="en-GB" dirty="0" err="1"/>
              <a:t>Aghanim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712329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72ED71-A021-1741-8337-5FE184351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58B7BC-015D-B544-9A62-86740970F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27C1C852-7150-074A-B6EE-768AE29FBF1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163" y="978694"/>
            <a:ext cx="4422837" cy="439896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D811E21-7250-9146-B1AF-97E33422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L’état de l’art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91F46-241D-294F-8DD3-8DC573D7F8D3}"/>
              </a:ext>
            </a:extLst>
          </p:cNvPr>
          <p:cNvSpPr txBox="1"/>
          <p:nvPr/>
        </p:nvSpPr>
        <p:spPr>
          <a:xfrm>
            <a:off x="5524500" y="1587076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Riess</a:t>
            </a:r>
            <a:r>
              <a:rPr lang="en-GB" dirty="0"/>
              <a:t> et al (2016)</a:t>
            </a:r>
          </a:p>
          <a:p>
            <a:r>
              <a:rPr lang="en-GB" dirty="0" err="1"/>
              <a:t>Riess</a:t>
            </a:r>
            <a:r>
              <a:rPr lang="en-GB" dirty="0"/>
              <a:t> et al (2021)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6211CCD-0726-D44F-8509-CED6ECAF8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96" y="1022090"/>
            <a:ext cx="4845269" cy="24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1FC5D66-CA9F-1B43-B498-E17C5581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269" y="3474344"/>
            <a:ext cx="3359676" cy="18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ED49A7-79A2-2F40-BCCB-806C271ED19F}"/>
              </a:ext>
            </a:extLst>
          </p:cNvPr>
          <p:cNvSpPr/>
          <p:nvPr/>
        </p:nvSpPr>
        <p:spPr>
          <a:xfrm>
            <a:off x="1233991" y="2048741"/>
            <a:ext cx="264687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0</a:t>
            </a:r>
            <a:r>
              <a:rPr lang="fr-FR" dirty="0"/>
              <a:t> = 67.4±0.5 km/s/</a:t>
            </a:r>
            <a:r>
              <a:rPr lang="fr-FR" dirty="0" err="1"/>
              <a:t>Mpc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DADE25-814A-AF4D-BDEB-B2E7FD2DAB8F}"/>
              </a:ext>
            </a:extLst>
          </p:cNvPr>
          <p:cNvSpPr/>
          <p:nvPr/>
        </p:nvSpPr>
        <p:spPr>
          <a:xfrm>
            <a:off x="6369708" y="4219636"/>
            <a:ext cx="264687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0</a:t>
            </a:r>
            <a:r>
              <a:rPr lang="fr-FR" dirty="0"/>
              <a:t> = 73.2±1.3 km/s/</a:t>
            </a:r>
            <a:r>
              <a:rPr lang="fr-FR" dirty="0" err="1"/>
              <a:t>Mpc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36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C0C2FB-52D3-6A43-9951-1D2E9F6A1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39E3B-EDE1-084B-B8B8-6D8F7D231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122D262-F791-1A42-B7AD-AF222A00E4D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r-FR" dirty="0"/>
                  <a:t>Pas de modifications adéquates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fr-FR" dirty="0"/>
                  <a:t>CDM…</a:t>
                </a:r>
              </a:p>
              <a:p>
                <a:r>
                  <a:rPr lang="fr-FR" dirty="0"/>
                  <a:t>Les mesures et analyses se multiplient et se diversifient: la tension se creuse</a:t>
                </a:r>
              </a:p>
              <a:p>
                <a:r>
                  <a:rPr lang="fr-FR" dirty="0"/>
                  <a:t>“Nous sommes au centre d’une immense bulle de vide”? Très improbable (et contre le principe Copernicien)</a:t>
                </a:r>
              </a:p>
              <a:p>
                <a:r>
                  <a:rPr lang="fr-FR" dirty="0"/>
                  <a:t>Nouvelle physique?</a:t>
                </a:r>
              </a:p>
              <a:p>
                <a:r>
                  <a:rPr lang="fr-FR" dirty="0"/>
                  <a:t>Nouvelles mesures à l’horizon </a:t>
                </a:r>
              </a:p>
              <a:p>
                <a:pPr lvl="1"/>
                <a:r>
                  <a:rPr lang="fr-FR" dirty="0"/>
                  <a:t>Polarisation du fond cosmologique</a:t>
                </a:r>
              </a:p>
              <a:p>
                <a:pPr lvl="1"/>
                <a:r>
                  <a:rPr lang="fr-FR" dirty="0"/>
                  <a:t>Sirènes standards</a:t>
                </a:r>
              </a:p>
              <a:p>
                <a:pPr lvl="1"/>
                <a:r>
                  <a:rPr lang="fr-FR" dirty="0"/>
                  <a:t>…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122D262-F791-1A42-B7AD-AF222A00E4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t="-3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9DB462DA-A361-1A45-A79E-F399AF50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solutions?</a:t>
            </a:r>
          </a:p>
        </p:txBody>
      </p:sp>
    </p:spTree>
    <p:extLst>
      <p:ext uri="{BB962C8B-B14F-4D97-AF65-F5344CB8AC3E}">
        <p14:creationId xmlns:p14="http://schemas.microsoft.com/office/powerpoint/2010/main" val="340332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0DBA2C-14D6-714D-A281-ED0891AB9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32B794-3191-BB4A-94AA-D559F060A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6A33C-2F67-EC45-B3D4-57813134CD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942508"/>
            <a:ext cx="8748000" cy="1055072"/>
          </a:xfrm>
        </p:spPr>
        <p:txBody>
          <a:bodyPr/>
          <a:lstStyle/>
          <a:p>
            <a:pPr marL="0" indent="0">
              <a:buNone/>
            </a:pPr>
            <a:r>
              <a:rPr lang="fr-FR" noProof="0" dirty="0"/>
              <a:t>Imaginons des fourmis sur un ruban élastique en constante extension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EB3D27-ADCB-A74C-9801-DE369038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Un </a:t>
            </a:r>
            <a:r>
              <a:rPr lang="fr-FR" dirty="0"/>
              <a:t>U</a:t>
            </a:r>
            <a:r>
              <a:rPr lang="fr-FR" noProof="0" dirty="0" err="1"/>
              <a:t>niver</a:t>
            </a:r>
            <a:r>
              <a:rPr lang="fr-FR" dirty="0"/>
              <a:t>s de fourmis</a:t>
            </a:r>
            <a:endParaRPr lang="fr-FR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3F0A6-0A9E-EC47-915C-6F1C5B395561}"/>
              </a:ext>
            </a:extLst>
          </p:cNvPr>
          <p:cNvSpPr/>
          <p:nvPr/>
        </p:nvSpPr>
        <p:spPr bwMode="auto">
          <a:xfrm>
            <a:off x="2956816" y="3703834"/>
            <a:ext cx="5136022" cy="2050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55DB0E-B1F1-074A-BEA5-4EDCDEB7811E}"/>
              </a:ext>
            </a:extLst>
          </p:cNvPr>
          <p:cNvSpPr/>
          <p:nvPr/>
        </p:nvSpPr>
        <p:spPr bwMode="auto">
          <a:xfrm>
            <a:off x="2956489" y="2652401"/>
            <a:ext cx="5136022" cy="2050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A close-up of a bug&#10;&#10;Description automatically generated with medium confidence">
            <a:extLst>
              <a:ext uri="{FF2B5EF4-FFF2-40B4-BE49-F238E27FC236}">
                <a16:creationId xmlns:a16="http://schemas.microsoft.com/office/drawing/2014/main" id="{07FF15C4-8A81-3949-9782-AFAC858D2B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505" y="2084916"/>
            <a:ext cx="1277815" cy="905119"/>
          </a:xfrm>
          <a:prstGeom prst="rect">
            <a:avLst/>
          </a:prstGeom>
        </p:spPr>
      </p:pic>
      <p:pic>
        <p:nvPicPr>
          <p:cNvPr id="11" name="Picture 10" descr="A close-up of a bug&#10;&#10;Description automatically generated with medium confidence">
            <a:extLst>
              <a:ext uri="{FF2B5EF4-FFF2-40B4-BE49-F238E27FC236}">
                <a16:creationId xmlns:a16="http://schemas.microsoft.com/office/drawing/2014/main" id="{F8D73455-7B28-2342-BED5-AAAC406A62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02" y="3105378"/>
            <a:ext cx="1277815" cy="905119"/>
          </a:xfrm>
          <a:prstGeom prst="rect">
            <a:avLst/>
          </a:prstGeom>
        </p:spPr>
      </p:pic>
      <p:pic>
        <p:nvPicPr>
          <p:cNvPr id="12" name="Picture 11" descr="A close-up of a bug&#10;&#10;Description automatically generated with medium confidence">
            <a:extLst>
              <a:ext uri="{FF2B5EF4-FFF2-40B4-BE49-F238E27FC236}">
                <a16:creationId xmlns:a16="http://schemas.microsoft.com/office/drawing/2014/main" id="{18929A27-F33E-5046-ACF8-9814F6F57F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96683" y="2084916"/>
            <a:ext cx="1310915" cy="928565"/>
          </a:xfrm>
          <a:prstGeom prst="rect">
            <a:avLst/>
          </a:prstGeom>
        </p:spPr>
      </p:pic>
      <p:pic>
        <p:nvPicPr>
          <p:cNvPr id="13" name="Picture 12" descr="A close-up of a bug&#10;&#10;Description automatically generated with medium confidence">
            <a:extLst>
              <a:ext uri="{FF2B5EF4-FFF2-40B4-BE49-F238E27FC236}">
                <a16:creationId xmlns:a16="http://schemas.microsoft.com/office/drawing/2014/main" id="{A9ECE6AA-ED9B-994F-803D-49BBDB42D1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41225" y="3105378"/>
            <a:ext cx="1310915" cy="928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1A4EFF-46C1-8541-AA69-3DB42D1A5925}"/>
              </a:ext>
            </a:extLst>
          </p:cNvPr>
          <p:cNvSpPr txBox="1"/>
          <p:nvPr/>
        </p:nvSpPr>
        <p:spPr>
          <a:xfrm>
            <a:off x="1090246" y="2537475"/>
            <a:ext cx="71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 =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9951B9-17DB-1240-B77D-67AE87C6A68F}"/>
              </a:ext>
            </a:extLst>
          </p:cNvPr>
          <p:cNvSpPr txBox="1"/>
          <p:nvPr/>
        </p:nvSpPr>
        <p:spPr>
          <a:xfrm>
            <a:off x="1137138" y="3604280"/>
            <a:ext cx="64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 =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0D1B63-B52B-7743-B3E9-8489F67E59C2}"/>
                  </a:ext>
                </a:extLst>
              </p:cNvPr>
              <p:cNvSpPr txBox="1"/>
              <p:nvPr/>
            </p:nvSpPr>
            <p:spPr>
              <a:xfrm>
                <a:off x="4789039" y="2981603"/>
                <a:ext cx="1589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0D1B63-B52B-7743-B3E9-8489F67E5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39" y="2981603"/>
                <a:ext cx="1589602" cy="276999"/>
              </a:xfrm>
              <a:prstGeom prst="rect">
                <a:avLst/>
              </a:prstGeom>
              <a:blipFill>
                <a:blip r:embed="rId5"/>
                <a:stretch>
                  <a:fillRect l="-2381" b="-39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4FDDD6-0DD4-3E46-94A3-964B72EB5D2C}"/>
                  </a:ext>
                </a:extLst>
              </p:cNvPr>
              <p:cNvSpPr txBox="1"/>
              <p:nvPr/>
            </p:nvSpPr>
            <p:spPr>
              <a:xfrm>
                <a:off x="4812485" y="4001515"/>
                <a:ext cx="1485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4FDDD6-0DD4-3E46-94A3-964B72EB5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485" y="4001515"/>
                <a:ext cx="1485984" cy="276999"/>
              </a:xfrm>
              <a:prstGeom prst="rect">
                <a:avLst/>
              </a:prstGeom>
              <a:blipFill>
                <a:blip r:embed="rId6"/>
                <a:stretch>
                  <a:fillRect l="-2542" r="-1695" b="-39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3F4C169-1B1A-CE46-AB0D-6C43A1B56C1D}"/>
              </a:ext>
            </a:extLst>
          </p:cNvPr>
          <p:cNvSpPr txBox="1">
            <a:spLocks/>
          </p:cNvSpPr>
          <p:nvPr/>
        </p:nvSpPr>
        <p:spPr bwMode="auto">
          <a:xfrm>
            <a:off x="393689" y="4316102"/>
            <a:ext cx="8748000" cy="10550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3992" indent="-32399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7"/>
              </a:buBlip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32" indent="-285744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2971" indent="-228594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160" indent="-228594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349" indent="-228594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fr-FR" kern="0" dirty="0"/>
              <a:t>Les fourmis ne marchent pas mais s’éloignent l’une de l’autre car l’espace est en expansion 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2835329-2A56-2A42-9954-5DF93E93C486}"/>
              </a:ext>
            </a:extLst>
          </p:cNvPr>
          <p:cNvSpPr/>
          <p:nvPr/>
        </p:nvSpPr>
        <p:spPr bwMode="auto">
          <a:xfrm>
            <a:off x="8159221" y="2658457"/>
            <a:ext cx="314249" cy="1758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EB830DA5-18BB-2844-905B-ABCA973A30EC}"/>
              </a:ext>
            </a:extLst>
          </p:cNvPr>
          <p:cNvSpPr/>
          <p:nvPr/>
        </p:nvSpPr>
        <p:spPr bwMode="auto">
          <a:xfrm>
            <a:off x="8159222" y="3716826"/>
            <a:ext cx="314249" cy="1758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B6B8D64-551A-AF43-8A2A-191C05FF0332}"/>
              </a:ext>
            </a:extLst>
          </p:cNvPr>
          <p:cNvSpPr/>
          <p:nvPr/>
        </p:nvSpPr>
        <p:spPr bwMode="auto">
          <a:xfrm flipH="1">
            <a:off x="2484138" y="2645068"/>
            <a:ext cx="362103" cy="1892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1E525DBF-7251-774A-9091-8ED628C265C9}"/>
              </a:ext>
            </a:extLst>
          </p:cNvPr>
          <p:cNvSpPr/>
          <p:nvPr/>
        </p:nvSpPr>
        <p:spPr bwMode="auto">
          <a:xfrm flipH="1">
            <a:off x="2484138" y="3719698"/>
            <a:ext cx="362103" cy="1892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552899-D083-0F4F-813E-C409A94A5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39C375-2DB9-D544-A020-D0E4BF940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81DC72-64A8-384B-8D73-6917CCA20DD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3689" y="942508"/>
                <a:ext cx="8748000" cy="386302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dirty="0"/>
                  <a:t>H</a:t>
                </a:r>
                <a:r>
                  <a:rPr lang="fr-FR" baseline="-25000" dirty="0"/>
                  <a:t>0 </a:t>
                </a:r>
                <a:r>
                  <a:rPr lang="fr-FR" dirty="0"/>
                  <a:t>mesure l’expansion cosmologique de l’Univers</a:t>
                </a:r>
              </a:p>
              <a:p>
                <a:r>
                  <a:rPr lang="fr-FR" dirty="0"/>
                  <a:t>Sa mesure est devenu très précise:</a:t>
                </a:r>
              </a:p>
              <a:p>
                <a:pPr lvl="1"/>
                <a:r>
                  <a:rPr lang="fr-FR" dirty="0"/>
                  <a:t>Mesure de l’accélération de l’expansion (1990-2000)</a:t>
                </a:r>
              </a:p>
              <a:p>
                <a:pPr lvl="1"/>
                <a:r>
                  <a:rPr lang="fr-FR" b="1" dirty="0"/>
                  <a:t>Tension entre z~0 et CMB de 4 à 6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(2010-2020)</a:t>
                </a:r>
              </a:p>
              <a:p>
                <a:r>
                  <a:rPr lang="fr-FR" dirty="0"/>
                  <a:t>La tension est très activement étudiée:</a:t>
                </a:r>
              </a:p>
              <a:p>
                <a:pPr lvl="1"/>
                <a:r>
                  <a:rPr lang="fr-FR" dirty="0"/>
                  <a:t>Multiplication des (r-)analyses et nouvelles données</a:t>
                </a:r>
              </a:p>
              <a:p>
                <a:pPr lvl="1"/>
                <a:r>
                  <a:rPr lang="fr-FR" dirty="0"/>
                  <a:t>Alternatives / raffinements à la théorie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fr-FR" dirty="0"/>
                  <a:t>CDM qui reste inconnue à 95% (ES, MS)</a:t>
                </a:r>
              </a:p>
              <a:p>
                <a:r>
                  <a:rPr lang="fr-FR" dirty="0"/>
                  <a:t>Pour l’instant, pas d’explications testables à la tension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81DC72-64A8-384B-8D73-6917CCA20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3689" y="942508"/>
                <a:ext cx="8748000" cy="3863020"/>
              </a:xfrm>
              <a:blipFill>
                <a:blip r:embed="rId3"/>
                <a:stretch>
                  <a:fillRect t="-2623" b="-19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6186A1F6-4F40-BA45-8855-46112A37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D836D-B917-3342-B5B0-80079AA7E526}"/>
              </a:ext>
            </a:extLst>
          </p:cNvPr>
          <p:cNvSpPr/>
          <p:nvPr/>
        </p:nvSpPr>
        <p:spPr>
          <a:xfrm>
            <a:off x="1022940" y="4805528"/>
            <a:ext cx="7489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“The best idea is the one we have not thought yet” A. </a:t>
            </a:r>
            <a:r>
              <a:rPr lang="en-GB" sz="2000" i="1" dirty="0" err="1"/>
              <a:t>Riess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19006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39D131-7223-5847-831B-8C5FA9917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27E0F-D4C3-254C-B6DF-1E258EFFA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FCC6F-C4BD-CE4C-9DD9-DC82CA5329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2400" dirty="0"/>
              <a:t>la plus simple des cosmologies (Friedmann / Robertson / Walker / Lemaître):</a:t>
            </a:r>
          </a:p>
          <a:p>
            <a:endParaRPr lang="fr-FR" sz="2400" noProof="0" dirty="0"/>
          </a:p>
          <a:p>
            <a:endParaRPr lang="fr-FR" sz="2400" dirty="0"/>
          </a:p>
          <a:p>
            <a:endParaRPr lang="fr-FR" sz="2400" noProof="0" dirty="0"/>
          </a:p>
          <a:p>
            <a:pPr marL="0" indent="0">
              <a:buNone/>
            </a:pPr>
            <a:endParaRPr lang="fr-FR" sz="2400" noProof="0" dirty="0"/>
          </a:p>
          <a:p>
            <a:pPr marL="0" indent="0">
              <a:buNone/>
            </a:pPr>
            <a:endParaRPr lang="fr-FR" sz="2400" noProof="0" dirty="0"/>
          </a:p>
          <a:p>
            <a:r>
              <a:rPr lang="fr-FR" sz="2400" noProof="0" dirty="0"/>
              <a:t>En Cosmologie moderne, le facteur ”H” est appelé paramètre de Hubble. Sa valeur au temps présent est H</a:t>
            </a:r>
            <a:r>
              <a:rPr lang="fr-FR" sz="2400" baseline="-25000" noProof="0" dirty="0"/>
              <a:t>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659781-2776-0342-B2FB-9AEE9C19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Le paramètre de Hubble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F8A91-F0DA-D847-B6C9-B4975F5D95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896" y="2031919"/>
            <a:ext cx="3774108" cy="22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68A7277-6A6A-1A49-9D23-FC2DB177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5" y="1930179"/>
            <a:ext cx="9141690" cy="69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05E7DC-49C7-8347-9653-2F803B5E8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BB48A3-E39D-FF40-BBD6-49A741668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348C8-A257-7043-8C56-967EFA33E7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689" y="942508"/>
            <a:ext cx="8748000" cy="125735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 fourmis s’éloignent: leur distance augmente avec le temps (elles ont une vitesse relative)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C17AA8-DC7A-2A4A-ABA4-DA29ED38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“constante” de Hubble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87C90-A95D-7246-9236-829E0CF2FE47}"/>
              </a:ext>
            </a:extLst>
          </p:cNvPr>
          <p:cNvSpPr/>
          <p:nvPr/>
        </p:nvSpPr>
        <p:spPr bwMode="auto">
          <a:xfrm>
            <a:off x="2148434" y="3043424"/>
            <a:ext cx="5136022" cy="24817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A close-up of a bug&#10;&#10;Description automatically generated with medium confidence">
            <a:extLst>
              <a:ext uri="{FF2B5EF4-FFF2-40B4-BE49-F238E27FC236}">
                <a16:creationId xmlns:a16="http://schemas.microsoft.com/office/drawing/2014/main" id="{382E5A70-4271-9F4E-BF2D-5E90777336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049" y="2371466"/>
            <a:ext cx="1546157" cy="1095194"/>
          </a:xfrm>
          <a:prstGeom prst="rect">
            <a:avLst/>
          </a:prstGeom>
          <a:effectLst>
            <a:glow rad="63500">
              <a:schemeClr val="accent6">
                <a:lumMod val="20000"/>
                <a:lumOff val="80000"/>
                <a:alpha val="40000"/>
              </a:schemeClr>
            </a:glow>
          </a:effectLst>
        </p:spPr>
      </p:pic>
      <p:pic>
        <p:nvPicPr>
          <p:cNvPr id="8" name="Picture 7" descr="A close-up of a bug&#10;&#10;Description automatically generated with medium confidence">
            <a:extLst>
              <a:ext uri="{FF2B5EF4-FFF2-40B4-BE49-F238E27FC236}">
                <a16:creationId xmlns:a16="http://schemas.microsoft.com/office/drawing/2014/main" id="{FE687179-F4FA-6044-A12B-9DD063A23B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95196" y="2369004"/>
            <a:ext cx="1586208" cy="1123564"/>
          </a:xfrm>
          <a:prstGeom prst="rect">
            <a:avLst/>
          </a:prstGeom>
          <a:effectLst>
            <a:glow rad="63500">
              <a:schemeClr val="accent6">
                <a:lumMod val="20000"/>
                <a:lumOff val="80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D2C78C-788A-EF4F-98AE-FAC4DC91BE2E}"/>
                  </a:ext>
                </a:extLst>
              </p:cNvPr>
              <p:cNvSpPr txBox="1"/>
              <p:nvPr/>
            </p:nvSpPr>
            <p:spPr>
              <a:xfrm>
                <a:off x="4004103" y="3333555"/>
                <a:ext cx="1485984" cy="335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)∆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D2C78C-788A-EF4F-98AE-FAC4DC91B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103" y="3333555"/>
                <a:ext cx="1485984" cy="335170"/>
              </a:xfrm>
              <a:prstGeom prst="rect">
                <a:avLst/>
              </a:prstGeom>
              <a:blipFill>
                <a:blip r:embed="rId6"/>
                <a:stretch>
                  <a:fillRect l="-3390" r="-847" b="-18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3290B18B-7FF1-DD48-8A4A-916B6DB81A8C}"/>
              </a:ext>
            </a:extLst>
          </p:cNvPr>
          <p:cNvSpPr/>
          <p:nvPr/>
        </p:nvSpPr>
        <p:spPr bwMode="auto">
          <a:xfrm>
            <a:off x="7350840" y="3059488"/>
            <a:ext cx="314249" cy="2127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0A2E3C5-7D9C-6D41-84E9-39878FD3D923}"/>
              </a:ext>
            </a:extLst>
          </p:cNvPr>
          <p:cNvSpPr/>
          <p:nvPr/>
        </p:nvSpPr>
        <p:spPr bwMode="auto">
          <a:xfrm flipH="1">
            <a:off x="1675756" y="3060954"/>
            <a:ext cx="362103" cy="2289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0A4507-91EA-B24C-8012-32719D736510}"/>
                  </a:ext>
                </a:extLst>
              </p:cNvPr>
              <p:cNvSpPr txBox="1"/>
              <p:nvPr/>
            </p:nvSpPr>
            <p:spPr>
              <a:xfrm>
                <a:off x="4008929" y="4366900"/>
                <a:ext cx="1126142" cy="811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0A4507-91EA-B24C-8012-32719D73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929" y="4366900"/>
                <a:ext cx="1126142" cy="811184"/>
              </a:xfrm>
              <a:prstGeom prst="rect">
                <a:avLst/>
              </a:prstGeom>
              <a:blipFill>
                <a:blip r:embed="rId7"/>
                <a:stretch>
                  <a:fillRect l="-5556" t="-4615" r="-2222"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44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5402D4-CA3C-D742-814B-4DE26C16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3E8ACB-771B-F947-8BB7-373058676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1FC44AC-14C8-E848-9B48-C214E8BBEAA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/>
                  <a:t> est une distance,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fr-FR" dirty="0"/>
                  <a:t> est une vitesse apparente</a:t>
                </a:r>
              </a:p>
              <a:p>
                <a:r>
                  <a:rPr lang="fr-FR" dirty="0"/>
                  <a:t>Il suffit de mesurer des distances et vitesses entre les « fourmis »: le rapport donne H </a:t>
                </a:r>
              </a:p>
              <a:p>
                <a:r>
                  <a:rPr lang="fr-FR" dirty="0"/>
                  <a:t>Les fourmis ne doivent pas être en interaction!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1FC44AC-14C8-E848-9B48-C214E8BB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t="-14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4EA5E364-BB9D-5A4B-B040-857C6223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Mesurer l’expansion de l’univers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98AE64-D5BC-F949-AE95-CDD3A0C7620D}"/>
              </a:ext>
            </a:extLst>
          </p:cNvPr>
          <p:cNvSpPr/>
          <p:nvPr/>
        </p:nvSpPr>
        <p:spPr bwMode="auto">
          <a:xfrm>
            <a:off x="2003989" y="4318402"/>
            <a:ext cx="5136022" cy="24817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A close-up of a bug&#10;&#10;Description automatically generated with medium confidence">
            <a:extLst>
              <a:ext uri="{FF2B5EF4-FFF2-40B4-BE49-F238E27FC236}">
                <a16:creationId xmlns:a16="http://schemas.microsoft.com/office/drawing/2014/main" id="{0840668E-A7F3-4B45-84BF-622BCD642E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604" y="3646444"/>
            <a:ext cx="1546157" cy="1095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0CA525-679F-D445-A0D6-01F72A6F1ADA}"/>
                  </a:ext>
                </a:extLst>
              </p:cNvPr>
              <p:cNvSpPr txBox="1"/>
              <p:nvPr/>
            </p:nvSpPr>
            <p:spPr>
              <a:xfrm>
                <a:off x="3859658" y="4608534"/>
                <a:ext cx="1485984" cy="335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0CA525-679F-D445-A0D6-01F72A6F1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58" y="4608534"/>
                <a:ext cx="1485984" cy="335169"/>
              </a:xfrm>
              <a:prstGeom prst="rect">
                <a:avLst/>
              </a:prstGeom>
              <a:blipFill>
                <a:blip r:embed="rId6"/>
                <a:stretch>
                  <a:fillRect l="-2542" r="-84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CB40E546-B49D-8347-AE80-80B222E3A117}"/>
              </a:ext>
            </a:extLst>
          </p:cNvPr>
          <p:cNvSpPr/>
          <p:nvPr/>
        </p:nvSpPr>
        <p:spPr bwMode="auto">
          <a:xfrm>
            <a:off x="7206395" y="4334466"/>
            <a:ext cx="314249" cy="2127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FFD95EC-6C83-C64B-8C19-2D4B863900B1}"/>
              </a:ext>
            </a:extLst>
          </p:cNvPr>
          <p:cNvSpPr/>
          <p:nvPr/>
        </p:nvSpPr>
        <p:spPr bwMode="auto">
          <a:xfrm flipH="1">
            <a:off x="1531311" y="4335932"/>
            <a:ext cx="362103" cy="2289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2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DBF519-A355-E84D-9466-FEA3DC69C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8243E-4AEE-A340-9E6B-09D938F4B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672827-421F-E64F-950C-102F0624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Distance et vitesse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A376602-DDDB-1849-A11F-82EAC806D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131" y="894330"/>
            <a:ext cx="5945637" cy="453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54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8D79F6-B9F6-4343-A703-335567298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69E987-5288-AC47-A5E4-8E5B86FF8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144524-89FF-5B4C-B89A-7AF35871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Mesurer l’expansion de l’Univers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90A49-DF4C-3947-B698-F1308EF0A5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62" y="1192696"/>
            <a:ext cx="2760360" cy="3029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D1F1BE-A463-7F40-8701-C17346458C8A}"/>
              </a:ext>
            </a:extLst>
          </p:cNvPr>
          <p:cNvSpPr txBox="1"/>
          <p:nvPr/>
        </p:nvSpPr>
        <p:spPr>
          <a:xfrm>
            <a:off x="723900" y="4242905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E. Hubble (1889-1953)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D243F6-8940-2A4E-85C7-FD8BD2D6DD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949" y="1076808"/>
            <a:ext cx="5123251" cy="34627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36D7BA-759F-8046-82F9-A4975DC8E0B5}"/>
              </a:ext>
            </a:extLst>
          </p:cNvPr>
          <p:cNvSpPr/>
          <p:nvPr/>
        </p:nvSpPr>
        <p:spPr>
          <a:xfrm>
            <a:off x="4240696" y="4671781"/>
            <a:ext cx="459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“A Relation Between Distance and Radial Velocity among Extra-Galactic Nebulae” </a:t>
            </a:r>
            <a:r>
              <a:rPr lang="en-GB" dirty="0">
                <a:solidFill>
                  <a:srgbClr val="00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E. Hubble 1929</a:t>
            </a:r>
            <a:endParaRPr lang="en-GB" dirty="0">
              <a:solidFill>
                <a:srgbClr val="0000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A555C-64D8-FB45-9CDD-084DC6819614}"/>
                  </a:ext>
                </a:extLst>
              </p:cNvPr>
              <p:cNvSpPr txBox="1"/>
              <p:nvPr/>
            </p:nvSpPr>
            <p:spPr>
              <a:xfrm>
                <a:off x="6944138" y="1311965"/>
                <a:ext cx="9734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1A555C-64D8-FB45-9CDD-084DC6819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138" y="1311965"/>
                <a:ext cx="973408" cy="276999"/>
              </a:xfrm>
              <a:prstGeom prst="rect">
                <a:avLst/>
              </a:prstGeom>
              <a:blipFill>
                <a:blip r:embed="rId5"/>
                <a:stretch>
                  <a:fillRect l="-2564" r="-128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520586-94F7-AC49-97E6-F70725591490}"/>
                  </a:ext>
                </a:extLst>
              </p:cNvPr>
              <p:cNvSpPr txBox="1"/>
              <p:nvPr/>
            </p:nvSpPr>
            <p:spPr>
              <a:xfrm>
                <a:off x="4016189" y="1076808"/>
                <a:ext cx="198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520586-94F7-AC49-97E6-F70725591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89" y="1076808"/>
                <a:ext cx="198003" cy="276999"/>
              </a:xfrm>
              <a:prstGeom prst="rect">
                <a:avLst/>
              </a:prstGeom>
              <a:blipFill>
                <a:blip r:embed="rId6"/>
                <a:stretch>
                  <a:fillRect l="-18750" r="-12500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415405-71E6-B745-96EB-F35A42722FEE}"/>
                  </a:ext>
                </a:extLst>
              </p:cNvPr>
              <p:cNvSpPr txBox="1"/>
              <p:nvPr/>
            </p:nvSpPr>
            <p:spPr>
              <a:xfrm>
                <a:off x="8596838" y="3965906"/>
                <a:ext cx="198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415405-71E6-B745-96EB-F35A42722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838" y="3965906"/>
                <a:ext cx="198003" cy="276999"/>
              </a:xfrm>
              <a:prstGeom prst="rect">
                <a:avLst/>
              </a:prstGeom>
              <a:blipFill>
                <a:blip r:embed="rId7"/>
                <a:stretch>
                  <a:fillRect l="-11765" r="-11765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23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B7047A-E112-1142-B144-887106E46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Mesurer l’expansion de l’univers - A. Mérand - 22 Mai 2021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405E2-69D5-4748-B7B1-F27B4A25D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D2348-624D-A848-8AAC-DC3066727A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L’expansion provoque un décalage vers le rouge (« </a:t>
            </a:r>
            <a:r>
              <a:rPr lang="fr-FR" dirty="0" err="1"/>
              <a:t>redshift</a:t>
            </a:r>
            <a:r>
              <a:rPr lang="fr-FR" dirty="0"/>
              <a:t> ») progressif des objets les plus loin </a:t>
            </a:r>
          </a:p>
          <a:p>
            <a:endParaRPr lang="fr-F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CCED79-516D-6F46-9068-D4352CB8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H</a:t>
            </a:r>
            <a:r>
              <a:rPr lang="fr-FR" baseline="-25000" dirty="0"/>
              <a:t>0</a:t>
            </a:r>
            <a:r>
              <a:rPr lang="fr-FR" dirty="0"/>
              <a:t>?</a:t>
            </a:r>
            <a:endParaRPr lang="fr-FR" baseline="-25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8F8328-DDD5-9A4E-8B35-2FB6DFA53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268" y="1926835"/>
            <a:ext cx="4837043" cy="3269337"/>
          </a:xfrm>
          <a:prstGeom prst="rect">
            <a:avLst/>
          </a:prstGeom>
        </p:spPr>
      </p:pic>
      <p:pic>
        <p:nvPicPr>
          <p:cNvPr id="10" name="Picture 9" descr="A picture containing outdoor object, star, dark, close&#10;&#10;Description automatically generated">
            <a:extLst>
              <a:ext uri="{FF2B5EF4-FFF2-40B4-BE49-F238E27FC236}">
                <a16:creationId xmlns:a16="http://schemas.microsoft.com/office/drawing/2014/main" id="{B787F783-7C24-D047-AD9F-273AB7B74D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122" y="2126240"/>
            <a:ext cx="1148189" cy="88871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 descr="A picture containing outdoor object, star, dark, close&#10;&#10;Description automatically generated">
            <a:extLst>
              <a:ext uri="{FF2B5EF4-FFF2-40B4-BE49-F238E27FC236}">
                <a16:creationId xmlns:a16="http://schemas.microsoft.com/office/drawing/2014/main" id="{DC80289A-5E8E-BF43-9BA0-3D4848F99E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922" y="3447040"/>
            <a:ext cx="1148189" cy="88871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678B84-DE6B-EB44-AC12-928DEB908006}"/>
                  </a:ext>
                </a:extLst>
              </p:cNvPr>
              <p:cNvSpPr txBox="1"/>
              <p:nvPr/>
            </p:nvSpPr>
            <p:spPr>
              <a:xfrm>
                <a:off x="919744" y="2218573"/>
                <a:ext cx="2194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𝑣𝑟𝑎𝑖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678B84-DE6B-EB44-AC12-928DEB908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44" y="2218573"/>
                <a:ext cx="2194768" cy="276999"/>
              </a:xfrm>
              <a:prstGeom prst="rect">
                <a:avLst/>
              </a:prstGeom>
              <a:blipFill>
                <a:blip r:embed="rId5"/>
                <a:stretch>
                  <a:fillRect l="-1724" t="-4348" b="-39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34504A-5486-0A49-AC88-929BB16E67EB}"/>
                  </a:ext>
                </a:extLst>
              </p:cNvPr>
              <p:cNvSpPr txBox="1"/>
              <p:nvPr/>
            </p:nvSpPr>
            <p:spPr>
              <a:xfrm>
                <a:off x="393689" y="3818584"/>
                <a:ext cx="35195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Plus un objet est loin, plus il est dans le passé:</a:t>
                </a:r>
              </a:p>
              <a:p>
                <a:pPr algn="ctr"/>
                <a:endParaRPr lang="en-GB" dirty="0"/>
              </a:p>
              <a:p>
                <a:pPr algn="ctr"/>
                <a:r>
                  <a:rPr lang="en-GB" b="1" dirty="0">
                    <a:solidFill>
                      <a:srgbClr val="0070C0"/>
                    </a:solidFill>
                  </a:rPr>
                  <a:t>Redshift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GB" b="1" dirty="0">
                    <a:solidFill>
                      <a:srgbClr val="0070C0"/>
                    </a:solidFill>
                  </a:rPr>
                  <a:t> age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34504A-5486-0A49-AC88-929BB16E6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89" y="3818584"/>
                <a:ext cx="3519579" cy="1200329"/>
              </a:xfrm>
              <a:prstGeom prst="rect">
                <a:avLst/>
              </a:prstGeom>
              <a:blipFill>
                <a:blip r:embed="rId6"/>
                <a:stretch>
                  <a:fillRect t="-2083" r="-1079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9985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ESO">
      <a:dk1>
        <a:srgbClr val="000000"/>
      </a:dk1>
      <a:lt1>
        <a:sysClr val="window" lastClr="FFFFFF"/>
      </a:lt1>
      <a:dk2>
        <a:srgbClr val="1F6CB4"/>
      </a:dk2>
      <a:lt2>
        <a:srgbClr val="EEECE1"/>
      </a:lt2>
      <a:accent1>
        <a:srgbClr val="3A6CB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FF6195AA-BF03-264F-8223-3168A6985D80}" vid="{44E560A2-F5F4-2049-B510-CF1C0E18F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6D2408B93DF40BA108CD2988DD55F" ma:contentTypeVersion="2" ma:contentTypeDescription="Create a new document." ma:contentTypeScope="" ma:versionID="0df1f75800124b8710582673894150d0">
  <xsd:schema xmlns:xsd="http://www.w3.org/2001/XMLSchema" xmlns:xs="http://www.w3.org/2001/XMLSchema" xmlns:p="http://schemas.microsoft.com/office/2006/metadata/properties" xmlns:ns3="fe6bf98e-3663-4d33-9299-74b2d3a86f36" targetNamespace="http://schemas.microsoft.com/office/2006/metadata/properties" ma:root="true" ma:fieldsID="264aebd59b55cf4b0c486b778e6c0fc7" ns3:_="">
    <xsd:import namespace="fe6bf98e-3663-4d33-9299-74b2d3a86f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bf98e-3663-4d33-9299-74b2d3a86f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8482DC-F63D-4F72-99C2-7E2EDBBEE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bf98e-3663-4d33-9299-74b2d3a86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2AD29B-D4DB-4F39-98CD-A659600F68CB}">
  <ds:schemaRefs>
    <ds:schemaRef ds:uri="http://schemas.microsoft.com/office/2006/documentManagement/types"/>
    <ds:schemaRef ds:uri="http://purl.org/dc/terms/"/>
    <ds:schemaRef ds:uri="fe6bf98e-3663-4d33-9299-74b2d3a86f36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2DDB58B-840D-4625-8126-FFD9D3F770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3992</TotalTime>
  <Words>1368</Words>
  <Application>Microsoft Office PowerPoint</Application>
  <PresentationFormat>Affichage à l'écran (16:10)</PresentationFormat>
  <Paragraphs>223</Paragraphs>
  <Slides>30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Gill Sans</vt:lpstr>
      <vt:lpstr>Gill Sans Light</vt:lpstr>
      <vt:lpstr>Wingdings</vt:lpstr>
      <vt:lpstr>Default Theme</vt:lpstr>
      <vt:lpstr>Mesurer l’expansion de l’univers la tension autour de la constante de Hubble</vt:lpstr>
      <vt:lpstr>Espace et mouvements</vt:lpstr>
      <vt:lpstr>Un Univers de fourmis</vt:lpstr>
      <vt:lpstr>Le paramètre de Hubble</vt:lpstr>
      <vt:lpstr>La “constante” de Hubble</vt:lpstr>
      <vt:lpstr>Mesurer l’expansion de l’univers</vt:lpstr>
      <vt:lpstr>Distance et vitesse</vt:lpstr>
      <vt:lpstr>Mesurer l’expansion de l’Univers</vt:lpstr>
      <vt:lpstr>Pourquoi H0?</vt:lpstr>
      <vt:lpstr>Présentation PowerPoint</vt:lpstr>
      <vt:lpstr>Recette pour mesurer H0</vt:lpstr>
      <vt:lpstr>Mesurer des vitesses</vt:lpstr>
      <vt:lpstr>Parallaxe</vt:lpstr>
      <vt:lpstr>Mesurer des parallaxes</vt:lpstr>
      <vt:lpstr>Limites des parallaxes</vt:lpstr>
      <vt:lpstr>Chandelles standards</vt:lpstr>
      <vt:lpstr>Chandelles standards astronomiques</vt:lpstr>
      <vt:lpstr>Chandelles standards astronomiques</vt:lpstr>
      <vt:lpstr>Mesures géometriques</vt:lpstr>
      <vt:lpstr>Échelle de distances</vt:lpstr>
      <vt:lpstr>Résultats historiques</vt:lpstr>
      <vt:lpstr>1990-2000</vt:lpstr>
      <vt:lpstr>Fond cosmologique</vt:lpstr>
      <vt:lpstr>2010-2020: émergence d’un désaccord</vt:lpstr>
      <vt:lpstr>Tension 4 à 6σ</vt:lpstr>
      <vt:lpstr>Erreur de mesure ou d’analyse?</vt:lpstr>
      <vt:lpstr>Ajuster 𝜦CDM ?</vt:lpstr>
      <vt:lpstr>L’état de l’art</vt:lpstr>
      <vt:lpstr>Des solutions?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Mesurer l’expansion de l’univers la tension autour de la constante de Hubble</dc:title>
  <dc:creator>Antoine Mérand</dc:creator>
  <cp:lastModifiedBy>Jean Pierre Martin</cp:lastModifiedBy>
  <cp:revision>69</cp:revision>
  <dcterms:created xsi:type="dcterms:W3CDTF">2021-05-18T11:17:28Z</dcterms:created>
  <dcterms:modified xsi:type="dcterms:W3CDTF">2021-05-23T09:54:36Z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0x010100CB16D2408B93DF40BA108CD2988DD55F</vt:lpwstr>
  </property>
</Properties>
</file>