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2"/>
  </p:notesMasterIdLst>
  <p:sldIdLst>
    <p:sldId id="256" r:id="rId2"/>
    <p:sldId id="257" r:id="rId3"/>
    <p:sldId id="258" r:id="rId4"/>
    <p:sldId id="259" r:id="rId5"/>
    <p:sldId id="260" r:id="rId6"/>
    <p:sldId id="351" r:id="rId7"/>
    <p:sldId id="349" r:id="rId8"/>
    <p:sldId id="350" r:id="rId9"/>
    <p:sldId id="352" r:id="rId10"/>
    <p:sldId id="264" r:id="rId11"/>
    <p:sldId id="268" r:id="rId12"/>
    <p:sldId id="312" r:id="rId13"/>
    <p:sldId id="269" r:id="rId14"/>
    <p:sldId id="324" r:id="rId15"/>
    <p:sldId id="270" r:id="rId16"/>
    <p:sldId id="311" r:id="rId17"/>
    <p:sldId id="272" r:id="rId18"/>
    <p:sldId id="280" r:id="rId19"/>
    <p:sldId id="301" r:id="rId20"/>
    <p:sldId id="281" r:id="rId21"/>
    <p:sldId id="310" r:id="rId22"/>
    <p:sldId id="299" r:id="rId23"/>
    <p:sldId id="296" r:id="rId24"/>
    <p:sldId id="298" r:id="rId25"/>
    <p:sldId id="314" r:id="rId26"/>
    <p:sldId id="313" r:id="rId27"/>
    <p:sldId id="325" r:id="rId28"/>
    <p:sldId id="338" r:id="rId29"/>
    <p:sldId id="327" r:id="rId30"/>
    <p:sldId id="326" r:id="rId31"/>
    <p:sldId id="328" r:id="rId32"/>
    <p:sldId id="329" r:id="rId33"/>
    <p:sldId id="339" r:id="rId34"/>
    <p:sldId id="340" r:id="rId35"/>
    <p:sldId id="341" r:id="rId36"/>
    <p:sldId id="343" r:id="rId37"/>
    <p:sldId id="344" r:id="rId38"/>
    <p:sldId id="330" r:id="rId39"/>
    <p:sldId id="331" r:id="rId40"/>
    <p:sldId id="334" r:id="rId41"/>
    <p:sldId id="337" r:id="rId42"/>
    <p:sldId id="345" r:id="rId43"/>
    <p:sldId id="346" r:id="rId44"/>
    <p:sldId id="347" r:id="rId45"/>
    <p:sldId id="348" r:id="rId46"/>
    <p:sldId id="353" r:id="rId47"/>
    <p:sldId id="355" r:id="rId48"/>
    <p:sldId id="354" r:id="rId49"/>
    <p:sldId id="356" r:id="rId50"/>
    <p:sldId id="365" r:id="rId51"/>
    <p:sldId id="357" r:id="rId52"/>
    <p:sldId id="358" r:id="rId53"/>
    <p:sldId id="359" r:id="rId54"/>
    <p:sldId id="360" r:id="rId55"/>
    <p:sldId id="362" r:id="rId56"/>
    <p:sldId id="361" r:id="rId57"/>
    <p:sldId id="363" r:id="rId58"/>
    <p:sldId id="364" r:id="rId59"/>
    <p:sldId id="366" r:id="rId60"/>
    <p:sldId id="367" r:id="rId6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730" autoAdjust="0"/>
    <p:restoredTop sz="94065" autoAdjust="0"/>
  </p:normalViewPr>
  <p:slideViewPr>
    <p:cSldViewPr snapToGrid="0">
      <p:cViewPr varScale="1">
        <p:scale>
          <a:sx n="78" d="100"/>
          <a:sy n="78" d="100"/>
        </p:scale>
        <p:origin x="11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3F04A-FB1B-4F6D-B441-3EA07EE00FB2}" type="datetimeFigureOut">
              <a:rPr lang="fr-FR" smtClean="0"/>
              <a:t>14/05/2017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6D91C-A2E3-4A7D-98B2-324B087224C8}" type="slidenum">
              <a:rPr lang="fr-FR" smtClean="0"/>
              <a:t>‹N°›</a:t>
            </a:fld>
            <a:endParaRPr lang="fr-FR"/>
          </a:p>
        </p:txBody>
      </p:sp>
    </p:spTree>
    <p:extLst>
      <p:ext uri="{BB962C8B-B14F-4D97-AF65-F5344CB8AC3E}">
        <p14:creationId xmlns:p14="http://schemas.microsoft.com/office/powerpoint/2010/main" val="203231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16D91C-A2E3-4A7D-98B2-324B087224C8}" type="slidenum">
              <a:rPr lang="fr-FR" smtClean="0"/>
              <a:t>23</a:t>
            </a:fld>
            <a:endParaRPr lang="fr-FR"/>
          </a:p>
        </p:txBody>
      </p:sp>
    </p:spTree>
    <p:extLst>
      <p:ext uri="{BB962C8B-B14F-4D97-AF65-F5344CB8AC3E}">
        <p14:creationId xmlns:p14="http://schemas.microsoft.com/office/powerpoint/2010/main" val="146836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E5A768B-A955-4877-B3AB-BFBC4EBF32CE}" type="datetime1">
              <a:rPr lang="fr-FR" smtClean="0"/>
              <a:t>14/05/2017</a:t>
            </a:fld>
            <a:endParaRPr lang="fr-FR"/>
          </a:p>
        </p:txBody>
      </p:sp>
      <p:sp>
        <p:nvSpPr>
          <p:cNvPr id="5"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30653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4EB3282-1525-4812-B713-2469AAFB6B98}" type="datetime1">
              <a:rPr lang="fr-FR" smtClean="0"/>
              <a:t>14/05/2017</a:t>
            </a:fld>
            <a:endParaRPr lang="fr-FR"/>
          </a:p>
        </p:txBody>
      </p:sp>
      <p:sp>
        <p:nvSpPr>
          <p:cNvPr id="6" name="Footer Placeholder 5"/>
          <p:cNvSpPr>
            <a:spLocks noGrp="1"/>
          </p:cNvSpPr>
          <p:nvPr>
            <p:ph type="ftr" sz="quarter" idx="11"/>
          </p:nvPr>
        </p:nvSpPr>
        <p:spPr/>
        <p:txBody>
          <a:bodyPr/>
          <a:lstStyle/>
          <a:p>
            <a:r>
              <a:rPr lang="fr-FR"/>
              <a:t>Commission cosmologie, Le rayonnement de Hawking, Par J. Fric, le 13 Mai 2017</a:t>
            </a: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83816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1473950C-C7CB-4FD3-AD85-60707B55F477}" type="datetime1">
              <a:rPr lang="fr-FR" smtClean="0"/>
              <a:t>14/05/2017</a:t>
            </a:fld>
            <a:endParaRPr lang="fr-FR"/>
          </a:p>
        </p:txBody>
      </p:sp>
      <p:sp>
        <p:nvSpPr>
          <p:cNvPr id="5"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93621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8B272BBB-15A6-46AA-88DD-E21C0E1AA40C}" type="datetime1">
              <a:rPr lang="fr-FR" smtClean="0"/>
              <a:t>14/05/2017</a:t>
            </a:fld>
            <a:endParaRPr lang="fr-FR"/>
          </a:p>
        </p:txBody>
      </p:sp>
      <p:sp>
        <p:nvSpPr>
          <p:cNvPr id="5"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1143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9D36EAC-3975-4E6A-B663-1699490EB476}" type="datetime1">
              <a:rPr lang="fr-FR" smtClean="0"/>
              <a:t>14/05/2017</a:t>
            </a:fld>
            <a:endParaRPr lang="fr-FR"/>
          </a:p>
        </p:txBody>
      </p:sp>
      <p:sp>
        <p:nvSpPr>
          <p:cNvPr id="5"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048276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2ABABC-50A7-415E-8461-8D99101F9FBA}" type="datetime1">
              <a:rPr lang="fr-FR" smtClean="0"/>
              <a:t>14/05/2017</a:t>
            </a:fld>
            <a:endParaRPr lang="fr-FR"/>
          </a:p>
        </p:txBody>
      </p:sp>
      <p:sp>
        <p:nvSpPr>
          <p:cNvPr id="4"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414868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395A69-B591-48C5-8848-B98F5717119F}" type="datetime1">
              <a:rPr lang="fr-FR" smtClean="0"/>
              <a:t>14/05/2017</a:t>
            </a:fld>
            <a:endParaRPr lang="fr-FR"/>
          </a:p>
        </p:txBody>
      </p:sp>
      <p:sp>
        <p:nvSpPr>
          <p:cNvPr id="4"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39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60785E-433F-47DC-928C-5FA095645E22}" type="datetime1">
              <a:rPr lang="fr-FR" smtClean="0"/>
              <a:t>14/05/2017</a:t>
            </a:fld>
            <a:endParaRPr lang="fr-FR"/>
          </a:p>
        </p:txBody>
      </p:sp>
      <p:sp>
        <p:nvSpPr>
          <p:cNvPr id="5"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09617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E7B952-1442-4925-9917-AACC2C3B4861}" type="datetime1">
              <a:rPr lang="fr-FR" smtClean="0"/>
              <a:t>14/05/2017</a:t>
            </a:fld>
            <a:endParaRPr lang="fr-FR"/>
          </a:p>
        </p:txBody>
      </p:sp>
      <p:sp>
        <p:nvSpPr>
          <p:cNvPr id="5"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410344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34E7BC9F-7F1A-486C-95AC-5FD356DA887B}" type="datetime1">
              <a:rPr lang="fr-FR" smtClean="0"/>
              <a:t>14/05/2017</a:t>
            </a:fld>
            <a:endParaRPr lang="fr-FR"/>
          </a:p>
        </p:txBody>
      </p:sp>
      <p:sp>
        <p:nvSpPr>
          <p:cNvPr id="5"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13675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D4C5CC5-9362-406E-8998-D929A037A568}" type="datetime1">
              <a:rPr lang="fr-FR" smtClean="0"/>
              <a:t>14/05/2017</a:t>
            </a:fld>
            <a:endParaRPr lang="fr-FR"/>
          </a:p>
        </p:txBody>
      </p:sp>
      <p:sp>
        <p:nvSpPr>
          <p:cNvPr id="5" name="Footer Placeholder 4"/>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30755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7273723-344A-4E5B-A5E0-405F5CD19F34}" type="datetime1">
              <a:rPr lang="fr-FR" smtClean="0"/>
              <a:t>14/05/2017</a:t>
            </a:fld>
            <a:endParaRPr lang="fr-FR"/>
          </a:p>
        </p:txBody>
      </p:sp>
      <p:sp>
        <p:nvSpPr>
          <p:cNvPr id="6" name="Footer Placeholder 5"/>
          <p:cNvSpPr>
            <a:spLocks noGrp="1"/>
          </p:cNvSpPr>
          <p:nvPr>
            <p:ph type="ftr" sz="quarter" idx="11"/>
          </p:nvPr>
        </p:nvSpPr>
        <p:spPr/>
        <p:txBody>
          <a:bodyPr/>
          <a:lstStyle/>
          <a:p>
            <a:r>
              <a:rPr lang="fr-FR"/>
              <a:t>Commission cosmologie, Le rayonnement de Hawking, Par J. Fric, le 13 Mai 2017</a:t>
            </a: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51888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8E60EC-96F6-4688-B087-25A0C811C9ED}" type="datetime1">
              <a:rPr lang="fr-FR" smtClean="0"/>
              <a:t>14/05/2017</a:t>
            </a:fld>
            <a:endParaRPr lang="fr-FR"/>
          </a:p>
        </p:txBody>
      </p:sp>
      <p:sp>
        <p:nvSpPr>
          <p:cNvPr id="8" name="Footer Placeholder 7"/>
          <p:cNvSpPr>
            <a:spLocks noGrp="1"/>
          </p:cNvSpPr>
          <p:nvPr>
            <p:ph type="ftr" sz="quarter" idx="11"/>
          </p:nvPr>
        </p:nvSpPr>
        <p:spPr/>
        <p:txBody>
          <a:bodyPr/>
          <a:lstStyle/>
          <a:p>
            <a:r>
              <a:rPr lang="fr-FR"/>
              <a:t>Commission cosmologie, Le rayonnement de Hawking, Par J. Fric, le 13 Mai 2017</a:t>
            </a:r>
          </a:p>
        </p:txBody>
      </p:sp>
      <p:sp>
        <p:nvSpPr>
          <p:cNvPr id="9" name="Slide Number Placeholder 8"/>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64663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7D76198B-AF6F-4413-9B30-61AEF2A90808}" type="datetime1">
              <a:rPr lang="fr-FR" smtClean="0"/>
              <a:t>14/05/2017</a:t>
            </a:fld>
            <a:endParaRPr lang="fr-FR"/>
          </a:p>
        </p:txBody>
      </p:sp>
      <p:sp>
        <p:nvSpPr>
          <p:cNvPr id="5" name="Footer Placeholder 3"/>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4"/>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75746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E121D2D-84E4-4C43-B7F6-DC95FD97467A}" type="datetime1">
              <a:rPr lang="fr-FR" smtClean="0"/>
              <a:t>14/05/2017</a:t>
            </a:fld>
            <a:endParaRPr lang="fr-FR"/>
          </a:p>
        </p:txBody>
      </p:sp>
      <p:sp>
        <p:nvSpPr>
          <p:cNvPr id="5" name="Footer Placeholder 2"/>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3"/>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69031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BBD3F3F7-A57C-4B1C-BC80-3D5E8F073107}" type="datetime1">
              <a:rPr lang="fr-FR" smtClean="0"/>
              <a:t>14/05/2017</a:t>
            </a:fld>
            <a:endParaRPr lang="fr-FR"/>
          </a:p>
        </p:txBody>
      </p:sp>
      <p:sp>
        <p:nvSpPr>
          <p:cNvPr id="5" name="Footer Placeholder 5"/>
          <p:cNvSpPr>
            <a:spLocks noGrp="1"/>
          </p:cNvSpPr>
          <p:nvPr>
            <p:ph type="ftr" sz="quarter" idx="11"/>
          </p:nvPr>
        </p:nvSpPr>
        <p:spPr/>
        <p:txBody>
          <a:bodyPr/>
          <a:lstStyle/>
          <a:p>
            <a:r>
              <a:rPr lang="fr-FR"/>
              <a:t>Commission cosmologie, Le rayonnement de Hawking, Par J. Fric, le 13 Mai 2017</a:t>
            </a:r>
          </a:p>
        </p:txBody>
      </p:sp>
      <p:sp>
        <p:nvSpPr>
          <p:cNvPr id="6"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76483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3644691-6A93-4918-BE8D-4BE6BC554DEE}" type="datetime1">
              <a:rPr lang="fr-FR" smtClean="0"/>
              <a:t>14/05/2017</a:t>
            </a:fld>
            <a:endParaRPr lang="fr-FR"/>
          </a:p>
        </p:txBody>
      </p:sp>
      <p:sp>
        <p:nvSpPr>
          <p:cNvPr id="6" name="Footer Placeholder 5"/>
          <p:cNvSpPr>
            <a:spLocks noGrp="1"/>
          </p:cNvSpPr>
          <p:nvPr>
            <p:ph type="ftr" sz="quarter" idx="11"/>
          </p:nvPr>
        </p:nvSpPr>
        <p:spPr/>
        <p:txBody>
          <a:bodyPr/>
          <a:lstStyle/>
          <a:p>
            <a:r>
              <a:rPr lang="fr-FR"/>
              <a:t>Commission cosmologie, Le rayonnement de Hawking, Par J. Fric, le 13 Mai 2017</a:t>
            </a: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1051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C97C1E-B102-484B-A792-4865C415B3C8}" type="datetime1">
              <a:rPr lang="fr-FR" smtClean="0"/>
              <a:t>14/05/2017</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fr-FR"/>
              <a:t>Commission cosmologie, Le rayonnement de Hawking, Par J. Fric, le 13 Mai 2017</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045FEF1-D859-4F1A-A704-D2FD2A044801}" type="slidenum">
              <a:rPr lang="fr-FR" smtClean="0"/>
              <a:t>‹N°›</a:t>
            </a:fld>
            <a:endParaRPr lang="fr-FR"/>
          </a:p>
        </p:txBody>
      </p:sp>
    </p:spTree>
    <p:extLst>
      <p:ext uri="{BB962C8B-B14F-4D97-AF65-F5344CB8AC3E}">
        <p14:creationId xmlns:p14="http://schemas.microsoft.com/office/powerpoint/2010/main" val="316154239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nk.springer.com/article/10.1007/BF02345020"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osmosaf.iap.fr/Les%20trous%20noirs-2017.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osmosaf.iap.fr/IAP_web/Cosmology-Particle-astro/Annexe%20B-dynamique-relativiste.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980" y="4523236"/>
            <a:ext cx="10675504" cy="880443"/>
          </a:xfrm>
        </p:spPr>
        <p:txBody>
          <a:bodyPr/>
          <a:lstStyle/>
          <a:p>
            <a:pPr algn="ctr"/>
            <a:r>
              <a:rPr lang="fr-FR"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Rayonnement de Hawking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643" y="541193"/>
            <a:ext cx="2658762" cy="3817982"/>
          </a:xfrm>
          <a:prstGeom prst="rect">
            <a:avLst/>
          </a:prstGeom>
        </p:spPr>
      </p:pic>
      <p:sp>
        <p:nvSpPr>
          <p:cNvPr id="5" name="Espace réservé du pied de page 4"/>
          <p:cNvSpPr>
            <a:spLocks noGrp="1"/>
          </p:cNvSpPr>
          <p:nvPr>
            <p:ph type="ftr" sz="quarter" idx="11"/>
          </p:nvPr>
        </p:nvSpPr>
        <p:spPr>
          <a:xfrm>
            <a:off x="605481" y="6400984"/>
            <a:ext cx="11586519" cy="304801"/>
          </a:xfrm>
        </p:spPr>
        <p:txBody>
          <a:bodyPr/>
          <a:lstStyle/>
          <a:p>
            <a:r>
              <a:rPr lang="fr-FR" dirty="0"/>
              <a:t>Commission cosmologie, Le rayonnement de Hawking, Par J. Fric, le 13 Mai 2017</a:t>
            </a:r>
          </a:p>
        </p:txBody>
      </p:sp>
    </p:spTree>
    <p:extLst>
      <p:ext uri="{BB962C8B-B14F-4D97-AF65-F5344CB8AC3E}">
        <p14:creationId xmlns:p14="http://schemas.microsoft.com/office/powerpoint/2010/main" val="32580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0946" y="236818"/>
            <a:ext cx="5602289" cy="829982"/>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 mécanisme proposé</a:t>
            </a:r>
          </a:p>
        </p:txBody>
      </p:sp>
      <p:sp>
        <p:nvSpPr>
          <p:cNvPr id="3" name="Espace réservé du contenu 2"/>
          <p:cNvSpPr>
            <a:spLocks noGrp="1"/>
          </p:cNvSpPr>
          <p:nvPr>
            <p:ph idx="1"/>
          </p:nvPr>
        </p:nvSpPr>
        <p:spPr>
          <a:xfrm>
            <a:off x="108154" y="1282700"/>
            <a:ext cx="11847872" cy="5575300"/>
          </a:xfrm>
        </p:spPr>
        <p:txBody>
          <a:bodyPr>
            <a:normAutofit/>
          </a:bodyPr>
          <a:lstStyle/>
          <a:p>
            <a:pPr algn="just"/>
            <a:r>
              <a:rPr lang="fr-FR" sz="2800" dirty="0">
                <a:latin typeface="Calibri" panose="020F0502020204030204" pitchFamily="34" charset="0"/>
              </a:rPr>
              <a:t>En l’absence d’une théorie quantique de la gravitation, on va utiliser les équations de la mécanique quantique (relativiste), mais non pas en espace-temps de Minkowski comme c’est généralement le cas, mais en espace courbe avec lequel les phénomènes quantiques vont se coupler, mais sans avoir d’influence sur cette courbure .</a:t>
            </a:r>
          </a:p>
          <a:p>
            <a:pPr algn="just"/>
            <a:r>
              <a:rPr lang="fr-FR" sz="2800" dirty="0">
                <a:latin typeface="Calibri" panose="020F0502020204030204" pitchFamily="34" charset="0"/>
              </a:rPr>
              <a:t>Notons bien qu’on ne prend donc qu’une partie de la relativité générale puisque que dans celle-ci les objets sont à la fois générateurs du champ (de la courbure) et soumis à ce champ.</a:t>
            </a:r>
          </a:p>
          <a:p>
            <a:pPr algn="just"/>
            <a:r>
              <a:rPr lang="fr-FR" sz="2800" dirty="0">
                <a:latin typeface="Calibri" panose="020F0502020204030204" pitchFamily="34" charset="0"/>
              </a:rPr>
              <a:t>C’est donc une théorie hybride (c’est mieux que rien) qui au moins au premier ordre prédit des résultats qu’on devrait pouvoir vérifier expérimentalement (pas évident aujourd’hui). Mais ce mécanisme est cependant reconnu comme étant certainement valide dans les limites indiquées. </a:t>
            </a:r>
          </a:p>
          <a:p>
            <a:pPr algn="just"/>
            <a:endParaRPr lang="fr-FR" sz="2800" dirty="0">
              <a:latin typeface="Calibri" panose="020F0502020204030204" pitchFamily="34" charset="0"/>
            </a:endParaRPr>
          </a:p>
        </p:txBody>
      </p:sp>
    </p:spTree>
    <p:extLst>
      <p:ext uri="{BB962C8B-B14F-4D97-AF65-F5344CB8AC3E}">
        <p14:creationId xmlns:p14="http://schemas.microsoft.com/office/powerpoint/2010/main" val="28482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83052"/>
            <a:ext cx="10515600" cy="1019331"/>
          </a:xfrm>
        </p:spPr>
        <p:txBody>
          <a:bodyPr/>
          <a:lstStyle/>
          <a:p>
            <a:pPr algn="ctr"/>
            <a:r>
              <a:rPr lang="fr-FR" sz="4400" dirty="0">
                <a:latin typeface="Calibri" panose="020F0502020204030204" pitchFamily="34" charset="0"/>
                <a:cs typeface="Calibri" panose="020F0502020204030204" pitchFamily="34" charset="0"/>
              </a:rPr>
              <a:t>Analogie thermodynamique</a:t>
            </a:r>
            <a:br>
              <a:rPr lang="fr-FR" b="1" i="1" dirty="0"/>
            </a:br>
            <a:endPar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3" name="Espace réservé du contenu 2"/>
          <p:cNvSpPr>
            <a:spLocks noGrp="1"/>
          </p:cNvSpPr>
          <p:nvPr>
            <p:ph idx="1"/>
          </p:nvPr>
        </p:nvSpPr>
        <p:spPr>
          <a:xfrm>
            <a:off x="589935" y="1590021"/>
            <a:ext cx="10913808" cy="4243333"/>
          </a:xfrm>
        </p:spPr>
        <p:txBody>
          <a:bodyPr>
            <a:noAutofit/>
          </a:bodyPr>
          <a:lstStyle/>
          <a:p>
            <a:pPr algn="just"/>
            <a:r>
              <a:rPr lang="fr-FR" sz="2800" dirty="0">
                <a:latin typeface="Calibri" panose="020F0502020204030204" pitchFamily="34" charset="0"/>
                <a:cs typeface="Calibri" panose="020F0502020204030204" pitchFamily="34" charset="0"/>
              </a:rPr>
              <a:t>Rappelons le théorème des aires de Hawking :</a:t>
            </a:r>
          </a:p>
          <a:p>
            <a:pPr algn="just"/>
            <a:r>
              <a:rPr lang="fr-FR" sz="2800" dirty="0">
                <a:latin typeface="Calibri" panose="020F0502020204030204" pitchFamily="34" charset="0"/>
                <a:cs typeface="Calibri" panose="020F0502020204030204" pitchFamily="34" charset="0"/>
              </a:rPr>
              <a:t>En supposant que la condition d’énergie faible et la conjecture de censure cosmique sont satisfaites, l’aire de l’horizon événementiel du futur, dans un espace asymptotiquement plat, ne peut jamais décroître.</a:t>
            </a:r>
          </a:p>
          <a:p>
            <a:pPr algn="just"/>
            <a:r>
              <a:rPr lang="fr-FR" sz="2800" dirty="0">
                <a:latin typeface="Calibri" panose="020F0502020204030204" pitchFamily="34" charset="0"/>
                <a:cs typeface="Calibri" panose="020F0502020204030204" pitchFamily="34" charset="0"/>
              </a:rPr>
              <a:t>Cette propriété rappelle le deuxième principe de la thermodynamique qui stipule que l’entropie ne peut jamais décroître (pour un système isolé). </a:t>
            </a:r>
          </a:p>
          <a:p>
            <a:pPr algn="just"/>
            <a:r>
              <a:rPr lang="fr-FR" sz="2800" dirty="0">
                <a:latin typeface="Calibri" panose="020F0502020204030204" pitchFamily="34" charset="0"/>
                <a:cs typeface="Calibri" panose="020F0502020204030204" pitchFamily="34" charset="0"/>
              </a:rPr>
              <a:t>On est donc amené à associer la surface du trou noir à l’entropie.</a:t>
            </a: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24875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300" y="1143000"/>
            <a:ext cx="12077700" cy="5257799"/>
          </a:xfrm>
        </p:spPr>
        <p:txBody>
          <a:bodyPr>
            <a:noAutofit/>
          </a:bodyPr>
          <a:lstStyle/>
          <a:p>
            <a:pPr algn="just"/>
            <a:r>
              <a:rPr lang="fr-FR" sz="2800" dirty="0">
                <a:latin typeface="Calibri" panose="020F0502020204030204" pitchFamily="34" charset="0"/>
                <a:cs typeface="Calibri" panose="020F0502020204030204" pitchFamily="34" charset="0"/>
              </a:rPr>
              <a:t>Le trou noir stationnaire le plus général est caractérisé par trois paramètres :</a:t>
            </a:r>
          </a:p>
          <a:p>
            <a:pPr algn="just"/>
            <a:r>
              <a:rPr lang="fr-FR" sz="2800" dirty="0">
                <a:latin typeface="Calibri" panose="020F0502020204030204" pitchFamily="34" charset="0"/>
                <a:cs typeface="Calibri" panose="020F0502020204030204" pitchFamily="34" charset="0"/>
              </a:rPr>
              <a:t>La masse </a:t>
            </a:r>
            <a:r>
              <a:rPr lang="fr-FR" sz="2800" i="1" dirty="0">
                <a:latin typeface="Calibri" panose="020F0502020204030204" pitchFamily="34" charset="0"/>
                <a:cs typeface="Calibri" panose="020F0502020204030204" pitchFamily="34" charset="0"/>
              </a:rPr>
              <a:t>M</a:t>
            </a:r>
            <a:r>
              <a:rPr lang="fr-FR" sz="2800" dirty="0">
                <a:latin typeface="Calibri" panose="020F0502020204030204" pitchFamily="34" charset="0"/>
                <a:cs typeface="Calibri" panose="020F0502020204030204" pitchFamily="34" charset="0"/>
              </a:rPr>
              <a:t>, la charge </a:t>
            </a:r>
            <a:r>
              <a:rPr lang="fr-FR" sz="2800" i="1" dirty="0">
                <a:latin typeface="Calibri" panose="020F0502020204030204" pitchFamily="34" charset="0"/>
                <a:cs typeface="Calibri" panose="020F0502020204030204" pitchFamily="34" charset="0"/>
              </a:rPr>
              <a:t>Q</a:t>
            </a:r>
            <a:r>
              <a:rPr lang="fr-FR" sz="2800" dirty="0">
                <a:latin typeface="Calibri" panose="020F0502020204030204" pitchFamily="34" charset="0"/>
                <a:cs typeface="Calibri" panose="020F0502020204030204" pitchFamily="34" charset="0"/>
              </a:rPr>
              <a:t>, le moment angulaire </a:t>
            </a:r>
            <a:r>
              <a:rPr lang="fr-FR" sz="2800" i="1" dirty="0">
                <a:latin typeface="Calibri" panose="020F0502020204030204" pitchFamily="34" charset="0"/>
                <a:cs typeface="Calibri" panose="020F0502020204030204" pitchFamily="34" charset="0"/>
              </a:rPr>
              <a:t>J</a:t>
            </a:r>
            <a:r>
              <a:rPr lang="fr-FR" sz="2800" dirty="0">
                <a:latin typeface="Calibri" panose="020F0502020204030204" pitchFamily="34" charset="0"/>
                <a:cs typeface="Calibri" panose="020F0502020204030204" pitchFamily="34" charset="0"/>
              </a:rPr>
              <a:t>.</a:t>
            </a:r>
          </a:p>
          <a:p>
            <a:pPr algn="just"/>
            <a:r>
              <a:rPr lang="fr-FR" sz="2800" dirty="0">
                <a:latin typeface="Calibri" panose="020F0502020204030204" pitchFamily="34" charset="0"/>
                <a:cs typeface="Calibri" panose="020F0502020204030204" pitchFamily="34" charset="0"/>
              </a:rPr>
              <a:t>Nous avons également défini une gravité de surface </a:t>
            </a:r>
            <a:r>
              <a:rPr lang="fr-FR" sz="2800" i="1" dirty="0">
                <a:latin typeface="Calibri" panose="020F0502020204030204" pitchFamily="34" charset="0"/>
                <a:cs typeface="Calibri" panose="020F0502020204030204" pitchFamily="34" charset="0"/>
              </a:rPr>
              <a:t>K</a:t>
            </a:r>
            <a:r>
              <a:rPr lang="fr-FR" sz="2800" dirty="0">
                <a:latin typeface="Calibri" panose="020F0502020204030204" pitchFamily="34" charset="0"/>
                <a:cs typeface="Calibri" panose="020F0502020204030204" pitchFamily="34" charset="0"/>
              </a:rPr>
              <a:t> et une aire du trou noir </a:t>
            </a:r>
            <a:r>
              <a:rPr lang="fr-FR" sz="2800" i="1" dirty="0">
                <a:latin typeface="Calibri" panose="020F0502020204030204" pitchFamily="34" charset="0"/>
                <a:cs typeface="Calibri" panose="020F0502020204030204" pitchFamily="34" charset="0"/>
              </a:rPr>
              <a:t>A</a:t>
            </a:r>
            <a:r>
              <a:rPr lang="fr-FR" sz="2800" dirty="0">
                <a:latin typeface="Calibri" panose="020F0502020204030204" pitchFamily="34" charset="0"/>
                <a:cs typeface="Calibri" panose="020F0502020204030204" pitchFamily="34" charset="0"/>
              </a:rPr>
              <a:t>.</a:t>
            </a:r>
          </a:p>
          <a:p>
            <a:pPr algn="just"/>
            <a:r>
              <a:rPr lang="fr-FR" sz="2800" dirty="0">
                <a:latin typeface="Calibri" panose="020F0502020204030204" pitchFamily="34" charset="0"/>
                <a:cs typeface="Calibri" panose="020F0502020204030204" pitchFamily="34" charset="0"/>
              </a:rPr>
              <a:t>Pour les trous noirs en rotation on définit </a:t>
            </a:r>
            <a:r>
              <a:rPr lang="en-US" sz="2800" i="1" dirty="0">
                <a:latin typeface="Calibri" panose="020F0502020204030204" pitchFamily="34" charset="0"/>
                <a:cs typeface="Calibri" panose="020F0502020204030204" pitchFamily="34" charset="0"/>
              </a:rPr>
              <a:t>Ω</a:t>
            </a:r>
            <a:r>
              <a:rPr lang="en-US" sz="2800"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vitesse de rotation de l’horizon du trou noir, et </a:t>
            </a:r>
            <a:r>
              <a:rPr lang="en-US" sz="2800" i="1" dirty="0">
                <a:latin typeface="Calibri" panose="020F0502020204030204" pitchFamily="34" charset="0"/>
                <a:cs typeface="Calibri" panose="020F0502020204030204" pitchFamily="34" charset="0"/>
              </a:rPr>
              <a:t>Φ</a:t>
            </a:r>
            <a:r>
              <a:rPr lang="en-US" sz="2800" dirty="0">
                <a:latin typeface="Calibri" panose="020F0502020204030204" pitchFamily="34" charset="0"/>
                <a:cs typeface="Calibri" panose="020F0502020204030204" pitchFamily="34" charset="0"/>
              </a:rPr>
              <a:t> le</a:t>
            </a:r>
            <a:r>
              <a:rPr lang="fr-FR" sz="2800" dirty="0">
                <a:latin typeface="Calibri" panose="020F0502020204030204" pitchFamily="34" charset="0"/>
                <a:cs typeface="Calibri" panose="020F0502020204030204" pitchFamily="34" charset="0"/>
              </a:rPr>
              <a:t> potentiel électrique des trous noirs chargés  </a:t>
            </a:r>
          </a:p>
          <a:p>
            <a:pPr algn="just"/>
            <a:r>
              <a:rPr lang="fr-FR" sz="2800" dirty="0">
                <a:latin typeface="Calibri" panose="020F0502020204030204" pitchFamily="34" charset="0"/>
                <a:cs typeface="Calibri" panose="020F0502020204030204" pitchFamily="34" charset="0"/>
              </a:rPr>
              <a:t>Nous utiliser la formule établie par </a:t>
            </a:r>
            <a:r>
              <a:rPr lang="fr-FR" sz="2800" dirty="0" err="1">
                <a:latin typeface="Calibri" panose="020F0502020204030204" pitchFamily="34" charset="0"/>
                <a:cs typeface="Calibri" panose="020F0502020204030204" pitchFamily="34" charset="0"/>
              </a:rPr>
              <a:t>Christodoulou</a:t>
            </a:r>
            <a:r>
              <a:rPr lang="fr-FR" sz="2800" dirty="0">
                <a:latin typeface="Calibri" panose="020F0502020204030204" pitchFamily="34" charset="0"/>
                <a:cs typeface="Calibri" panose="020F0502020204030204" pitchFamily="34" charset="0"/>
              </a:rPr>
              <a:t> et </a:t>
            </a:r>
            <a:r>
              <a:rPr lang="fr-FR" sz="2800" dirty="0" err="1">
                <a:latin typeface="Calibri" panose="020F0502020204030204" pitchFamily="34" charset="0"/>
                <a:cs typeface="Calibri" panose="020F0502020204030204" pitchFamily="34" charset="0"/>
              </a:rPr>
              <a:t>Ruffini</a:t>
            </a:r>
            <a:r>
              <a:rPr lang="fr-FR" sz="2800" dirty="0">
                <a:latin typeface="Calibri" panose="020F0502020204030204" pitchFamily="34" charset="0"/>
                <a:cs typeface="Calibri" panose="020F0502020204030204" pitchFamily="34" charset="0"/>
              </a:rPr>
              <a:t> citée ci-dessous :</a:t>
            </a:r>
            <a:endParaRPr lang="fr-FR" sz="2200" dirty="0">
              <a:latin typeface="Calibri" panose="020F0502020204030204" pitchFamily="34" charset="0"/>
              <a:cs typeface="Calibri" panose="020F0502020204030204" pitchFamily="34" charset="0"/>
            </a:endParaRPr>
          </a:p>
          <a:p>
            <a:pPr algn="ctr"/>
            <a:r>
              <a:rPr lang="fr-FR" sz="2800" i="1" dirty="0">
                <a:latin typeface="Calibri" panose="020F0502020204030204" pitchFamily="34" charset="0"/>
                <a:cs typeface="Calibri" panose="020F0502020204030204" pitchFamily="34" charset="0"/>
              </a:rPr>
              <a:t>M² = (M</a:t>
            </a:r>
            <a:r>
              <a:rPr lang="fr-FR" sz="2800" i="1" baseline="-25000" dirty="0">
                <a:latin typeface="Calibri" panose="020F0502020204030204" pitchFamily="34" charset="0"/>
                <a:cs typeface="Calibri" panose="020F0502020204030204" pitchFamily="34" charset="0"/>
              </a:rPr>
              <a:t>i</a:t>
            </a:r>
            <a:r>
              <a:rPr lang="fr-FR" sz="2800" i="1" dirty="0">
                <a:latin typeface="Calibri" panose="020F0502020204030204" pitchFamily="34" charset="0"/>
                <a:cs typeface="Calibri" panose="020F0502020204030204" pitchFamily="34" charset="0"/>
              </a:rPr>
              <a:t> +Q²/4M</a:t>
            </a:r>
            <a:r>
              <a:rPr lang="fr-FR" sz="2800" i="1" baseline="-25000" dirty="0">
                <a:latin typeface="Calibri" panose="020F0502020204030204" pitchFamily="34" charset="0"/>
                <a:cs typeface="Calibri" panose="020F0502020204030204" pitchFamily="34" charset="0"/>
              </a:rPr>
              <a:t>i</a:t>
            </a:r>
            <a:r>
              <a:rPr lang="fr-FR" sz="2800" i="1" dirty="0">
                <a:latin typeface="Calibri" panose="020F0502020204030204" pitchFamily="34" charset="0"/>
                <a:cs typeface="Calibri" panose="020F0502020204030204" pitchFamily="34" charset="0"/>
              </a:rPr>
              <a:t>)² + J²/4M</a:t>
            </a:r>
            <a:r>
              <a:rPr lang="fr-FR" sz="2800" i="1" baseline="-25000" dirty="0">
                <a:latin typeface="Calibri" panose="020F0502020204030204" pitchFamily="34" charset="0"/>
                <a:cs typeface="Calibri" panose="020F0502020204030204" pitchFamily="34" charset="0"/>
              </a:rPr>
              <a:t>i</a:t>
            </a:r>
            <a:r>
              <a:rPr lang="fr-FR" sz="2800" dirty="0">
                <a:latin typeface="Calibri" panose="020F0502020204030204" pitchFamily="34" charset="0"/>
                <a:cs typeface="Calibri" panose="020F0502020204030204" pitchFamily="34" charset="0"/>
              </a:rPr>
              <a:t>	</a:t>
            </a:r>
          </a:p>
          <a:p>
            <a:pPr algn="just"/>
            <a:r>
              <a:rPr lang="fr-FR" sz="2800" dirty="0">
                <a:latin typeface="Calibri" panose="020F0502020204030204" pitchFamily="34" charset="0"/>
                <a:cs typeface="Calibri" panose="020F0502020204030204" pitchFamily="34" charset="0"/>
              </a:rPr>
              <a:t>Où </a:t>
            </a:r>
            <a:r>
              <a:rPr lang="fr-FR" sz="2800" i="1" dirty="0">
                <a:latin typeface="Calibri" panose="020F0502020204030204" pitchFamily="34" charset="0"/>
                <a:cs typeface="Calibri" panose="020F0502020204030204" pitchFamily="34" charset="0"/>
              </a:rPr>
              <a:t>M</a:t>
            </a:r>
            <a:r>
              <a:rPr lang="fr-FR" sz="2800" i="1" baseline="-25000" dirty="0">
                <a:latin typeface="Calibri" panose="020F0502020204030204" pitchFamily="34" charset="0"/>
                <a:cs typeface="Calibri" panose="020F0502020204030204" pitchFamily="34" charset="0"/>
              </a:rPr>
              <a:t>i</a:t>
            </a:r>
            <a:r>
              <a:rPr lang="fr-FR" sz="2800" i="1"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est la masse irréductible.</a:t>
            </a:r>
            <a:endParaRPr lang="fr-FR" dirty="0">
              <a:latin typeface="Calibri" panose="020F0502020204030204" pitchFamily="34" charset="0"/>
              <a:cs typeface="Calibri" panose="020F0502020204030204" pitchFamily="34" charset="0"/>
            </a:endParaRPr>
          </a:p>
          <a:p>
            <a:pPr algn="just"/>
            <a:r>
              <a:rPr lang="fr-FR" i="1" dirty="0">
                <a:latin typeface="Calibri" panose="020F0502020204030204" pitchFamily="34" charset="0"/>
                <a:cs typeface="Calibri" panose="020F0502020204030204" pitchFamily="34" charset="0"/>
              </a:rPr>
              <a:t>Rappel de ce qu’est la gravité de surface, voir annexe 1.</a:t>
            </a:r>
          </a:p>
          <a:p>
            <a:pPr algn="just"/>
            <a:r>
              <a:rPr lang="en-GB" i="1" dirty="0">
                <a:latin typeface="Calibri" panose="020F0502020204030204" pitchFamily="34" charset="0"/>
                <a:cs typeface="Calibri" panose="020F0502020204030204" pitchFamily="34" charset="0"/>
              </a:rPr>
              <a:t>Christodoulou D., </a:t>
            </a:r>
            <a:r>
              <a:rPr lang="en-GB" i="1" dirty="0" err="1">
                <a:latin typeface="Calibri" panose="020F0502020204030204" pitchFamily="34" charset="0"/>
                <a:cs typeface="Calibri" panose="020F0502020204030204" pitchFamily="34" charset="0"/>
              </a:rPr>
              <a:t>Ruffini</a:t>
            </a:r>
            <a:r>
              <a:rPr lang="en-GB" i="1" dirty="0">
                <a:latin typeface="Calibri" panose="020F0502020204030204" pitchFamily="34" charset="0"/>
                <a:cs typeface="Calibri" panose="020F0502020204030204" pitchFamily="34" charset="0"/>
              </a:rPr>
              <a:t> R. (1971). Reversible transformation of a charged black hole. </a:t>
            </a:r>
            <a:r>
              <a:rPr lang="fr-FR" i="1" dirty="0">
                <a:latin typeface="Calibri" panose="020F0502020204030204" pitchFamily="34" charset="0"/>
                <a:cs typeface="Calibri" panose="020F0502020204030204" pitchFamily="34" charset="0"/>
              </a:rPr>
              <a:t>Phys. </a:t>
            </a:r>
            <a:r>
              <a:rPr lang="fr-FR" i="1" dirty="0" err="1">
                <a:latin typeface="Calibri" panose="020F0502020204030204" pitchFamily="34" charset="0"/>
                <a:cs typeface="Calibri" panose="020F0502020204030204" pitchFamily="34" charset="0"/>
              </a:rPr>
              <a:t>Rev</a:t>
            </a:r>
            <a:r>
              <a:rPr lang="fr-FR" i="1" dirty="0">
                <a:latin typeface="Calibri" panose="020F0502020204030204" pitchFamily="34" charset="0"/>
                <a:cs typeface="Calibri" panose="020F0502020204030204" pitchFamily="34" charset="0"/>
              </a:rPr>
              <a:t>. D4, 3552-3555</a:t>
            </a: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27309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077700" cy="6689371"/>
          </a:xfrm>
        </p:spPr>
        <p:txBody>
          <a:bodyPr>
            <a:noAutofit/>
          </a:bodyPr>
          <a:lstStyle/>
          <a:p>
            <a:r>
              <a:rPr lang="fr-FR" sz="4400" dirty="0">
                <a:latin typeface="Calibri" panose="020F0502020204030204" pitchFamily="34" charset="0"/>
                <a:cs typeface="Calibri" panose="020F0502020204030204" pitchFamily="34" charset="0"/>
              </a:rPr>
              <a:t>Nous pouvons alors faire le parallèle suivant :</a:t>
            </a:r>
          </a:p>
          <a:p>
            <a:r>
              <a:rPr lang="fr-FR" sz="2800" b="1" dirty="0">
                <a:latin typeface="Calibri" panose="020F0502020204030204" pitchFamily="34" charset="0"/>
                <a:cs typeface="Calibri" panose="020F0502020204030204" pitchFamily="34" charset="0"/>
              </a:rPr>
              <a:t>1- a 	Principe zéro de la mécanique des trous noirs.</a:t>
            </a:r>
          </a:p>
          <a:p>
            <a:r>
              <a:rPr lang="fr-FR" sz="2800" i="1" dirty="0">
                <a:latin typeface="Calibri" panose="020F0502020204030204" pitchFamily="34" charset="0"/>
                <a:cs typeface="Calibri" panose="020F0502020204030204" pitchFamily="34" charset="0"/>
              </a:rPr>
              <a:t>K</a:t>
            </a:r>
            <a:r>
              <a:rPr lang="fr-FR" sz="2800" dirty="0">
                <a:latin typeface="Calibri" panose="020F0502020204030204" pitchFamily="34" charset="0"/>
                <a:cs typeface="Calibri" panose="020F0502020204030204" pitchFamily="34" charset="0"/>
              </a:rPr>
              <a:t> (la gravité de surface) est la même partout sur l’horizon d’un trou noir stationnaire.</a:t>
            </a:r>
          </a:p>
          <a:p>
            <a:r>
              <a:rPr lang="fr-FR" sz="2800" b="1" dirty="0">
                <a:latin typeface="Calibri" panose="020F0502020204030204" pitchFamily="34" charset="0"/>
                <a:cs typeface="Calibri" panose="020F0502020204030204" pitchFamily="34" charset="0"/>
              </a:rPr>
              <a:t>1- b 	Principe zéro de la thermodynamique.</a:t>
            </a:r>
          </a:p>
          <a:p>
            <a:r>
              <a:rPr lang="fr-FR" sz="2800" dirty="0">
                <a:latin typeface="Calibri" panose="020F0502020204030204" pitchFamily="34" charset="0"/>
                <a:cs typeface="Calibri" panose="020F0502020204030204" pitchFamily="34" charset="0"/>
              </a:rPr>
              <a:t>T (la température) est partout la même pour un système en équilibre.</a:t>
            </a:r>
          </a:p>
          <a:p>
            <a:r>
              <a:rPr lang="fr-FR" sz="2800" dirty="0">
                <a:latin typeface="Calibri" panose="020F0502020204030204" pitchFamily="34" charset="0"/>
                <a:cs typeface="Calibri" panose="020F0502020204030204" pitchFamily="34" charset="0"/>
              </a:rPr>
              <a:t>On est amené à associer </a:t>
            </a:r>
            <a:r>
              <a:rPr lang="fr-FR" sz="2800" i="1" dirty="0">
                <a:latin typeface="Calibri" panose="020F0502020204030204" pitchFamily="34" charset="0"/>
                <a:cs typeface="Calibri" panose="020F0502020204030204" pitchFamily="34" charset="0"/>
              </a:rPr>
              <a:t>T</a:t>
            </a:r>
            <a:r>
              <a:rPr lang="fr-FR" sz="2800" dirty="0">
                <a:latin typeface="Calibri" panose="020F0502020204030204" pitchFamily="34" charset="0"/>
                <a:cs typeface="Calibri" panose="020F0502020204030204" pitchFamily="34" charset="0"/>
              </a:rPr>
              <a:t> et </a:t>
            </a:r>
            <a:r>
              <a:rPr lang="fr-FR" sz="2800" i="1" dirty="0">
                <a:latin typeface="Calibri" panose="020F0502020204030204" pitchFamily="34" charset="0"/>
                <a:cs typeface="Calibri" panose="020F0502020204030204" pitchFamily="34" charset="0"/>
              </a:rPr>
              <a:t>K</a:t>
            </a:r>
            <a:r>
              <a:rPr lang="fr-FR" sz="2800" dirty="0">
                <a:latin typeface="Calibri" panose="020F0502020204030204" pitchFamily="34" charset="0"/>
                <a:cs typeface="Calibri" panose="020F0502020204030204" pitchFamily="34" charset="0"/>
              </a:rPr>
              <a:t> qui seront proportionnels. La gravité de surface va être, à un facteur normatif près, représentative de la température du trou Noir.						</a:t>
            </a:r>
            <a:r>
              <a:rPr lang="fr-FR" sz="2800" i="1" dirty="0">
                <a:latin typeface="Calibri" panose="020F0502020204030204" pitchFamily="34" charset="0"/>
                <a:cs typeface="Calibri" panose="020F0502020204030204" pitchFamily="34" charset="0"/>
              </a:rPr>
              <a:t> T ↔ K/2 </a:t>
            </a:r>
            <a:r>
              <a:rPr lang="en-US" sz="2800" i="1" dirty="0">
                <a:latin typeface="Calibri" panose="020F0502020204030204" pitchFamily="34" charset="0"/>
                <a:cs typeface="Calibri" panose="020F0502020204030204" pitchFamily="34" charset="0"/>
              </a:rPr>
              <a:t>π</a:t>
            </a:r>
            <a:endParaRPr lang="fr-FR" sz="2800" i="1" dirty="0">
              <a:latin typeface="Calibri" panose="020F0502020204030204" pitchFamily="34" charset="0"/>
              <a:cs typeface="Calibri" panose="020F0502020204030204" pitchFamily="34" charset="0"/>
            </a:endParaRPr>
          </a:p>
          <a:p>
            <a:r>
              <a:rPr lang="fr-FR" sz="2800" b="1" dirty="0">
                <a:latin typeface="Calibri" panose="020F0502020204030204" pitchFamily="34" charset="0"/>
                <a:cs typeface="Calibri" panose="020F0502020204030204" pitchFamily="34" charset="0"/>
              </a:rPr>
              <a:t>De surcroît il faut ajouter que :</a:t>
            </a:r>
          </a:p>
          <a:p>
            <a:r>
              <a:rPr lang="fr-FR" sz="2800" dirty="0">
                <a:latin typeface="Calibri" panose="020F0502020204030204" pitchFamily="34" charset="0"/>
                <a:cs typeface="Calibri" panose="020F0502020204030204" pitchFamily="34" charset="0"/>
              </a:rPr>
              <a:t>K &gt; 0 (un trou noir ne peut pas avoir de gravité de surface nulle) et </a:t>
            </a:r>
            <a:r>
              <a:rPr lang="fr-FR" sz="2800" i="1" dirty="0">
                <a:latin typeface="Calibri" panose="020F0502020204030204" pitchFamily="34" charset="0"/>
                <a:cs typeface="Calibri" panose="020F0502020204030204" pitchFamily="34" charset="0"/>
              </a:rPr>
              <a:t>T &gt; 0 </a:t>
            </a:r>
            <a:r>
              <a:rPr lang="fr-FR" sz="2800" dirty="0">
                <a:latin typeface="Calibri" panose="020F0502020204030204" pitchFamily="34" charset="0"/>
                <a:cs typeface="Calibri" panose="020F0502020204030204" pitchFamily="34" charset="0"/>
              </a:rPr>
              <a:t>	 (le zéro absolu n’existe pas)</a:t>
            </a:r>
          </a:p>
          <a:p>
            <a:pPr marL="0" indent="0" algn="just">
              <a:buNone/>
            </a:pPr>
            <a:endParaRPr lang="fr-FR" sz="2400" dirty="0">
              <a:latin typeface="Calibri" panose="020F0502020204030204" pitchFamily="34" charset="0"/>
            </a:endParaRPr>
          </a:p>
        </p:txBody>
      </p:sp>
    </p:spTree>
    <p:extLst>
      <p:ext uri="{BB962C8B-B14F-4D97-AF65-F5344CB8AC3E}">
        <p14:creationId xmlns:p14="http://schemas.microsoft.com/office/powerpoint/2010/main" val="4076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368301"/>
            <a:ext cx="12192000" cy="6053994"/>
          </a:xfrm>
        </p:spPr>
        <p:txBody>
          <a:bodyPr>
            <a:noAutofit/>
          </a:bodyPr>
          <a:lstStyle/>
          <a:p>
            <a:r>
              <a:rPr lang="fr-FR" sz="2800" b="1" dirty="0">
                <a:latin typeface="Calibri" panose="020F0502020204030204" pitchFamily="34" charset="0"/>
                <a:cs typeface="Calibri" panose="020F0502020204030204" pitchFamily="34" charset="0"/>
              </a:rPr>
              <a:t>2- a 	Premier principe de la mécanique des trous noirs.</a:t>
            </a:r>
          </a:p>
          <a:p>
            <a:r>
              <a:rPr lang="fr-FR" sz="2800" dirty="0">
                <a:latin typeface="Calibri" panose="020F0502020204030204" pitchFamily="34" charset="0"/>
                <a:cs typeface="Calibri" panose="020F0502020204030204" pitchFamily="34" charset="0"/>
              </a:rPr>
              <a:t>En différentiant la formule de masse de </a:t>
            </a:r>
            <a:r>
              <a:rPr lang="fr-FR" sz="2800" dirty="0" err="1">
                <a:latin typeface="Calibri" panose="020F0502020204030204" pitchFamily="34" charset="0"/>
                <a:cs typeface="Calibri" panose="020F0502020204030204" pitchFamily="34" charset="0"/>
              </a:rPr>
              <a:t>Christodoulou</a:t>
            </a:r>
            <a:r>
              <a:rPr lang="fr-FR" sz="2800" dirty="0">
                <a:latin typeface="Calibri" panose="020F0502020204030204" pitchFamily="34" charset="0"/>
                <a:cs typeface="Calibri" panose="020F0502020204030204" pitchFamily="34" charset="0"/>
              </a:rPr>
              <a:t> et </a:t>
            </a:r>
            <a:r>
              <a:rPr lang="fr-FR" sz="2800" dirty="0" err="1">
                <a:latin typeface="Calibri" panose="020F0502020204030204" pitchFamily="34" charset="0"/>
                <a:cs typeface="Calibri" panose="020F0502020204030204" pitchFamily="34" charset="0"/>
              </a:rPr>
              <a:t>Ruffini</a:t>
            </a:r>
            <a:r>
              <a:rPr lang="fr-FR" sz="2800" dirty="0">
                <a:latin typeface="Calibri" panose="020F0502020204030204" pitchFamily="34" charset="0"/>
                <a:cs typeface="Calibri" panose="020F0502020204030204" pitchFamily="34" charset="0"/>
              </a:rPr>
              <a:t> (1971) définissant la masse du trou noir en fonction de sa masse irréductible, on obtient dans le cas général:				</a:t>
            </a: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M = K</a:t>
            </a: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A/8</a:t>
            </a:r>
            <a:r>
              <a:rPr lang="en-US" sz="2800" i="1" dirty="0">
                <a:latin typeface="Calibri" panose="020F0502020204030204" pitchFamily="34" charset="0"/>
                <a:cs typeface="Calibri" panose="020F0502020204030204" pitchFamily="34" charset="0"/>
              </a:rPr>
              <a:t>π</a:t>
            </a:r>
            <a:r>
              <a:rPr lang="fr-FR" sz="2800" i="1" dirty="0">
                <a:latin typeface="Calibri" panose="020F0502020204030204" pitchFamily="34" charset="0"/>
                <a:cs typeface="Calibri" panose="020F0502020204030204" pitchFamily="34" charset="0"/>
              </a:rPr>
              <a:t>  + </a:t>
            </a:r>
            <a:r>
              <a:rPr lang="en-US" sz="2800" i="1" dirty="0" err="1">
                <a:latin typeface="Calibri" panose="020F0502020204030204" pitchFamily="34" charset="0"/>
                <a:cs typeface="Calibri" panose="020F0502020204030204" pitchFamily="34" charset="0"/>
              </a:rPr>
              <a:t>Ωδ</a:t>
            </a:r>
            <a:r>
              <a:rPr lang="fr-FR" sz="2800" i="1" dirty="0">
                <a:latin typeface="Calibri" panose="020F0502020204030204" pitchFamily="34" charset="0"/>
                <a:cs typeface="Calibri" panose="020F0502020204030204" pitchFamily="34" charset="0"/>
              </a:rPr>
              <a:t>J + </a:t>
            </a:r>
            <a:r>
              <a:rPr lang="en-US" sz="2800" i="1" dirty="0" err="1">
                <a:latin typeface="Calibri" panose="020F0502020204030204" pitchFamily="34" charset="0"/>
                <a:cs typeface="Calibri" panose="020F0502020204030204" pitchFamily="34" charset="0"/>
              </a:rPr>
              <a:t>Φδ</a:t>
            </a:r>
            <a:r>
              <a:rPr lang="fr-FR" sz="2800" i="1" dirty="0">
                <a:latin typeface="Calibri" panose="020F0502020204030204" pitchFamily="34" charset="0"/>
                <a:cs typeface="Calibri" panose="020F0502020204030204" pitchFamily="34" charset="0"/>
              </a:rPr>
              <a:t>Q </a:t>
            </a:r>
            <a:r>
              <a:rPr lang="fr-FR" sz="2800" dirty="0">
                <a:latin typeface="Calibri" panose="020F0502020204030204" pitchFamily="34" charset="0"/>
                <a:cs typeface="Calibri" panose="020F0502020204030204" pitchFamily="34" charset="0"/>
              </a:rPr>
              <a:t>	</a:t>
            </a:r>
          </a:p>
          <a:p>
            <a:r>
              <a:rPr lang="fr-FR" sz="2800" dirty="0">
                <a:latin typeface="Calibri" panose="020F0502020204030204" pitchFamily="34" charset="0"/>
                <a:cs typeface="Calibri" panose="020F0502020204030204" pitchFamily="34" charset="0"/>
              </a:rPr>
              <a:t>Et pour un trou noir de </a:t>
            </a:r>
            <a:r>
              <a:rPr lang="fr-FR" sz="2800" dirty="0" err="1">
                <a:latin typeface="Calibri" panose="020F0502020204030204" pitchFamily="34" charset="0"/>
                <a:cs typeface="Calibri" panose="020F0502020204030204" pitchFamily="34" charset="0"/>
              </a:rPr>
              <a:t>Schwarzschild</a:t>
            </a:r>
            <a:r>
              <a:rPr lang="fr-FR"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M = K</a:t>
            </a: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A/8</a:t>
            </a:r>
            <a:r>
              <a:rPr lang="en-US" sz="2800" i="1" dirty="0">
                <a:latin typeface="Calibri" panose="020F0502020204030204" pitchFamily="34" charset="0"/>
                <a:cs typeface="Calibri" panose="020F0502020204030204" pitchFamily="34" charset="0"/>
              </a:rPr>
              <a:t>π</a:t>
            </a:r>
            <a:r>
              <a:rPr lang="fr-FR" sz="2800" i="1" dirty="0">
                <a:latin typeface="Calibri" panose="020F0502020204030204" pitchFamily="34" charset="0"/>
                <a:cs typeface="Calibri" panose="020F0502020204030204" pitchFamily="34" charset="0"/>
              </a:rPr>
              <a:t> </a:t>
            </a:r>
          </a:p>
          <a:p>
            <a:r>
              <a:rPr lang="fr-FR" sz="2800" b="1" dirty="0">
                <a:latin typeface="Calibri" panose="020F0502020204030204" pitchFamily="34" charset="0"/>
                <a:cs typeface="Calibri" panose="020F0502020204030204" pitchFamily="34" charset="0"/>
              </a:rPr>
              <a:t> 2-b 	Premier principe de la thermodynamique</a:t>
            </a:r>
          </a:p>
          <a:p>
            <a:pPr algn="ct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E = T</a:t>
            </a: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S + P</a:t>
            </a: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V</a:t>
            </a:r>
          </a:p>
          <a:p>
            <a:r>
              <a:rPr lang="fr-FR" sz="2800" dirty="0">
                <a:latin typeface="Calibri" panose="020F0502020204030204" pitchFamily="34" charset="0"/>
                <a:cs typeface="Calibri" panose="020F0502020204030204" pitchFamily="34" charset="0"/>
              </a:rPr>
              <a:t>On est amené à associer </a:t>
            </a:r>
            <a:r>
              <a:rPr lang="fr-FR" sz="2800" i="1" dirty="0">
                <a:latin typeface="Calibri" panose="020F0502020204030204" pitchFamily="34" charset="0"/>
                <a:cs typeface="Calibri" panose="020F0502020204030204" pitchFamily="34" charset="0"/>
              </a:rPr>
              <a:t>E</a:t>
            </a:r>
            <a:r>
              <a:rPr lang="fr-FR" sz="2800" dirty="0">
                <a:latin typeface="Calibri" panose="020F0502020204030204" pitchFamily="34" charset="0"/>
                <a:cs typeface="Calibri" panose="020F0502020204030204" pitchFamily="34" charset="0"/>
              </a:rPr>
              <a:t> à </a:t>
            </a:r>
            <a:r>
              <a:rPr lang="fr-FR" sz="2800" i="1" dirty="0">
                <a:latin typeface="Calibri" panose="020F0502020204030204" pitchFamily="34" charset="0"/>
                <a:cs typeface="Calibri" panose="020F0502020204030204" pitchFamily="34" charset="0"/>
              </a:rPr>
              <a:t>M</a:t>
            </a:r>
            <a:r>
              <a:rPr lang="fr-FR" sz="2800" dirty="0">
                <a:latin typeface="Calibri" panose="020F0502020204030204" pitchFamily="34" charset="0"/>
                <a:cs typeface="Calibri" panose="020F0502020204030204" pitchFamily="34" charset="0"/>
              </a:rPr>
              <a:t>, </a:t>
            </a:r>
            <a:r>
              <a:rPr lang="fr-FR" sz="2800" i="1" dirty="0">
                <a:latin typeface="Calibri" panose="020F0502020204030204" pitchFamily="34" charset="0"/>
                <a:cs typeface="Calibri" panose="020F0502020204030204" pitchFamily="34" charset="0"/>
              </a:rPr>
              <a:t>A </a:t>
            </a:r>
            <a:r>
              <a:rPr lang="fr-FR" sz="2800" dirty="0">
                <a:latin typeface="Calibri" panose="020F0502020204030204" pitchFamily="34" charset="0"/>
                <a:cs typeface="Calibri" panose="020F0502020204030204" pitchFamily="34" charset="0"/>
              </a:rPr>
              <a:t>à l’entropie </a:t>
            </a:r>
            <a:r>
              <a:rPr lang="fr-FR" sz="2800" i="1" dirty="0">
                <a:latin typeface="Calibri" panose="020F0502020204030204" pitchFamily="34" charset="0"/>
                <a:cs typeface="Calibri" panose="020F0502020204030204" pitchFamily="34" charset="0"/>
              </a:rPr>
              <a:t>S</a:t>
            </a:r>
            <a:r>
              <a:rPr lang="fr-FR" sz="2800" dirty="0">
                <a:latin typeface="Calibri" panose="020F0502020204030204" pitchFamily="34" charset="0"/>
                <a:cs typeface="Calibri" panose="020F0502020204030204" pitchFamily="34" charset="0"/>
              </a:rPr>
              <a:t> et (</a:t>
            </a:r>
            <a:r>
              <a:rPr lang="en-US" sz="2800" i="1" dirty="0" err="1">
                <a:latin typeface="Calibri" panose="020F0502020204030204" pitchFamily="34" charset="0"/>
                <a:cs typeface="Calibri" panose="020F0502020204030204" pitchFamily="34" charset="0"/>
              </a:rPr>
              <a:t>Ωδ</a:t>
            </a:r>
            <a:r>
              <a:rPr lang="fr-FR" sz="2800" i="1" dirty="0">
                <a:latin typeface="Calibri" panose="020F0502020204030204" pitchFamily="34" charset="0"/>
                <a:cs typeface="Calibri" panose="020F0502020204030204" pitchFamily="34" charset="0"/>
              </a:rPr>
              <a:t>J + </a:t>
            </a:r>
            <a:r>
              <a:rPr lang="en-US" sz="2800" i="1" dirty="0" err="1">
                <a:latin typeface="Calibri" panose="020F0502020204030204" pitchFamily="34" charset="0"/>
                <a:cs typeface="Calibri" panose="020F0502020204030204" pitchFamily="34" charset="0"/>
              </a:rPr>
              <a:t>Φδ</a:t>
            </a:r>
            <a:r>
              <a:rPr lang="fr-FR" sz="2800" i="1" dirty="0">
                <a:latin typeface="Calibri" panose="020F0502020204030204" pitchFamily="34" charset="0"/>
                <a:cs typeface="Calibri" panose="020F0502020204030204" pitchFamily="34" charset="0"/>
              </a:rPr>
              <a:t>Q</a:t>
            </a:r>
            <a:r>
              <a:rPr lang="fr-FR" sz="2800" dirty="0">
                <a:latin typeface="Calibri" panose="020F0502020204030204" pitchFamily="34" charset="0"/>
                <a:cs typeface="Calibri" panose="020F0502020204030204" pitchFamily="34" charset="0"/>
              </a:rPr>
              <a:t>) au travail effectué </a:t>
            </a:r>
            <a:r>
              <a:rPr lang="fr-FR" sz="2800" i="1" dirty="0">
                <a:latin typeface="Calibri" panose="020F0502020204030204" pitchFamily="34" charset="0"/>
                <a:cs typeface="Calibri" panose="020F0502020204030204" pitchFamily="34" charset="0"/>
              </a:rPr>
              <a:t>P</a:t>
            </a: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V</a:t>
            </a:r>
            <a:r>
              <a:rPr lang="fr-FR" sz="2800" dirty="0">
                <a:latin typeface="Calibri" panose="020F0502020204030204" pitchFamily="34" charset="0"/>
                <a:cs typeface="Calibri" panose="020F0502020204030204" pitchFamily="34" charset="0"/>
              </a:rPr>
              <a:t>, lorsque on fait varier le moment angulaire ou la charge. On est amené à interpréter </a:t>
            </a:r>
            <a:r>
              <a:rPr lang="en-US" sz="2800" i="1" dirty="0">
                <a:latin typeface="Calibri" panose="020F0502020204030204" pitchFamily="34" charset="0"/>
                <a:cs typeface="Calibri" panose="020F0502020204030204" pitchFamily="34" charset="0"/>
              </a:rPr>
              <a:t>Ω</a:t>
            </a:r>
            <a:r>
              <a:rPr lang="en-US" sz="2800"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comme la vitesse angulaire du trou noir (calculée à l’horizon) et </a:t>
            </a:r>
            <a:r>
              <a:rPr lang="en-US" sz="2800" i="1" dirty="0">
                <a:latin typeface="Calibri" panose="020F0502020204030204" pitchFamily="34" charset="0"/>
                <a:cs typeface="Calibri" panose="020F0502020204030204" pitchFamily="34" charset="0"/>
              </a:rPr>
              <a:t>Φ</a:t>
            </a:r>
            <a:r>
              <a:rPr lang="en-US" sz="2800"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comme son potentiel électrique.</a:t>
            </a:r>
          </a:p>
          <a:p>
            <a:pPr algn="ctr"/>
            <a:r>
              <a:rPr lang="fr-FR" sz="2800" i="1" dirty="0">
                <a:latin typeface="Calibri" panose="020F0502020204030204" pitchFamily="34" charset="0"/>
                <a:cs typeface="Calibri" panose="020F0502020204030204" pitchFamily="34" charset="0"/>
              </a:rPr>
              <a:t>A ↔ S/4G, 	E ↔ M</a:t>
            </a: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11120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4590" y="114881"/>
            <a:ext cx="11316930" cy="6616119"/>
          </a:xfrm>
        </p:spPr>
        <p:txBody>
          <a:bodyPr>
            <a:noAutofit/>
          </a:bodyPr>
          <a:lstStyle/>
          <a:p>
            <a:pPr algn="just"/>
            <a:r>
              <a:rPr lang="fr-FR" sz="2800" b="1" dirty="0">
                <a:latin typeface="Calibri" panose="020F0502020204030204" pitchFamily="34" charset="0"/>
                <a:cs typeface="Calibri" panose="020F0502020204030204" pitchFamily="34" charset="0"/>
              </a:rPr>
              <a:t>3-a 	Deuxième principe de la mécanique des trous noirs.</a:t>
            </a:r>
          </a:p>
          <a:p>
            <a:pPr algn="just"/>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A ≥ 0 </a:t>
            </a:r>
            <a:r>
              <a:rPr lang="fr-FR" sz="2800" dirty="0">
                <a:latin typeface="Calibri" panose="020F0502020204030204" pitchFamily="34" charset="0"/>
                <a:cs typeface="Calibri" panose="020F0502020204030204" pitchFamily="34" charset="0"/>
              </a:rPr>
              <a:t>	Ceci se déduit du théorème des aires de Hawking</a:t>
            </a:r>
          </a:p>
          <a:p>
            <a:pPr algn="just"/>
            <a:r>
              <a:rPr lang="fr-FR" sz="2800" b="1" dirty="0">
                <a:latin typeface="Calibri" panose="020F0502020204030204" pitchFamily="34" charset="0"/>
                <a:cs typeface="Calibri" panose="020F0502020204030204" pitchFamily="34" charset="0"/>
              </a:rPr>
              <a:t>3-b	Deuxième principe de la thermodynamique</a:t>
            </a:r>
            <a:r>
              <a:rPr lang="fr-FR" sz="2800" dirty="0">
                <a:latin typeface="Calibri" panose="020F0502020204030204" pitchFamily="34" charset="0"/>
                <a:cs typeface="Calibri" panose="020F0502020204030204" pitchFamily="34" charset="0"/>
              </a:rPr>
              <a:t>.</a:t>
            </a:r>
          </a:p>
          <a:p>
            <a:pPr algn="just"/>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 S ≥ 0</a:t>
            </a:r>
            <a:r>
              <a:rPr lang="fr-FR" sz="2800" dirty="0">
                <a:latin typeface="Calibri" panose="020F0502020204030204" pitchFamily="34" charset="0"/>
                <a:cs typeface="Calibri" panose="020F0502020204030204" pitchFamily="34" charset="0"/>
              </a:rPr>
              <a:t>		L’entropie d’un système isolé ne peut pas décroître</a:t>
            </a:r>
          </a:p>
          <a:p>
            <a:pPr algn="just"/>
            <a:endParaRPr lang="fr-FR" sz="2800" b="1" dirty="0">
              <a:latin typeface="Calibri" panose="020F0502020204030204" pitchFamily="34" charset="0"/>
              <a:cs typeface="Calibri" panose="020F0502020204030204" pitchFamily="34" charset="0"/>
            </a:endParaRPr>
          </a:p>
          <a:p>
            <a:pPr algn="just"/>
            <a:r>
              <a:rPr lang="fr-FR" sz="2800" b="1" dirty="0">
                <a:latin typeface="Calibri" panose="020F0502020204030204" pitchFamily="34" charset="0"/>
                <a:cs typeface="Calibri" panose="020F0502020204030204" pitchFamily="34" charset="0"/>
              </a:rPr>
              <a:t>4-Deuxième principe généralisé de la mécanique des trous noirs.</a:t>
            </a:r>
          </a:p>
          <a:p>
            <a:pPr algn="just"/>
            <a:r>
              <a:rPr lang="fr-FR" sz="2800" i="1"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δ</a:t>
            </a:r>
            <a:r>
              <a:rPr lang="fr-FR" sz="2800" i="1" dirty="0">
                <a:latin typeface="Calibri" panose="020F0502020204030204" pitchFamily="34" charset="0"/>
                <a:cs typeface="Calibri" panose="020F0502020204030204" pitchFamily="34" charset="0"/>
              </a:rPr>
              <a:t> (S +A/4G)≥ 0</a:t>
            </a:r>
          </a:p>
          <a:p>
            <a:pPr algn="just"/>
            <a:r>
              <a:rPr lang="fr-FR" sz="2800" dirty="0">
                <a:latin typeface="Calibri" panose="020F0502020204030204" pitchFamily="34" charset="0"/>
                <a:cs typeface="Calibri" panose="020F0502020204030204" pitchFamily="34" charset="0"/>
              </a:rPr>
              <a:t>Ce deuxième principe généralisé, nécessaire si on considère que les trous noirs rayonnent, a été proposé par </a:t>
            </a:r>
            <a:r>
              <a:rPr lang="fr-FR" sz="2800" dirty="0" err="1">
                <a:latin typeface="Calibri" panose="020F0502020204030204" pitchFamily="34" charset="0"/>
                <a:cs typeface="Calibri" panose="020F0502020204030204" pitchFamily="34" charset="0"/>
              </a:rPr>
              <a:t>Bekenstein</a:t>
            </a:r>
            <a:r>
              <a:rPr lang="fr-FR" sz="2800" dirty="0">
                <a:latin typeface="Calibri" panose="020F0502020204030204" pitchFamily="34" charset="0"/>
                <a:cs typeface="Calibri" panose="020F0502020204030204" pitchFamily="34" charset="0"/>
              </a:rPr>
              <a:t>. Ceci correspond au fait que la somme de l’entropie de la matière et des trous noirs ne décroît jamais.</a:t>
            </a:r>
          </a:p>
          <a:p>
            <a:pPr algn="just"/>
            <a:r>
              <a:rPr lang="fr-FR" sz="2800" dirty="0">
                <a:latin typeface="Calibri" panose="020F0502020204030204" pitchFamily="34" charset="0"/>
                <a:cs typeface="Calibri" panose="020F0502020204030204" pitchFamily="34" charset="0"/>
              </a:rPr>
              <a:t> </a:t>
            </a:r>
            <a:r>
              <a:rPr lang="fr-FR" sz="2800" i="1" dirty="0">
                <a:latin typeface="Calibri" panose="020F0502020204030204" pitchFamily="34" charset="0"/>
                <a:cs typeface="Calibri" panose="020F0502020204030204" pitchFamily="34" charset="0"/>
              </a:rPr>
              <a:t>De ce qui précède, on voit comment est construite l’analogie entre la mécanique des trous noirs et la thermodynamique classique.</a:t>
            </a:r>
          </a:p>
          <a:p>
            <a:endParaRPr lang="fr-FR" sz="28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6554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 y="0"/>
            <a:ext cx="10287000" cy="1460500"/>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De l’analogie aux équations: Introduction à la méthode utilisée par S. Hawking </a:t>
            </a:r>
            <a:r>
              <a:rPr lang="fr-F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(1)</a:t>
            </a: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p:txBody>
      </p:sp>
      <p:sp>
        <p:nvSpPr>
          <p:cNvPr id="3" name="Espace réservé du contenu 2"/>
          <p:cNvSpPr>
            <a:spLocks noGrp="1"/>
          </p:cNvSpPr>
          <p:nvPr>
            <p:ph idx="1"/>
          </p:nvPr>
        </p:nvSpPr>
        <p:spPr>
          <a:xfrm>
            <a:off x="0" y="1460500"/>
            <a:ext cx="12014200" cy="5397500"/>
          </a:xfrm>
        </p:spPr>
        <p:txBody>
          <a:bodyPr>
            <a:noAutofit/>
          </a:bodyPr>
          <a:lstStyle/>
          <a:p>
            <a:pPr algn="just"/>
            <a:r>
              <a:rPr lang="fr-FR" sz="2800" dirty="0">
                <a:latin typeface="Calibri" panose="020F0502020204030204" pitchFamily="34" charset="0"/>
                <a:cs typeface="Calibri" panose="020F0502020204030204" pitchFamily="34" charset="0"/>
              </a:rPr>
              <a:t>Cette analogie avec la thermodynamique, qui associait une température à un trou noir, et le considérait comme un corps noir, pour intéressante qu’elle fut, comportait un vice de conception : </a:t>
            </a:r>
          </a:p>
          <a:p>
            <a:pPr algn="just"/>
            <a:r>
              <a:rPr lang="fr-FR" sz="2800" dirty="0">
                <a:latin typeface="Calibri" panose="020F0502020204030204" pitchFamily="34" charset="0"/>
                <a:cs typeface="Calibri" panose="020F0502020204030204" pitchFamily="34" charset="0"/>
              </a:rPr>
              <a:t>En relativité, les trous noirs ne rayonnent pas, comment peut-on alors les considérer comme un corps noir et leur attribuer une température ?</a:t>
            </a:r>
          </a:p>
          <a:p>
            <a:pPr algn="just"/>
            <a:r>
              <a:rPr lang="fr-FR" sz="2800" dirty="0">
                <a:latin typeface="Calibri" panose="020F0502020204030204" pitchFamily="34" charset="0"/>
                <a:cs typeface="Calibri" panose="020F0502020204030204" pitchFamily="34" charset="0"/>
              </a:rPr>
              <a:t>L’écueil était de taille. Rappelons que historiquement c'est </a:t>
            </a:r>
            <a:r>
              <a:rPr lang="fr-FR" sz="2800" dirty="0" err="1">
                <a:latin typeface="Calibri" panose="020F0502020204030204" pitchFamily="34" charset="0"/>
                <a:cs typeface="Calibri" panose="020F0502020204030204" pitchFamily="34" charset="0"/>
              </a:rPr>
              <a:t>Bekenstein</a:t>
            </a:r>
            <a:r>
              <a:rPr lang="fr-FR" sz="2800" dirty="0">
                <a:latin typeface="Calibri" panose="020F0502020204030204" pitchFamily="34" charset="0"/>
                <a:cs typeface="Calibri" panose="020F0502020204030204" pitchFamily="34" charset="0"/>
              </a:rPr>
              <a:t> qui en 1972 le premier a eu l'idée que les trous noirs pouvaient se comporter en honnêtes corps noirs, avec leur rayonnement dépendant de leur température.</a:t>
            </a:r>
          </a:p>
          <a:p>
            <a:pPr marL="0" indent="0" algn="just">
              <a:buNone/>
            </a:pPr>
            <a:r>
              <a:rPr lang="fr-FR" sz="2800" dirty="0">
                <a:latin typeface="Calibri" panose="020F0502020204030204" pitchFamily="34" charset="0"/>
                <a:cs typeface="Calibri" panose="020F0502020204030204" pitchFamily="34" charset="0"/>
              </a:rPr>
              <a:t> </a:t>
            </a:r>
          </a:p>
          <a:p>
            <a:pPr algn="just"/>
            <a:r>
              <a:rPr lang="fr-FR" dirty="0">
                <a:latin typeface="Calibri" panose="020F0502020204030204" pitchFamily="34" charset="0"/>
                <a:cs typeface="Calibri" panose="020F0502020204030204" pitchFamily="34" charset="0"/>
              </a:rPr>
              <a:t>(1) Cet argumentaire qui se poursuit dans les diapos suivantes est la traduction d’une FAQ accessible sur le site de la commission cosmologie: http://www-cosmosaf.iap.fr/Rayonnement_de_Hawking.htm . </a:t>
            </a:r>
            <a:r>
              <a:rPr lang="en-US" dirty="0">
                <a:latin typeface="Calibri" panose="020F0502020204030204" pitchFamily="34" charset="0"/>
                <a:cs typeface="Calibri" panose="020F0502020204030204" pitchFamily="34" charset="0"/>
              </a:rPr>
              <a:t>Auteurs: Original by John Baez 1994, modified by </a:t>
            </a:r>
            <a:r>
              <a:rPr lang="en-US" dirty="0" err="1">
                <a:latin typeface="Calibri" panose="020F0502020204030204" pitchFamily="34" charset="0"/>
                <a:cs typeface="Calibri" panose="020F0502020204030204" pitchFamily="34" charset="0"/>
              </a:rPr>
              <a:t>Ilja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Schmelzer</a:t>
            </a:r>
            <a:r>
              <a:rPr lang="en-US" dirty="0">
                <a:latin typeface="Calibri" panose="020F0502020204030204" pitchFamily="34" charset="0"/>
                <a:cs typeface="Calibri" panose="020F0502020204030204" pitchFamily="34" charset="0"/>
              </a:rPr>
              <a:t> 16-Jul-97.</a:t>
            </a:r>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329849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275" y="1391264"/>
            <a:ext cx="11419221" cy="4311036"/>
          </a:xfrm>
        </p:spPr>
        <p:txBody>
          <a:bodyPr>
            <a:normAutofit/>
          </a:bodyPr>
          <a:lstStyle/>
          <a:p>
            <a:pPr algn="just"/>
            <a:r>
              <a:rPr lang="fr-FR" sz="2800" dirty="0">
                <a:latin typeface="Calibri" panose="020F0502020204030204" pitchFamily="34" charset="0"/>
                <a:cs typeface="Calibri" panose="020F0502020204030204" pitchFamily="34" charset="0"/>
              </a:rPr>
              <a:t>Ceci chagrinait Hawking qui, en voulant prouver que c'était faux, allait étudier un mécanisme hybride (1974), qui au contraire de son « a priori », allait permettre de lever cette contradiction.  </a:t>
            </a:r>
          </a:p>
          <a:p>
            <a:pPr algn="just"/>
            <a:r>
              <a:rPr lang="fr-FR" sz="2800" dirty="0">
                <a:latin typeface="Calibri" panose="020F0502020204030204" pitchFamily="34" charset="0"/>
                <a:cs typeface="Calibri" panose="020F0502020204030204" pitchFamily="34" charset="0"/>
              </a:rPr>
              <a:t>L'analogie thermodynamique postulée par </a:t>
            </a:r>
            <a:r>
              <a:rPr lang="fr-FR" sz="2800" dirty="0" err="1">
                <a:latin typeface="Calibri" panose="020F0502020204030204" pitchFamily="34" charset="0"/>
                <a:cs typeface="Calibri" panose="020F0502020204030204" pitchFamily="34" charset="0"/>
              </a:rPr>
              <a:t>Bekenstein</a:t>
            </a:r>
            <a:r>
              <a:rPr lang="fr-FR" sz="2800" dirty="0">
                <a:latin typeface="Calibri" panose="020F0502020204030204" pitchFamily="34" charset="0"/>
                <a:cs typeface="Calibri" panose="020F0502020204030204" pitchFamily="34" charset="0"/>
              </a:rPr>
              <a:t> va alors se concrétiser, ce qui va inciter les scientifiques a essayer d’en décrire tous les aspects.</a:t>
            </a:r>
          </a:p>
          <a:p>
            <a:pPr algn="just"/>
            <a:endParaRPr lang="fr-FR" dirty="0"/>
          </a:p>
        </p:txBody>
      </p:sp>
    </p:spTree>
    <p:extLst>
      <p:ext uri="{BB962C8B-B14F-4D97-AF65-F5344CB8AC3E}">
        <p14:creationId xmlns:p14="http://schemas.microsoft.com/office/powerpoint/2010/main" val="8909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2663" y="276533"/>
            <a:ext cx="6609019" cy="914400"/>
          </a:xfrm>
        </p:spPr>
        <p:txBody>
          <a:bodyPr/>
          <a:lstStyle/>
          <a:p>
            <a:r>
              <a:rPr lang="fr-FR" dirty="0"/>
              <a:t> </a:t>
            </a:r>
            <a:r>
              <a:rPr lang="fr-FR" sz="4400" dirty="0">
                <a:latin typeface="Calibri" panose="020F0502020204030204" pitchFamily="34" charset="0"/>
                <a:cs typeface="Calibri" panose="020F0502020204030204" pitchFamily="34" charset="0"/>
              </a:rPr>
              <a:t>Rayonnement de Hawking </a:t>
            </a:r>
            <a:br>
              <a:rPr lang="fr-FR" dirty="0"/>
            </a:br>
            <a:endParaRPr lang="fr-FR" dirty="0"/>
          </a:p>
        </p:txBody>
      </p:sp>
      <p:sp>
        <p:nvSpPr>
          <p:cNvPr id="3" name="Espace réservé du contenu 2"/>
          <p:cNvSpPr>
            <a:spLocks noGrp="1"/>
          </p:cNvSpPr>
          <p:nvPr>
            <p:ph idx="1"/>
          </p:nvPr>
        </p:nvSpPr>
        <p:spPr>
          <a:xfrm>
            <a:off x="226141" y="1366684"/>
            <a:ext cx="11602065" cy="5678129"/>
          </a:xfrm>
        </p:spPr>
        <p:txBody>
          <a:bodyPr>
            <a:normAutofit/>
          </a:bodyPr>
          <a:lstStyle/>
          <a:p>
            <a:pPr algn="just"/>
            <a:r>
              <a:rPr lang="fr-FR" sz="2800" dirty="0">
                <a:latin typeface="Calibri" panose="020F0502020204030204" pitchFamily="34" charset="0"/>
                <a:cs typeface="Calibri" panose="020F0502020204030204" pitchFamily="34" charset="0"/>
              </a:rPr>
              <a:t>En 1975 Hawking publia un résultat surprenant : si on prend en compte la théorie quantique, il semble que les trous noirs ne sont pas complètement noirs. Au contraire ils devraient luire faiblement avec ce "Rayonnement de Hawking", composé de photons, neutrinos et d’une pincée de particules plus massives. Cela n'a jamais été observé, du fait que les seuls que nous pouvons (indirectement) observer sont ceux qui absorbent des grandes quantités de gaz, ce qui masque complètement cet effet minuscule. En fait si la masse d'un trou noir est de M masses solaires, Hawking prédit qu'il doit luire comme un corps noir de température: </a:t>
            </a:r>
          </a:p>
          <a:p>
            <a:pPr algn="ctr"/>
            <a:r>
              <a:rPr lang="fr-FR" sz="2800" i="1" dirty="0"/>
              <a:t> (6.1 x 10</a:t>
            </a:r>
            <a:r>
              <a:rPr lang="fr-FR" sz="2800" i="1" baseline="30000" dirty="0"/>
              <a:t>-8</a:t>
            </a:r>
            <a:r>
              <a:rPr lang="fr-FR" sz="2800" i="1" dirty="0"/>
              <a:t>/M) kelvin,</a:t>
            </a:r>
            <a:endParaRPr lang="fr-FR" sz="2800" dirty="0">
              <a:latin typeface="Calibri" panose="020F0502020204030204" pitchFamily="34" charset="0"/>
              <a:cs typeface="Calibri" panose="020F0502020204030204" pitchFamily="34" charset="0"/>
            </a:endParaRPr>
          </a:p>
          <a:p>
            <a:pPr algn="just"/>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6176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55440"/>
            <a:ext cx="11671300" cy="6188233"/>
          </a:xfrm>
          <a:prstGeom prst="rect">
            <a:avLst/>
          </a:prstGeom>
        </p:spPr>
        <p:txBody>
          <a:bodyPr wrap="square">
            <a:spAutoFit/>
          </a:bodyPr>
          <a:lstStyle/>
          <a:p>
            <a:pPr algn="just">
              <a:lnSpc>
                <a:spcPct val="107000"/>
              </a:lnSpc>
              <a:spcAft>
                <a:spcPts val="800"/>
              </a:spcAft>
            </a:pPr>
            <a:r>
              <a:rPr lang="fr-FR" sz="2800" dirty="0">
                <a:latin typeface="Calibri" panose="020F0502020204030204" pitchFamily="34" charset="0"/>
                <a:ea typeface="Times New Roman" panose="02020603050405020304" pitchFamily="18" charset="0"/>
                <a:cs typeface="Calibri" panose="020F0502020204030204" pitchFamily="34" charset="0"/>
              </a:rPr>
              <a:t>Donc, seuls les trous noirs minuscules vont rayonner de façon significative. Comme cet effet est théoriquement très intéressant, de nombreux scientifiques travaillent pour comprendre comment la mécanique quantique et la gravitation coopèrent et quelles en sont les conséquences. La plus importante est qu'un trou noir complètement isolé , rayonne de l'énergie donc perd de sa masse lentement au départ, mais de plus en plus rapidement sur la fin et doit finir par disparaître dans une gigantesque explosion. Cependant la durée de vie totale d'un trou noir de M masses solaires  est de:</a:t>
            </a:r>
            <a:endParaRPr lang="fr-FR" sz="2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800" dirty="0">
                <a:latin typeface="Calibri" panose="020F0502020204030204" pitchFamily="34" charset="0"/>
                <a:ea typeface="Times New Roman" panose="02020603050405020304" pitchFamily="18" charset="0"/>
                <a:cs typeface="Calibri" panose="020F0502020204030204" pitchFamily="34" charset="0"/>
              </a:rPr>
              <a:t>                          </a:t>
            </a:r>
            <a:r>
              <a:rPr lang="fr-FR" sz="2800" i="1" dirty="0">
                <a:latin typeface="Calibri" panose="020F0502020204030204" pitchFamily="34" charset="0"/>
                <a:ea typeface="Times New Roman" panose="02020603050405020304" pitchFamily="18" charset="0"/>
                <a:cs typeface="Calibri" panose="020F0502020204030204" pitchFamily="34" charset="0"/>
              </a:rPr>
              <a:t> 10</a:t>
            </a:r>
            <a:r>
              <a:rPr lang="fr-FR" sz="2800" i="1" baseline="30000" dirty="0">
                <a:latin typeface="Calibri" panose="020F0502020204030204" pitchFamily="34" charset="0"/>
                <a:ea typeface="Times New Roman" panose="02020603050405020304" pitchFamily="18" charset="0"/>
                <a:cs typeface="Calibri" panose="020F0502020204030204" pitchFamily="34" charset="0"/>
              </a:rPr>
              <a:t>71 </a:t>
            </a:r>
            <a:r>
              <a:rPr lang="fr-FR" sz="2800" i="1" dirty="0">
                <a:latin typeface="Calibri" panose="020F0502020204030204" pitchFamily="34" charset="0"/>
                <a:ea typeface="Times New Roman" panose="02020603050405020304" pitchFamily="18" charset="0"/>
                <a:cs typeface="Calibri" panose="020F0502020204030204" pitchFamily="34" charset="0"/>
              </a:rPr>
              <a:t>M</a:t>
            </a:r>
            <a:r>
              <a:rPr lang="fr-FR" sz="2800" i="1" baseline="30000" dirty="0">
                <a:latin typeface="Calibri" panose="020F0502020204030204" pitchFamily="34" charset="0"/>
                <a:ea typeface="Times New Roman" panose="02020603050405020304" pitchFamily="18" charset="0"/>
                <a:cs typeface="Calibri" panose="020F0502020204030204" pitchFamily="34" charset="0"/>
              </a:rPr>
              <a:t>3</a:t>
            </a:r>
            <a:r>
              <a:rPr lang="fr-FR" sz="2800" i="1" dirty="0">
                <a:latin typeface="Calibri" panose="020F0502020204030204" pitchFamily="34" charset="0"/>
                <a:ea typeface="Times New Roman" panose="02020603050405020304" pitchFamily="18" charset="0"/>
                <a:cs typeface="Calibri" panose="020F0502020204030204" pitchFamily="34" charset="0"/>
              </a:rPr>
              <a:t> secondes ≈2.3  10</a:t>
            </a:r>
            <a:r>
              <a:rPr lang="fr-FR" sz="2800" i="1" baseline="30000" dirty="0">
                <a:latin typeface="Calibri" panose="020F0502020204030204" pitchFamily="34" charset="0"/>
                <a:ea typeface="Times New Roman" panose="02020603050405020304" pitchFamily="18" charset="0"/>
                <a:cs typeface="Calibri" panose="020F0502020204030204" pitchFamily="34" charset="0"/>
              </a:rPr>
              <a:t>53</a:t>
            </a:r>
            <a:r>
              <a:rPr lang="fr-FR" sz="2800" i="1" dirty="0">
                <a:latin typeface="Calibri" panose="020F0502020204030204" pitchFamily="34" charset="0"/>
                <a:ea typeface="Times New Roman" panose="02020603050405020304" pitchFamily="18" charset="0"/>
                <a:cs typeface="Calibri" panose="020F0502020204030204" pitchFamily="34" charset="0"/>
              </a:rPr>
              <a:t> </a:t>
            </a:r>
            <a:r>
              <a:rPr lang="fr-FR" sz="2800" dirty="0">
                <a:latin typeface="Calibri" panose="020F0502020204030204" pitchFamily="34" charset="0"/>
                <a:ea typeface="Times New Roman" panose="02020603050405020304" pitchFamily="18" charset="0"/>
                <a:cs typeface="Calibri" panose="020F0502020204030204" pitchFamily="34" charset="0"/>
              </a:rPr>
              <a:t>fois l’âge de l’univers</a:t>
            </a:r>
            <a:r>
              <a:rPr lang="fr-FR" sz="2800" i="1" dirty="0">
                <a:latin typeface="Calibri" panose="020F0502020204030204" pitchFamily="34" charset="0"/>
                <a:ea typeface="Times New Roman" panose="02020603050405020304" pitchFamily="18" charset="0"/>
                <a:cs typeface="Calibri" panose="020F0502020204030204" pitchFamily="34" charset="0"/>
              </a:rPr>
              <a:t>.</a:t>
            </a:r>
          </a:p>
          <a:p>
            <a:pPr algn="just">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800" dirty="0">
                <a:latin typeface="Calibri" panose="020F0502020204030204" pitchFamily="34" charset="0"/>
                <a:cs typeface="Calibri" panose="020F0502020204030204" pitchFamily="34" charset="0"/>
              </a:rPr>
              <a:t>Donc peu de chance d'en voir s'évaporer dans l'instant qui suit. (On a recherché à observer la mort de micro trous noirs qui auraient pu se former pendant le big bang, mais sans succès.) </a:t>
            </a:r>
          </a:p>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28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60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638" y="1"/>
            <a:ext cx="10392033" cy="769508"/>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Quelques dates clés pour les trous noirs</a:t>
            </a:r>
          </a:p>
        </p:txBody>
      </p:sp>
      <p:sp>
        <p:nvSpPr>
          <p:cNvPr id="3" name="Espace réservé du contenu 2"/>
          <p:cNvSpPr>
            <a:spLocks noGrp="1"/>
          </p:cNvSpPr>
          <p:nvPr>
            <p:ph idx="1"/>
          </p:nvPr>
        </p:nvSpPr>
        <p:spPr>
          <a:xfrm>
            <a:off x="0" y="769508"/>
            <a:ext cx="12192000" cy="5433583"/>
          </a:xfrm>
        </p:spPr>
        <p:txBody>
          <a:bodyPr>
            <a:noAutofit/>
          </a:bodyPr>
          <a:lstStyle/>
          <a:p>
            <a:pPr algn="just"/>
            <a:r>
              <a:rPr lang="fr-FR" sz="2400" dirty="0">
                <a:latin typeface="Calibri" panose="020F0502020204030204" pitchFamily="34" charset="0"/>
              </a:rPr>
              <a:t>Fin 1915: Einstein -Equations de la Relativité générale</a:t>
            </a:r>
          </a:p>
          <a:p>
            <a:pPr algn="just"/>
            <a:r>
              <a:rPr lang="fr-FR" sz="2400" dirty="0">
                <a:latin typeface="Calibri" panose="020F0502020204030204" pitchFamily="34" charset="0"/>
              </a:rPr>
              <a:t>1916: Solution de </a:t>
            </a:r>
            <a:r>
              <a:rPr lang="fr-FR" sz="2400" dirty="0" err="1">
                <a:latin typeface="Calibri" panose="020F0502020204030204" pitchFamily="34" charset="0"/>
              </a:rPr>
              <a:t>Schwarzschild</a:t>
            </a:r>
            <a:r>
              <a:rPr lang="fr-FR" sz="2400" dirty="0">
                <a:latin typeface="Calibri" panose="020F0502020204030204" pitchFamily="34" charset="0"/>
              </a:rPr>
              <a:t> (corps sphérique)- généralisée par </a:t>
            </a:r>
            <a:r>
              <a:rPr lang="fr-FR" sz="2400" dirty="0" err="1">
                <a:latin typeface="Calibri" panose="020F0502020204030204" pitchFamily="34" charset="0"/>
              </a:rPr>
              <a:t>Droste</a:t>
            </a:r>
            <a:r>
              <a:rPr lang="fr-FR" sz="2400" dirty="0">
                <a:latin typeface="Calibri" panose="020F0502020204030204" pitchFamily="34" charset="0"/>
              </a:rPr>
              <a:t> qui fait apparaître un problème qui va traumatiser Einstein: L’horizon où les équations divergent!</a:t>
            </a:r>
          </a:p>
          <a:p>
            <a:pPr algn="just"/>
            <a:r>
              <a:rPr lang="fr-FR" sz="2400" dirty="0">
                <a:latin typeface="Calibri" panose="020F0502020204030204" pitchFamily="34" charset="0"/>
              </a:rPr>
              <a:t>1916-1918: Solution de </a:t>
            </a:r>
            <a:r>
              <a:rPr lang="fr-FR" sz="2400" dirty="0" err="1">
                <a:latin typeface="Calibri" panose="020F0502020204030204" pitchFamily="34" charset="0"/>
              </a:rPr>
              <a:t>Reissner-Nordström</a:t>
            </a:r>
            <a:r>
              <a:rPr lang="fr-FR" sz="2400" dirty="0">
                <a:latin typeface="Calibri" panose="020F0502020204030204" pitchFamily="34" charset="0"/>
              </a:rPr>
              <a:t> avec charge électrique.</a:t>
            </a:r>
          </a:p>
          <a:p>
            <a:pPr algn="just"/>
            <a:r>
              <a:rPr lang="fr-FR" sz="2400" dirty="0">
                <a:latin typeface="Calibri" panose="020F0502020204030204" pitchFamily="34" charset="0"/>
              </a:rPr>
              <a:t>1918: Effet </a:t>
            </a:r>
            <a:r>
              <a:rPr lang="fr-FR" sz="2400" dirty="0" err="1">
                <a:latin typeface="Calibri" panose="020F0502020204030204" pitchFamily="34" charset="0"/>
              </a:rPr>
              <a:t>Lense-Thirring</a:t>
            </a:r>
            <a:r>
              <a:rPr lang="fr-FR" sz="2400" dirty="0">
                <a:latin typeface="Calibri" panose="020F0502020204030204" pitchFamily="34" charset="0"/>
              </a:rPr>
              <a:t>, entrainement de référentiel par un corps en rotation lente.</a:t>
            </a:r>
          </a:p>
          <a:p>
            <a:pPr algn="just"/>
            <a:r>
              <a:rPr lang="fr-FR" sz="2400" dirty="0">
                <a:latin typeface="Calibri" panose="020F0502020204030204" pitchFamily="34" charset="0"/>
              </a:rPr>
              <a:t>1921: Painlevé: 1</a:t>
            </a:r>
            <a:r>
              <a:rPr lang="fr-FR" sz="2400" baseline="30000" dirty="0">
                <a:latin typeface="Calibri" panose="020F0502020204030204" pitchFamily="34" charset="0"/>
              </a:rPr>
              <a:t>ère</a:t>
            </a:r>
            <a:r>
              <a:rPr lang="fr-FR" sz="2400" dirty="0">
                <a:latin typeface="Calibri" panose="020F0502020204030204" pitchFamily="34" charset="0"/>
              </a:rPr>
              <a:t>  solution non singulière sur l’horizon.</a:t>
            </a:r>
          </a:p>
          <a:p>
            <a:pPr algn="just"/>
            <a:r>
              <a:rPr lang="fr-FR" sz="2400" b="1" dirty="0">
                <a:solidFill>
                  <a:srgbClr val="FFFF00"/>
                </a:solidFill>
                <a:latin typeface="Calibri" panose="020F0502020204030204" pitchFamily="34" charset="0"/>
              </a:rPr>
              <a:t>……Cosmologie relativiste………1932 Lemaître propose une solution cosmologique……………</a:t>
            </a:r>
          </a:p>
          <a:p>
            <a:pPr algn="just"/>
            <a:r>
              <a:rPr lang="fr-FR" sz="2400" dirty="0">
                <a:latin typeface="Calibri" panose="020F0502020204030204" pitchFamily="34" charset="0"/>
              </a:rPr>
              <a:t>1939: Einstein vs Oppenheimer-</a:t>
            </a:r>
            <a:r>
              <a:rPr lang="fr-FR" sz="2400" dirty="0" err="1">
                <a:latin typeface="Calibri" panose="020F0502020204030204" pitchFamily="34" charset="0"/>
              </a:rPr>
              <a:t>Sydner</a:t>
            </a:r>
            <a:r>
              <a:rPr lang="fr-FR" sz="2400" dirty="0">
                <a:latin typeface="Calibri" panose="020F0502020204030204" pitchFamily="34" charset="0"/>
              </a:rPr>
              <a:t> sur la possibilité d’existence des trous noirs!</a:t>
            </a:r>
          </a:p>
          <a:p>
            <a:pPr algn="just"/>
            <a:r>
              <a:rPr lang="fr-FR" sz="2400" dirty="0">
                <a:latin typeface="Calibri" panose="020F0502020204030204" pitchFamily="34" charset="0"/>
              </a:rPr>
              <a:t>1950: Synge 1</a:t>
            </a:r>
            <a:r>
              <a:rPr lang="fr-FR" sz="2400" baseline="30000" dirty="0">
                <a:latin typeface="Calibri" panose="020F0502020204030204" pitchFamily="34" charset="0"/>
              </a:rPr>
              <a:t>ère</a:t>
            </a:r>
            <a:r>
              <a:rPr lang="fr-FR" sz="2400" dirty="0">
                <a:latin typeface="Calibri" panose="020F0502020204030204" pitchFamily="34" charset="0"/>
              </a:rPr>
              <a:t> solution complète (ignorée), </a:t>
            </a:r>
            <a:r>
              <a:rPr lang="fr-FR" sz="2400" dirty="0" err="1">
                <a:latin typeface="Calibri" panose="020F0502020204030204" pitchFamily="34" charset="0"/>
              </a:rPr>
              <a:t>Kruskal</a:t>
            </a:r>
            <a:r>
              <a:rPr lang="fr-FR" sz="2400" dirty="0">
                <a:latin typeface="Calibri" panose="020F0502020204030204" pitchFamily="34" charset="0"/>
              </a:rPr>
              <a:t> (1960)</a:t>
            </a:r>
          </a:p>
          <a:p>
            <a:pPr algn="just"/>
            <a:r>
              <a:rPr lang="fr-FR" sz="2400" dirty="0">
                <a:latin typeface="Calibri" panose="020F0502020204030204" pitchFamily="34" charset="0"/>
              </a:rPr>
              <a:t>1963:  Kerr- Solution trou noir en rotation, généralisée,  en 1965, par </a:t>
            </a:r>
            <a:r>
              <a:rPr lang="fr-FR" sz="2400" dirty="0" err="1">
                <a:latin typeface="Calibri" panose="020F0502020204030204" pitchFamily="34" charset="0"/>
              </a:rPr>
              <a:t>Newmann</a:t>
            </a:r>
            <a:r>
              <a:rPr lang="fr-FR" sz="2400" dirty="0">
                <a:latin typeface="Calibri" panose="020F0502020204030204" pitchFamily="34" charset="0"/>
              </a:rPr>
              <a:t> au cas chargé dont B. Carter trouve une solution analytique en 1968.</a:t>
            </a:r>
          </a:p>
          <a:p>
            <a:pPr algn="just"/>
            <a:r>
              <a:rPr lang="fr-FR" sz="2400" dirty="0">
                <a:latin typeface="Calibri" panose="020F0502020204030204" pitchFamily="34" charset="0"/>
              </a:rPr>
              <a:t>1975: Le rayonnement de Hawking, suite à arguments avancés par </a:t>
            </a:r>
            <a:r>
              <a:rPr lang="fr-FR" sz="2400" dirty="0" err="1">
                <a:latin typeface="Calibri" panose="020F0502020204030204" pitchFamily="34" charset="0"/>
              </a:rPr>
              <a:t>Bekenstein</a:t>
            </a:r>
            <a:r>
              <a:rPr lang="fr-FR" sz="2400" dirty="0">
                <a:latin typeface="Calibri" panose="020F0502020204030204" pitchFamily="34" charset="0"/>
              </a:rPr>
              <a:t>.</a:t>
            </a:r>
          </a:p>
        </p:txBody>
      </p:sp>
      <p:sp>
        <p:nvSpPr>
          <p:cNvPr id="4" name="Espace réservé du pied de page 3"/>
          <p:cNvSpPr>
            <a:spLocks noGrp="1"/>
          </p:cNvSpPr>
          <p:nvPr>
            <p:ph type="ftr" sz="quarter" idx="11"/>
          </p:nvPr>
        </p:nvSpPr>
        <p:spPr>
          <a:xfrm>
            <a:off x="627609" y="6389175"/>
            <a:ext cx="11136928" cy="304801"/>
          </a:xfrm>
        </p:spPr>
        <p:txBody>
          <a:bodyPr/>
          <a:lstStyle/>
          <a:p>
            <a:r>
              <a:rPr lang="fr-FR" dirty="0"/>
              <a:t>Commission cosmologie, Le rayonnement de Hawking, Par J. Fric, le 13 Mai 2017</a:t>
            </a:r>
          </a:p>
        </p:txBody>
      </p:sp>
    </p:spTree>
    <p:extLst>
      <p:ext uri="{BB962C8B-B14F-4D97-AF65-F5344CB8AC3E}">
        <p14:creationId xmlns:p14="http://schemas.microsoft.com/office/powerpoint/2010/main" val="2483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63737" y="92433"/>
            <a:ext cx="5376963" cy="809268"/>
          </a:xfrm>
        </p:spPr>
        <p:txBody>
          <a:bodyPr>
            <a:noAutofit/>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Comment ça marche ?</a:t>
            </a:r>
          </a:p>
        </p:txBody>
      </p:sp>
      <p:sp>
        <p:nvSpPr>
          <p:cNvPr id="3" name="Espace réservé du contenu 2"/>
          <p:cNvSpPr>
            <a:spLocks noGrp="1"/>
          </p:cNvSpPr>
          <p:nvPr>
            <p:ph idx="1"/>
          </p:nvPr>
        </p:nvSpPr>
        <p:spPr>
          <a:xfrm>
            <a:off x="108154" y="1818968"/>
            <a:ext cx="11916697" cy="4859229"/>
          </a:xfrm>
        </p:spPr>
        <p:txBody>
          <a:bodyPr>
            <a:noAutofit/>
          </a:bodyPr>
          <a:lstStyle/>
          <a:p>
            <a:pPr algn="just"/>
            <a:r>
              <a:rPr lang="fr-FR" sz="2800" dirty="0">
                <a:latin typeface="Calibri" panose="020F0502020204030204" pitchFamily="34" charset="0"/>
                <a:cs typeface="Calibri" panose="020F0502020204030204" pitchFamily="34" charset="0"/>
              </a:rPr>
              <a:t>En général le rayonnement de Hawking est expliqué comme suit dans des ouvrages de vulgarisation scientifique.</a:t>
            </a:r>
          </a:p>
          <a:p>
            <a:pPr algn="just"/>
            <a:r>
              <a:rPr lang="fr-FR" sz="2800" dirty="0">
                <a:latin typeface="Calibri" panose="020F0502020204030204" pitchFamily="34" charset="0"/>
                <a:cs typeface="Calibri" panose="020F0502020204030204" pitchFamily="34" charset="0"/>
              </a:rPr>
              <a:t>Des paires de particules virtuelles sont constamment crées près de l'horizon du Trou Noir, comme partout d'ailleurs. </a:t>
            </a:r>
          </a:p>
          <a:p>
            <a:pPr algn="just"/>
            <a:r>
              <a:rPr lang="fr-FR" sz="2800" dirty="0">
                <a:latin typeface="Calibri" panose="020F0502020204030204" pitchFamily="34" charset="0"/>
                <a:cs typeface="Calibri" panose="020F0502020204030204" pitchFamily="34" charset="0"/>
              </a:rPr>
              <a:t>Normalement ce sont des paires particules, antiparticules qui s'annihilent très rapidement. Mais près de l'horizon d'un trou noir, il est possible qu'une d'entre elles soit capturée par le trou noir avant son annihilation, auquel cas l'autre peut s'échapper, ce qui constitue le Rayonnement de Hawking. </a:t>
            </a: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209475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0500" y="1507192"/>
            <a:ext cx="11861800" cy="5185708"/>
          </a:xfrm>
        </p:spPr>
        <p:txBody>
          <a:bodyPr>
            <a:noAutofit/>
          </a:bodyPr>
          <a:lstStyle/>
          <a:p>
            <a:pPr algn="just"/>
            <a:r>
              <a:rPr lang="fr-FR" sz="2800" dirty="0">
                <a:latin typeface="Calibri" panose="020F0502020204030204" pitchFamily="34" charset="0"/>
                <a:cs typeface="Calibri" panose="020F0502020204030204" pitchFamily="34" charset="0"/>
              </a:rPr>
              <a:t>En fait cet argument, sympathique au demeurant, ne correspond pas vraiment au calcul qui est fait. On ne voit pas comment le calcul standard peut être traduit en un autre impliquant des particules virtuelles folâtrant au-dessus de l'horizon.  </a:t>
            </a:r>
          </a:p>
          <a:p>
            <a:pPr algn="just"/>
            <a:endParaRPr lang="fr-FR" sz="2800" dirty="0">
              <a:latin typeface="Calibri" panose="020F0502020204030204" pitchFamily="34" charset="0"/>
              <a:cs typeface="Calibri" panose="020F0502020204030204" pitchFamily="34" charset="0"/>
            </a:endParaRPr>
          </a:p>
          <a:p>
            <a:pPr algn="just"/>
            <a:r>
              <a:rPr lang="fr-FR" sz="2800" dirty="0">
                <a:latin typeface="Calibri" panose="020F0502020204030204" pitchFamily="34" charset="0"/>
                <a:cs typeface="Calibri" panose="020F0502020204030204" pitchFamily="34" charset="0"/>
              </a:rPr>
              <a:t>Remarque: Pour autant, il ne serait pas surprenant que cette description heuristique se révèle exacte, mais on ne voit pas comment on peut la dériver du calcul habituel.</a:t>
            </a: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16976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6701" y="1006657"/>
            <a:ext cx="11117354" cy="5394143"/>
          </a:xfrm>
        </p:spPr>
        <p:txBody>
          <a:bodyPr>
            <a:noAutofit/>
          </a:bodyPr>
          <a:lstStyle/>
          <a:p>
            <a:pPr algn="just"/>
            <a:r>
              <a:rPr lang="fr-FR" sz="2800" dirty="0">
                <a:latin typeface="Calibri" panose="020F0502020204030204" pitchFamily="34" charset="0"/>
                <a:cs typeface="Calibri" panose="020F0502020204030204" pitchFamily="34" charset="0"/>
              </a:rPr>
              <a:t>Le calcul habituel utilise les transformations de </a:t>
            </a:r>
            <a:r>
              <a:rPr lang="fr-FR" sz="2800" dirty="0" err="1">
                <a:latin typeface="Calibri" panose="020F0502020204030204" pitchFamily="34" charset="0"/>
                <a:cs typeface="Calibri" panose="020F0502020204030204" pitchFamily="34" charset="0"/>
              </a:rPr>
              <a:t>Bogoliubov</a:t>
            </a:r>
            <a:r>
              <a:rPr lang="fr-FR" sz="2800" dirty="0">
                <a:latin typeface="Calibri" panose="020F0502020204030204" pitchFamily="34" charset="0"/>
                <a:cs typeface="Calibri" panose="020F0502020204030204" pitchFamily="34" charset="0"/>
              </a:rPr>
              <a:t>. </a:t>
            </a:r>
          </a:p>
          <a:p>
            <a:pPr marL="0" indent="0" algn="just">
              <a:buNone/>
            </a:pPr>
            <a:endParaRPr lang="fr-FR" sz="2800" dirty="0">
              <a:latin typeface="Calibri" panose="020F0502020204030204" pitchFamily="34" charset="0"/>
              <a:cs typeface="Calibri" panose="020F0502020204030204" pitchFamily="34" charset="0"/>
            </a:endParaRPr>
          </a:p>
          <a:p>
            <a:pPr algn="just"/>
            <a:r>
              <a:rPr lang="fr-FR" sz="2800" dirty="0">
                <a:latin typeface="Calibri" panose="020F0502020204030204" pitchFamily="34" charset="0"/>
                <a:cs typeface="Calibri" panose="020F0502020204030204" pitchFamily="34" charset="0"/>
              </a:rPr>
              <a:t>L'idée est que si vous quantifiez le champ électromagnétique que vous obtenez par les équations classiques (équations de Maxwell), vous pouvez les écrire comme une combinaison linéaire d'une partie à fréquence positive et d'une partie à fréquence négative. </a:t>
            </a:r>
          </a:p>
          <a:p>
            <a:pPr algn="just"/>
            <a:r>
              <a:rPr lang="fr-FR" sz="2800" dirty="0">
                <a:latin typeface="Calibri" panose="020F0502020204030204" pitchFamily="34" charset="0"/>
                <a:cs typeface="Calibri" panose="020F0502020204030204" pitchFamily="34" charset="0"/>
              </a:rPr>
              <a:t>En gros, l'une donne les particules, l'autre les antiparticules. </a:t>
            </a:r>
          </a:p>
          <a:p>
            <a:pPr algn="just"/>
            <a:r>
              <a:rPr lang="fr-FR" sz="2800" dirty="0">
                <a:latin typeface="Calibri" panose="020F0502020204030204" pitchFamily="34" charset="0"/>
                <a:cs typeface="Calibri" panose="020F0502020204030204" pitchFamily="34" charset="0"/>
              </a:rPr>
              <a:t>Plus précisément cette séparation est implicite dans la définition très précise du vide tel décrit par la théorie quantique (vide de </a:t>
            </a:r>
            <a:r>
              <a:rPr lang="fr-FR" sz="2800" dirty="0" err="1">
                <a:latin typeface="Calibri" panose="020F0502020204030204" pitchFamily="34" charset="0"/>
                <a:cs typeface="Calibri" panose="020F0502020204030204" pitchFamily="34" charset="0"/>
              </a:rPr>
              <a:t>Hartle</a:t>
            </a:r>
            <a:r>
              <a:rPr lang="fr-FR" sz="2800" dirty="0">
                <a:latin typeface="Calibri" panose="020F0502020204030204" pitchFamily="34" charset="0"/>
                <a:cs typeface="Calibri" panose="020F0502020204030204" pitchFamily="34" charset="0"/>
              </a:rPr>
              <a:t>-Hawking). </a:t>
            </a: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6161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7724" y="1625601"/>
            <a:ext cx="11751170" cy="4533899"/>
          </a:xfrm>
        </p:spPr>
        <p:txBody>
          <a:bodyPr>
            <a:noAutofit/>
          </a:bodyPr>
          <a:lstStyle/>
          <a:p>
            <a:pPr algn="just"/>
            <a:r>
              <a:rPr lang="fr-FR" sz="2800" dirty="0">
                <a:latin typeface="Calibri" panose="020F0502020204030204" pitchFamily="34" charset="0"/>
                <a:cs typeface="Calibri" panose="020F0502020204030204" pitchFamily="34" charset="0"/>
              </a:rPr>
              <a:t>Autrement dit, si vous séparez d'une manière et moi d'une autre, nous pouvons diverger sur l'état dans lequel nous trouvons le vide !  </a:t>
            </a:r>
          </a:p>
          <a:p>
            <a:pPr algn="just"/>
            <a:r>
              <a:rPr lang="fr-FR" sz="2800" dirty="0">
                <a:latin typeface="Calibri" panose="020F0502020204030204" pitchFamily="34" charset="0"/>
                <a:cs typeface="Calibri" panose="020F0502020204030204" pitchFamily="34" charset="0"/>
              </a:rPr>
              <a:t> Cela pourrait être totalement choquant, mais en fait cela n'est qu'ennuyeux. </a:t>
            </a:r>
          </a:p>
          <a:p>
            <a:pPr algn="just"/>
            <a:r>
              <a:rPr lang="fr-FR" sz="2800" dirty="0">
                <a:latin typeface="Calibri" panose="020F0502020204030204" pitchFamily="34" charset="0"/>
                <a:cs typeface="Calibri" panose="020F0502020204030204" pitchFamily="34" charset="0"/>
              </a:rPr>
              <a:t>Le vide après tout, peut être décrit comme l'état d'énergie minimum. Si nous utilisons différents systèmes de coordonnées, nous allons avoir réellement, différentes notions du temps, donc différentes notions d'énergie puisqu'en mécanique quantique l'énergie est définie comme l'opérateur </a:t>
            </a:r>
            <a:r>
              <a:rPr lang="fr-FR" sz="2800" i="1" dirty="0">
                <a:latin typeface="Calibri" panose="020F0502020204030204" pitchFamily="34" charset="0"/>
                <a:cs typeface="Calibri" panose="020F0502020204030204" pitchFamily="34" charset="0"/>
              </a:rPr>
              <a:t>H</a:t>
            </a:r>
            <a:r>
              <a:rPr lang="fr-FR" sz="2800" dirty="0">
                <a:latin typeface="Calibri" panose="020F0502020204030204" pitchFamily="34" charset="0"/>
                <a:cs typeface="Calibri" panose="020F0502020204030204" pitchFamily="34" charset="0"/>
              </a:rPr>
              <a:t> tel que l'évolution temporelle est donnée par </a:t>
            </a:r>
            <a:r>
              <a:rPr lang="fr-FR" sz="2800" i="1" dirty="0" err="1">
                <a:latin typeface="Calibri" panose="020F0502020204030204" pitchFamily="34" charset="0"/>
                <a:cs typeface="Calibri" panose="020F0502020204030204" pitchFamily="34" charset="0"/>
              </a:rPr>
              <a:t>e</a:t>
            </a:r>
            <a:r>
              <a:rPr lang="fr-FR" sz="2800" i="1" baseline="30000" dirty="0" err="1">
                <a:latin typeface="Calibri" panose="020F0502020204030204" pitchFamily="34" charset="0"/>
                <a:cs typeface="Calibri" panose="020F0502020204030204" pitchFamily="34" charset="0"/>
              </a:rPr>
              <a:t>-i.t.H</a:t>
            </a:r>
            <a:r>
              <a:rPr lang="fr-FR" sz="2800" dirty="0">
                <a:latin typeface="Calibri" panose="020F0502020204030204" pitchFamily="34" charset="0"/>
                <a:cs typeface="Calibri" panose="020F0502020204030204" pitchFamily="34" charset="0"/>
              </a:rPr>
              <a:t>. </a:t>
            </a:r>
          </a:p>
          <a:p>
            <a:pPr algn="just"/>
            <a:endParaRPr lang="fr-FR" sz="2800" dirty="0">
              <a:latin typeface="Calibri" panose="020F0502020204030204" pitchFamily="34" charset="0"/>
              <a:cs typeface="Calibri" panose="020F0502020204030204" pitchFamily="34" charset="0"/>
            </a:endParaRPr>
          </a:p>
          <a:p>
            <a:pPr algn="just"/>
            <a:endParaRPr lang="fr-FR" sz="2800" dirty="0">
              <a:latin typeface="Calibri" panose="020F0502020204030204" pitchFamily="34" charset="0"/>
              <a:cs typeface="Calibri" panose="020F0502020204030204" pitchFamily="34" charset="0"/>
            </a:endParaRP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13960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590" y="1524000"/>
            <a:ext cx="11835947" cy="4686300"/>
          </a:xfrm>
        </p:spPr>
        <p:txBody>
          <a:bodyPr>
            <a:noAutofit/>
          </a:bodyPr>
          <a:lstStyle/>
          <a:p>
            <a:pPr algn="just"/>
            <a:r>
              <a:rPr lang="fr-FR" sz="2800" dirty="0">
                <a:latin typeface="Calibri" panose="020F0502020204030204" pitchFamily="34" charset="0"/>
                <a:cs typeface="Calibri" panose="020F0502020204030204" pitchFamily="34" charset="0"/>
              </a:rPr>
              <a:t>Donc d'une part, il est tout à fait concevable, que nous puissions avoir différentes notions des solutions à fréquences positives et négatives dépendant du signe, mais ceci bien sûr dépend du choix de la coordonnée temporelle </a:t>
            </a:r>
            <a:r>
              <a:rPr lang="fr-FR" sz="2800" i="1" dirty="0">
                <a:latin typeface="Calibri" panose="020F0502020204030204" pitchFamily="34" charset="0"/>
                <a:cs typeface="Calibri" panose="020F0502020204030204" pitchFamily="34" charset="0"/>
              </a:rPr>
              <a:t>t</a:t>
            </a:r>
            <a:r>
              <a:rPr lang="fr-FR" sz="2800" dirty="0">
                <a:latin typeface="Calibri" panose="020F0502020204030204" pitchFamily="34" charset="0"/>
                <a:cs typeface="Calibri" panose="020F0502020204030204" pitchFamily="34" charset="0"/>
              </a:rPr>
              <a:t>. </a:t>
            </a:r>
          </a:p>
          <a:p>
            <a:pPr algn="just"/>
            <a:r>
              <a:rPr lang="fr-FR" sz="2800" dirty="0">
                <a:latin typeface="Calibri" panose="020F0502020204030204" pitchFamily="34" charset="0"/>
                <a:cs typeface="Calibri" panose="020F0502020204030204" pitchFamily="34" charset="0"/>
              </a:rPr>
              <a:t>D'autre part, il est parfaitement concevable que nous ayons des notions différentes de ce qu'est l'état d'énergie le plus bas. </a:t>
            </a:r>
          </a:p>
          <a:p>
            <a:pPr algn="just"/>
            <a:r>
              <a:rPr lang="fr-FR" sz="2800" dirty="0">
                <a:latin typeface="Calibri" panose="020F0502020204030204" pitchFamily="34" charset="0"/>
                <a:cs typeface="Calibri" panose="020F0502020204030204" pitchFamily="34" charset="0"/>
              </a:rPr>
              <a:t> Tant que nous restons dans l’espace-temps plat de Minkowski, en relativité restreinte, tout se passe bien, bien qu'il y ait une infinité de référentiels inertiels différant simplement par une transformation de Lorentz. </a:t>
            </a:r>
          </a:p>
          <a:p>
            <a:endParaRPr lang="fr-FR" dirty="0"/>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1990213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9400" y="1298862"/>
            <a:ext cx="11734800" cy="4907754"/>
          </a:xfrm>
          <a:prstGeom prst="rect">
            <a:avLst/>
          </a:prstGeom>
        </p:spPr>
        <p:txBody>
          <a:bodyPr wrap="square">
            <a:spAutoFit/>
          </a:bodyPr>
          <a:lstStyle/>
          <a:p>
            <a:pPr algn="just">
              <a:lnSpc>
                <a:spcPct val="107000"/>
              </a:lnSpc>
              <a:spcAft>
                <a:spcPts val="800"/>
              </a:spcAft>
            </a:pPr>
            <a:r>
              <a:rPr lang="fr-FR" sz="2800" dirty="0">
                <a:latin typeface="Calibri" panose="020F0502020204030204" pitchFamily="34" charset="0"/>
                <a:ea typeface="Times New Roman" panose="02020603050405020304" pitchFamily="18" charset="0"/>
                <a:cs typeface="Calibri" panose="020F0502020204030204" pitchFamily="34" charset="0"/>
              </a:rPr>
              <a:t>Ceux-ci donnent des coordonnées de temps différentes, mais on peut vérifier que cela n'a pas d'influence sur le signe des fréquences associées aux solutions des équations de Maxwell. </a:t>
            </a:r>
            <a:endParaRPr lang="fr-FR" sz="28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FR" sz="2800" dirty="0">
                <a:latin typeface="Calibri" panose="020F0502020204030204" pitchFamily="34" charset="0"/>
                <a:ea typeface="Times New Roman" panose="02020603050405020304" pitchFamily="18" charset="0"/>
                <a:cs typeface="Calibri" panose="020F0502020204030204" pitchFamily="34" charset="0"/>
              </a:rPr>
              <a:t>De même, en utilisant ces différentes coordonnées, ces différents observateurs galiléens seront d'accord sur ce qui correspond au niveau d'énergie le plus bas. Donc les observateurs inertiels seront d'accord sur ce qu'est une particule, une antiparticule et le vide.</a:t>
            </a:r>
            <a:endParaRPr lang="fr-FR" sz="28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FR" sz="2800" dirty="0">
                <a:latin typeface="Calibri" panose="020F0502020204030204" pitchFamily="34" charset="0"/>
                <a:ea typeface="Times New Roman" panose="02020603050405020304" pitchFamily="18" charset="0"/>
                <a:cs typeface="Calibri" panose="020F0502020204030204" pitchFamily="34" charset="0"/>
              </a:rPr>
              <a:t>Mais en espace courbe ça se gâte. Des choix tous aussi fondés les uns que les autres peuvent conduire à des désaccords au sujet du caractère particule/ antiparticule d'un objet et sur ce qu'est le vide. </a:t>
            </a:r>
            <a:endParaRPr lang="fr-FR"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61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3276" y="1169430"/>
            <a:ext cx="11619781" cy="5453792"/>
          </a:xfrm>
        </p:spPr>
        <p:txBody>
          <a:bodyPr>
            <a:noAutofit/>
          </a:bodyPr>
          <a:lstStyle/>
          <a:p>
            <a:pPr algn="just"/>
            <a:r>
              <a:rPr lang="fr-FR" sz="2800" dirty="0">
                <a:latin typeface="Calibri" panose="020F0502020204030204" pitchFamily="34" charset="0"/>
                <a:cs typeface="Calibri" panose="020F0502020204030204" pitchFamily="34" charset="0"/>
              </a:rPr>
              <a:t>Ces désaccords ne signifient pas pour autant que tout est relatif, car il existe des formules qui permettent de passer d'une description dans un référentiel à une autre dans un autre référentiel. </a:t>
            </a:r>
          </a:p>
          <a:p>
            <a:pPr algn="just"/>
            <a:r>
              <a:rPr lang="fr-FR" sz="2800" dirty="0">
                <a:latin typeface="Calibri" panose="020F0502020204030204" pitchFamily="34" charset="0"/>
                <a:cs typeface="Calibri" panose="020F0502020204030204" pitchFamily="34" charset="0"/>
              </a:rPr>
              <a:t>Ce sont les transformations de </a:t>
            </a:r>
            <a:r>
              <a:rPr lang="fr-FR" sz="2800" dirty="0" err="1">
                <a:latin typeface="Calibri" panose="020F0502020204030204" pitchFamily="34" charset="0"/>
                <a:cs typeface="Calibri" panose="020F0502020204030204" pitchFamily="34" charset="0"/>
              </a:rPr>
              <a:t>Bogoliubov</a:t>
            </a:r>
            <a:r>
              <a:rPr lang="fr-FR" sz="2800" dirty="0">
                <a:latin typeface="Calibri" panose="020F0502020204030204" pitchFamily="34" charset="0"/>
                <a:cs typeface="Calibri" panose="020F0502020204030204" pitchFamily="34" charset="0"/>
              </a:rPr>
              <a:t>.</a:t>
            </a:r>
          </a:p>
          <a:p>
            <a:pPr algn="just"/>
            <a:r>
              <a:rPr lang="fr-FR" sz="2800" dirty="0">
                <a:latin typeface="Calibri" panose="020F0502020204030204" pitchFamily="34" charset="0"/>
                <a:cs typeface="Calibri" panose="020F0502020204030204" pitchFamily="34" charset="0"/>
              </a:rPr>
              <a:t>En effet, si vous faites une transformation de </a:t>
            </a:r>
            <a:r>
              <a:rPr lang="fr-FR" sz="2800" dirty="0" err="1">
                <a:latin typeface="Calibri" panose="020F0502020204030204" pitchFamily="34" charset="0"/>
                <a:cs typeface="Calibri" panose="020F0502020204030204" pitchFamily="34" charset="0"/>
              </a:rPr>
              <a:t>Bogoliubov</a:t>
            </a:r>
            <a:r>
              <a:rPr lang="fr-FR" sz="2800" dirty="0">
                <a:latin typeface="Calibri" panose="020F0502020204030204" pitchFamily="34" charset="0"/>
                <a:cs typeface="Calibri" panose="020F0502020204030204" pitchFamily="34" charset="0"/>
              </a:rPr>
              <a:t> sur le vide, vous obtenez un état dans lequel il y a des paires de particules / antiparticules. </a:t>
            </a:r>
          </a:p>
          <a:p>
            <a:pPr algn="just"/>
            <a:r>
              <a:rPr lang="fr-FR" sz="2800" dirty="0">
                <a:latin typeface="Calibri" panose="020F0502020204030204" pitchFamily="34" charset="0"/>
                <a:cs typeface="Calibri" panose="020F0502020204030204" pitchFamily="34" charset="0"/>
              </a:rPr>
              <a:t>C'est peut-être le lien entre les maths et l'explication heuristique. </a:t>
            </a:r>
          </a:p>
          <a:p>
            <a:pPr algn="just"/>
            <a:r>
              <a:rPr lang="fr-FR" sz="2800" dirty="0">
                <a:latin typeface="Calibri" panose="020F0502020204030204" pitchFamily="34" charset="0"/>
                <a:cs typeface="Calibri" panose="020F0502020204030204" pitchFamily="34" charset="0"/>
              </a:rPr>
              <a:t>Il faut souligner qu’un point de la théorie est encore en débat, c’est celui de la perte de l’information. Différents scénarios ont été proposés (rayonnement pas tout à fait thermique, information présente mais derrière l’horizon qui serait relâchée à l’évaporation du trou noir, etc.)</a:t>
            </a: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14309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3978" y="1061205"/>
            <a:ext cx="6816811" cy="3536432"/>
          </a:xfrm>
        </p:spPr>
        <p:txBody>
          <a:bodyPr>
            <a:noAutofit/>
          </a:bodyPr>
          <a:lstStyle/>
          <a:p>
            <a:pPr algn="just"/>
            <a:r>
              <a:rPr lang="fr-FR" sz="2800" dirty="0">
                <a:latin typeface="Calibri" panose="020F0502020204030204" pitchFamily="34" charset="0"/>
                <a:cs typeface="Calibri" panose="020F0502020204030204" pitchFamily="34" charset="0"/>
              </a:rPr>
              <a:t>Il est intéressant de noter que cet effet est très semblable à l’effet Unruh qui décrit le vide dans un espace de Minkowski (sans courbure) tel qu’il apparaît à un observateur uniformément accéléré (accélération constante = </a:t>
            </a:r>
            <a:r>
              <a:rPr lang="fr-FR" sz="2800" i="1" dirty="0">
                <a:latin typeface="Calibri" panose="020F0502020204030204" pitchFamily="34" charset="0"/>
                <a:cs typeface="Calibri" panose="020F0502020204030204" pitchFamily="34" charset="0"/>
              </a:rPr>
              <a:t>a</a:t>
            </a:r>
            <a:r>
              <a:rPr lang="fr-FR" sz="2800" dirty="0">
                <a:latin typeface="Calibri" panose="020F0502020204030204" pitchFamily="34" charset="0"/>
                <a:cs typeface="Calibri" panose="020F0502020204030204" pitchFamily="34" charset="0"/>
              </a:rPr>
              <a:t>). Un tel observateur voit le vide rayonner, le rayonnement dépendant de l’accélération</a:t>
            </a:r>
          </a:p>
          <a:p>
            <a:pPr algn="just"/>
            <a:endParaRPr lang="fr-FR" sz="2400" dirty="0">
              <a:latin typeface="Calibri" panose="020F0502020204030204" pitchFamily="34" charset="0"/>
            </a:endParaRPr>
          </a:p>
        </p:txBody>
      </p:sp>
      <p:sp>
        <p:nvSpPr>
          <p:cNvPr id="5" name="ZoneTexte 4"/>
          <p:cNvSpPr txBox="1"/>
          <p:nvPr/>
        </p:nvSpPr>
        <p:spPr>
          <a:xfrm>
            <a:off x="515780" y="0"/>
            <a:ext cx="9872134" cy="769441"/>
          </a:xfrm>
          <a:prstGeom prst="rect">
            <a:avLst/>
          </a:prstGeom>
          <a:noFill/>
        </p:spPr>
        <p:txBody>
          <a:bodyPr wrap="square" rtlCol="0">
            <a:spAutoFit/>
          </a:bodyPr>
          <a:lstStyle/>
          <a:p>
            <a:r>
              <a:rPr lang="fr-FR" sz="4400" dirty="0">
                <a:latin typeface="Calibri" panose="020F0502020204030204" pitchFamily="34" charset="0"/>
                <a:cs typeface="Calibri" panose="020F0502020204030204" pitchFamily="34" charset="0"/>
              </a:rPr>
              <a:t>Rayonnement de Hawking et effet Unruh</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801"/>
            <a:ext cx="5474043" cy="3407820"/>
          </a:xfrm>
          <a:prstGeom prst="rect">
            <a:avLst/>
          </a:prstGeom>
        </p:spPr>
      </p:pic>
      <p:sp>
        <p:nvSpPr>
          <p:cNvPr id="6" name="ZoneTexte 5"/>
          <p:cNvSpPr txBox="1"/>
          <p:nvPr/>
        </p:nvSpPr>
        <p:spPr>
          <a:xfrm>
            <a:off x="67961" y="5744854"/>
            <a:ext cx="11944865" cy="954107"/>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Certaines démonstrations s’appuient sur le rayonnement Unruh pour déduire le rayonnement de Hawking (voir, Spacetime and </a:t>
            </a:r>
            <a:r>
              <a:rPr lang="fr-FR" sz="2800" dirty="0" err="1">
                <a:latin typeface="Calibri" panose="020F0502020204030204" pitchFamily="34" charset="0"/>
                <a:cs typeface="Calibri" panose="020F0502020204030204" pitchFamily="34" charset="0"/>
              </a:rPr>
              <a:t>Geometry</a:t>
            </a:r>
            <a:r>
              <a:rPr lang="fr-FR" sz="2800" dirty="0">
                <a:latin typeface="Calibri" panose="020F0502020204030204" pitchFamily="34" charset="0"/>
                <a:cs typeface="Calibri" panose="020F0502020204030204" pitchFamily="34" charset="0"/>
              </a:rPr>
              <a:t>- S. Carroll p.376-421)</a:t>
            </a:r>
          </a:p>
        </p:txBody>
      </p:sp>
      <p:sp>
        <p:nvSpPr>
          <p:cNvPr id="7" name="ZoneTexte 6"/>
          <p:cNvSpPr txBox="1"/>
          <p:nvPr/>
        </p:nvSpPr>
        <p:spPr>
          <a:xfrm>
            <a:off x="0" y="4603605"/>
            <a:ext cx="12192000" cy="954107"/>
          </a:xfrm>
          <a:prstGeom prst="rect">
            <a:avLst/>
          </a:prstGeom>
          <a:noFill/>
        </p:spPr>
        <p:txBody>
          <a:bodyPr wrap="square" rtlCol="0">
            <a:spAutoFit/>
          </a:bodyPr>
          <a:lstStyle/>
          <a:p>
            <a:pPr algn="just"/>
            <a:r>
              <a:rPr lang="fr-FR" sz="2800" dirty="0">
                <a:solidFill>
                  <a:srgbClr val="FFFF00"/>
                </a:solidFill>
                <a:latin typeface="Calibri" panose="020F0502020204030204" pitchFamily="34" charset="0"/>
                <a:cs typeface="Calibri" panose="020F0502020204030204" pitchFamily="34" charset="0"/>
              </a:rPr>
              <a:t>Coordonnées de </a:t>
            </a:r>
            <a:r>
              <a:rPr lang="fr-FR" sz="2800" dirty="0" err="1">
                <a:solidFill>
                  <a:srgbClr val="FFFF00"/>
                </a:solidFill>
                <a:latin typeface="Calibri" panose="020F0502020204030204" pitchFamily="34" charset="0"/>
                <a:cs typeface="Calibri" panose="020F0502020204030204" pitchFamily="34" charset="0"/>
              </a:rPr>
              <a:t>Rindler</a:t>
            </a:r>
            <a:r>
              <a:rPr lang="fr-FR" sz="2800" dirty="0">
                <a:solidFill>
                  <a:srgbClr val="FFFF00"/>
                </a:solidFill>
                <a:latin typeface="Calibri" panose="020F0502020204030204" pitchFamily="34" charset="0"/>
                <a:cs typeface="Calibri" panose="020F0502020204030204" pitchFamily="34" charset="0"/>
              </a:rPr>
              <a:t>: partant de </a:t>
            </a:r>
            <a:r>
              <a:rPr lang="fr-FR" sz="2800" i="1" dirty="0" err="1">
                <a:solidFill>
                  <a:srgbClr val="FFFF00"/>
                </a:solidFill>
                <a:latin typeface="Calibri" panose="020F0502020204030204" pitchFamily="34" charset="0"/>
                <a:cs typeface="Calibri" panose="020F0502020204030204" pitchFamily="34" charset="0"/>
              </a:rPr>
              <a:t>ds</a:t>
            </a:r>
            <a:r>
              <a:rPr lang="fr-FR" sz="2800" i="1" dirty="0">
                <a:solidFill>
                  <a:srgbClr val="FFFF00"/>
                </a:solidFill>
                <a:latin typeface="Calibri" panose="020F0502020204030204" pitchFamily="34" charset="0"/>
                <a:cs typeface="Calibri" panose="020F0502020204030204" pitchFamily="34" charset="0"/>
              </a:rPr>
              <a:t>² =-dt²+dx² </a:t>
            </a:r>
            <a:r>
              <a:rPr lang="fr-FR" sz="2800" dirty="0">
                <a:solidFill>
                  <a:srgbClr val="FFFF00"/>
                </a:solidFill>
                <a:latin typeface="Calibri" panose="020F0502020204030204" pitchFamily="34" charset="0"/>
                <a:cs typeface="Calibri" panose="020F0502020204030204" pitchFamily="34" charset="0"/>
              </a:rPr>
              <a:t>par les transformations</a:t>
            </a:r>
            <a:r>
              <a:rPr lang="fr-FR" sz="2800" i="1" dirty="0">
                <a:solidFill>
                  <a:srgbClr val="FFFF00"/>
                </a:solidFill>
                <a:latin typeface="Calibri" panose="020F0502020204030204" pitchFamily="34" charset="0"/>
                <a:cs typeface="Calibri" panose="020F0502020204030204" pitchFamily="34" charset="0"/>
              </a:rPr>
              <a:t>, </a:t>
            </a:r>
            <a:r>
              <a:rPr lang="fr-FR" sz="2800" i="1" dirty="0">
                <a:solidFill>
                  <a:srgbClr val="FFFF00"/>
                </a:solidFill>
                <a:latin typeface="Times New Roman" panose="02020603050405020304" pitchFamily="18" charset="0"/>
                <a:cs typeface="Times New Roman" panose="02020603050405020304" pitchFamily="18" charset="0"/>
              </a:rPr>
              <a:t>t(</a:t>
            </a:r>
            <a:r>
              <a:rPr lang="el-GR" sz="2800" i="1" dirty="0">
                <a:solidFill>
                  <a:srgbClr val="FFFF00"/>
                </a:solidFill>
                <a:latin typeface="Times New Roman" panose="02020603050405020304" pitchFamily="18" charset="0"/>
                <a:cs typeface="Times New Roman" panose="02020603050405020304" pitchFamily="18" charset="0"/>
              </a:rPr>
              <a:t>τ</a:t>
            </a:r>
            <a:r>
              <a:rPr lang="fr-FR" sz="2800" i="1" dirty="0">
                <a:solidFill>
                  <a:srgbClr val="FFFF00"/>
                </a:solidFill>
                <a:latin typeface="Times New Roman" panose="02020603050405020304" pitchFamily="18" charset="0"/>
                <a:cs typeface="Times New Roman" panose="02020603050405020304" pitchFamily="18" charset="0"/>
              </a:rPr>
              <a:t>)= </a:t>
            </a:r>
            <a:r>
              <a:rPr lang="fr-FR" sz="2800" i="1" dirty="0" err="1">
                <a:solidFill>
                  <a:srgbClr val="FFFF00"/>
                </a:solidFill>
                <a:latin typeface="Times New Roman" panose="02020603050405020304" pitchFamily="18" charset="0"/>
                <a:cs typeface="Times New Roman" panose="02020603050405020304" pitchFamily="18" charset="0"/>
              </a:rPr>
              <a:t>sinh</a:t>
            </a:r>
            <a:r>
              <a:rPr lang="fr-FR" sz="2800" i="1" dirty="0">
                <a:solidFill>
                  <a:srgbClr val="FFFF00"/>
                </a:solidFill>
                <a:latin typeface="Times New Roman" panose="02020603050405020304" pitchFamily="18" charset="0"/>
                <a:cs typeface="Times New Roman" panose="02020603050405020304" pitchFamily="18" charset="0"/>
              </a:rPr>
              <a:t>(a</a:t>
            </a:r>
            <a:r>
              <a:rPr lang="el-GR" sz="2800" i="1" dirty="0">
                <a:solidFill>
                  <a:srgbClr val="FFFF00"/>
                </a:solidFill>
                <a:latin typeface="Times New Roman" panose="02020603050405020304" pitchFamily="18" charset="0"/>
                <a:cs typeface="Times New Roman" panose="02020603050405020304" pitchFamily="18" charset="0"/>
              </a:rPr>
              <a:t>τ</a:t>
            </a:r>
            <a:r>
              <a:rPr lang="fr-FR" sz="2800" i="1" dirty="0">
                <a:solidFill>
                  <a:srgbClr val="FFFF00"/>
                </a:solidFill>
                <a:latin typeface="Times New Roman" panose="02020603050405020304" pitchFamily="18" charset="0"/>
                <a:cs typeface="Times New Roman" panose="02020603050405020304" pitchFamily="18" charset="0"/>
              </a:rPr>
              <a:t>)/a</a:t>
            </a:r>
            <a:r>
              <a:rPr lang="fr-FR" sz="2800" dirty="0">
                <a:solidFill>
                  <a:srgbClr val="FFFF00"/>
                </a:solidFill>
                <a:latin typeface="Times New Roman" panose="02020603050405020304" pitchFamily="18" charset="0"/>
                <a:cs typeface="Times New Roman" panose="02020603050405020304" pitchFamily="18" charset="0"/>
              </a:rPr>
              <a:t> et </a:t>
            </a:r>
            <a:r>
              <a:rPr lang="fr-FR" sz="2800" i="1" dirty="0">
                <a:solidFill>
                  <a:srgbClr val="FFFF00"/>
                </a:solidFill>
                <a:latin typeface="Times New Roman" panose="02020603050405020304" pitchFamily="18" charset="0"/>
                <a:cs typeface="Times New Roman" panose="02020603050405020304" pitchFamily="18" charset="0"/>
              </a:rPr>
              <a:t>x(</a:t>
            </a:r>
            <a:r>
              <a:rPr lang="el-GR" sz="2800" i="1" dirty="0">
                <a:solidFill>
                  <a:srgbClr val="FFFF00"/>
                </a:solidFill>
                <a:latin typeface="Times New Roman" panose="02020603050405020304" pitchFamily="18" charset="0"/>
                <a:cs typeface="Times New Roman" panose="02020603050405020304" pitchFamily="18" charset="0"/>
              </a:rPr>
              <a:t>τ</a:t>
            </a:r>
            <a:r>
              <a:rPr lang="fr-FR" sz="2800" i="1" dirty="0">
                <a:solidFill>
                  <a:srgbClr val="FFFF00"/>
                </a:solidFill>
                <a:latin typeface="Times New Roman" panose="02020603050405020304" pitchFamily="18" charset="0"/>
                <a:cs typeface="Times New Roman" panose="02020603050405020304" pitchFamily="18" charset="0"/>
              </a:rPr>
              <a:t>)=</a:t>
            </a:r>
            <a:r>
              <a:rPr lang="fr-FR" sz="2800" i="1" dirty="0" err="1">
                <a:solidFill>
                  <a:srgbClr val="FFFF00"/>
                </a:solidFill>
                <a:latin typeface="Times New Roman" panose="02020603050405020304" pitchFamily="18" charset="0"/>
                <a:cs typeface="Times New Roman" panose="02020603050405020304" pitchFamily="18" charset="0"/>
              </a:rPr>
              <a:t>cosh</a:t>
            </a:r>
            <a:r>
              <a:rPr lang="fr-FR" sz="2800" i="1" dirty="0">
                <a:solidFill>
                  <a:srgbClr val="FFFF00"/>
                </a:solidFill>
                <a:latin typeface="Times New Roman" panose="02020603050405020304" pitchFamily="18" charset="0"/>
                <a:cs typeface="Times New Roman" panose="02020603050405020304" pitchFamily="18" charset="0"/>
              </a:rPr>
              <a:t>(a</a:t>
            </a:r>
            <a:r>
              <a:rPr lang="el-GR" sz="2800" i="1" dirty="0">
                <a:solidFill>
                  <a:srgbClr val="FFFF00"/>
                </a:solidFill>
                <a:latin typeface="Times New Roman" panose="02020603050405020304" pitchFamily="18" charset="0"/>
                <a:cs typeface="Times New Roman" panose="02020603050405020304" pitchFamily="18" charset="0"/>
              </a:rPr>
              <a:t>τ</a:t>
            </a:r>
            <a:r>
              <a:rPr lang="fr-FR" sz="2800" i="1" dirty="0">
                <a:solidFill>
                  <a:srgbClr val="FFFF00"/>
                </a:solidFill>
                <a:latin typeface="Times New Roman" panose="02020603050405020304" pitchFamily="18" charset="0"/>
                <a:cs typeface="Times New Roman" panose="02020603050405020304" pitchFamily="18" charset="0"/>
              </a:rPr>
              <a:t>)/a,</a:t>
            </a:r>
            <a:r>
              <a:rPr lang="fr-FR" sz="2800" i="1" dirty="0">
                <a:solidFill>
                  <a:srgbClr val="FFFF00"/>
                </a:solidFill>
                <a:latin typeface="Calibri" panose="020F0502020204030204" pitchFamily="34" charset="0"/>
                <a:cs typeface="Calibri" panose="020F0502020204030204" pitchFamily="34" charset="0"/>
              </a:rPr>
              <a:t> </a:t>
            </a:r>
            <a:r>
              <a:rPr lang="fr-FR" sz="2800" dirty="0">
                <a:solidFill>
                  <a:srgbClr val="FFFF00"/>
                </a:solidFill>
                <a:latin typeface="Calibri" panose="020F0502020204030204" pitchFamily="34" charset="0"/>
                <a:cs typeface="Calibri" panose="020F0502020204030204" pitchFamily="34" charset="0"/>
              </a:rPr>
              <a:t>où </a:t>
            </a:r>
            <a:r>
              <a:rPr lang="fr-FR" sz="2800" i="1" dirty="0">
                <a:solidFill>
                  <a:srgbClr val="FFFF00"/>
                </a:solidFill>
                <a:latin typeface="Times New Roman" panose="02020603050405020304" pitchFamily="18" charset="0"/>
                <a:cs typeface="Times New Roman" panose="02020603050405020304" pitchFamily="18" charset="0"/>
              </a:rPr>
              <a:t>a</a:t>
            </a:r>
            <a:r>
              <a:rPr lang="fr-FR" sz="2800" dirty="0">
                <a:solidFill>
                  <a:srgbClr val="FFFF00"/>
                </a:solidFill>
                <a:latin typeface="Times New Roman" panose="02020603050405020304" pitchFamily="18" charset="0"/>
                <a:cs typeface="Times New Roman" panose="02020603050405020304" pitchFamily="18" charset="0"/>
              </a:rPr>
              <a:t> est l’accélération, </a:t>
            </a:r>
            <a:r>
              <a:rPr lang="fr-FR" sz="2800" dirty="0">
                <a:solidFill>
                  <a:srgbClr val="FFFF00"/>
                </a:solidFill>
                <a:latin typeface="Calibri" panose="020F0502020204030204" pitchFamily="34" charset="0"/>
                <a:cs typeface="Calibri" panose="020F0502020204030204" pitchFamily="34" charset="0"/>
              </a:rPr>
              <a:t>on déduit </a:t>
            </a:r>
            <a:r>
              <a:rPr lang="fr-FR" sz="2800" i="1" dirty="0" err="1">
                <a:solidFill>
                  <a:srgbClr val="FFFF00"/>
                </a:solidFill>
                <a:latin typeface="Calibri" panose="020F0502020204030204" pitchFamily="34" charset="0"/>
                <a:cs typeface="Calibri" panose="020F0502020204030204" pitchFamily="34" charset="0"/>
              </a:rPr>
              <a:t>ds</a:t>
            </a:r>
            <a:r>
              <a:rPr lang="fr-FR" sz="2800" i="1" dirty="0">
                <a:solidFill>
                  <a:srgbClr val="FFFF00"/>
                </a:solidFill>
                <a:latin typeface="Calibri" panose="020F0502020204030204" pitchFamily="34" charset="0"/>
                <a:cs typeface="Calibri" panose="020F0502020204030204" pitchFamily="34" charset="0"/>
              </a:rPr>
              <a:t>²= e</a:t>
            </a:r>
            <a:r>
              <a:rPr lang="fr-FR" sz="2800" i="1" baseline="30000" dirty="0">
                <a:solidFill>
                  <a:srgbClr val="FFFF00"/>
                </a:solidFill>
                <a:latin typeface="Calibri" panose="020F0502020204030204" pitchFamily="34" charset="0"/>
                <a:cs typeface="Calibri" panose="020F0502020204030204" pitchFamily="34" charset="0"/>
              </a:rPr>
              <a:t>2a</a:t>
            </a:r>
            <a:r>
              <a:rPr lang="el-GR" sz="2800" i="1" baseline="30000" dirty="0">
                <a:solidFill>
                  <a:srgbClr val="FFFF00"/>
                </a:solidFill>
                <a:latin typeface="Times New Roman" panose="02020603050405020304" pitchFamily="18" charset="0"/>
                <a:cs typeface="Times New Roman" panose="02020603050405020304" pitchFamily="18" charset="0"/>
              </a:rPr>
              <a:t>ξ</a:t>
            </a:r>
            <a:r>
              <a:rPr lang="fr-FR" sz="2800" i="1" dirty="0">
                <a:solidFill>
                  <a:srgbClr val="FFFF00"/>
                </a:solidFill>
                <a:latin typeface="Times New Roman" panose="02020603050405020304" pitchFamily="18" charset="0"/>
                <a:cs typeface="Times New Roman" panose="02020603050405020304" pitchFamily="18" charset="0"/>
              </a:rPr>
              <a:t>(-d</a:t>
            </a:r>
            <a:r>
              <a:rPr lang="el-GR" sz="2800" i="1" dirty="0">
                <a:solidFill>
                  <a:srgbClr val="FFFF00"/>
                </a:solidFill>
                <a:latin typeface="Times New Roman" panose="02020603050405020304" pitchFamily="18" charset="0"/>
                <a:cs typeface="Times New Roman" panose="02020603050405020304" pitchFamily="18" charset="0"/>
              </a:rPr>
              <a:t>τ</a:t>
            </a:r>
            <a:r>
              <a:rPr lang="fr-FR" sz="2800" i="1" dirty="0">
                <a:solidFill>
                  <a:srgbClr val="FFFF00"/>
                </a:solidFill>
                <a:latin typeface="Times New Roman" panose="02020603050405020304" pitchFamily="18" charset="0"/>
                <a:cs typeface="Times New Roman" panose="02020603050405020304" pitchFamily="18" charset="0"/>
              </a:rPr>
              <a:t>² + d</a:t>
            </a:r>
            <a:r>
              <a:rPr lang="el-GR" sz="2800" i="1" dirty="0">
                <a:solidFill>
                  <a:srgbClr val="FFFF00"/>
                </a:solidFill>
                <a:latin typeface="Times New Roman" panose="02020603050405020304" pitchFamily="18" charset="0"/>
                <a:cs typeface="Times New Roman" panose="02020603050405020304" pitchFamily="18" charset="0"/>
              </a:rPr>
              <a:t>ξ</a:t>
            </a:r>
            <a:r>
              <a:rPr lang="fr-FR" sz="2800" i="1" dirty="0">
                <a:solidFill>
                  <a:srgbClr val="FFFF00"/>
                </a:solidFill>
                <a:latin typeface="Times New Roman" panose="02020603050405020304" pitchFamily="18" charset="0"/>
                <a:cs typeface="Times New Roman" panose="02020603050405020304" pitchFamily="18" charset="0"/>
              </a:rPr>
              <a:t>²)</a:t>
            </a:r>
            <a:r>
              <a:rPr lang="fr-FR" sz="2800" dirty="0">
                <a:solidFill>
                  <a:srgbClr val="FFFF00"/>
                </a:solidFill>
                <a:latin typeface="Times New Roman" panose="02020603050405020304" pitchFamily="18" charset="0"/>
                <a:cs typeface="Times New Roman" panose="02020603050405020304" pitchFamily="18" charset="0"/>
              </a:rPr>
              <a:t> </a:t>
            </a:r>
            <a:endParaRPr lang="fr-FR" sz="28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56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8375" y="634206"/>
            <a:ext cx="7620000" cy="5664200"/>
          </a:xfrm>
        </p:spPr>
      </p:pic>
    </p:spTree>
    <p:extLst>
      <p:ext uri="{BB962C8B-B14F-4D97-AF65-F5344CB8AC3E}">
        <p14:creationId xmlns:p14="http://schemas.microsoft.com/office/powerpoint/2010/main" val="383641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631" y="0"/>
            <a:ext cx="11059296" cy="1325563"/>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L’interprétation heuristique du rayonnement</a:t>
            </a:r>
          </a:p>
        </p:txBody>
      </p:sp>
      <p:pic>
        <p:nvPicPr>
          <p:cNvPr id="5" name="Espace réservé du contenu 4"/>
          <p:cNvPicPr>
            <a:picLocks noGrp="1" noChangeAspect="1"/>
          </p:cNvPicPr>
          <p:nvPr>
            <p:ph idx="1"/>
          </p:nvPr>
        </p:nvPicPr>
        <p:blipFill>
          <a:blip r:embed="rId2"/>
          <a:stretch>
            <a:fillRect/>
          </a:stretch>
        </p:blipFill>
        <p:spPr>
          <a:xfrm>
            <a:off x="1371601" y="662781"/>
            <a:ext cx="8927070" cy="5793565"/>
          </a:xfrm>
          <a:prstGeom prst="rect">
            <a:avLst/>
          </a:prstGeom>
        </p:spPr>
      </p:pic>
      <p:sp>
        <p:nvSpPr>
          <p:cNvPr id="4" name="Espace réservé du pied de page 3"/>
          <p:cNvSpPr>
            <a:spLocks noGrp="1"/>
          </p:cNvSpPr>
          <p:nvPr>
            <p:ph type="ftr" sz="quarter" idx="11"/>
          </p:nvPr>
        </p:nvSpPr>
        <p:spPr>
          <a:xfrm>
            <a:off x="627609" y="6553199"/>
            <a:ext cx="11136928" cy="304801"/>
          </a:xfrm>
        </p:spPr>
        <p:txBody>
          <a:bodyPr/>
          <a:lstStyle/>
          <a:p>
            <a:r>
              <a:rPr lang="fr-FR" dirty="0"/>
              <a:t>Commission cosmologie, Le rayonnement de Hawking, Par J. Fric, le 13 Mai 2017</a:t>
            </a:r>
          </a:p>
        </p:txBody>
      </p:sp>
    </p:spTree>
    <p:extLst>
      <p:ext uri="{BB962C8B-B14F-4D97-AF65-F5344CB8AC3E}">
        <p14:creationId xmlns:p14="http://schemas.microsoft.com/office/powerpoint/2010/main" val="231497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a:stretch>
            <a:fillRect/>
          </a:stretch>
        </p:blipFill>
        <p:spPr>
          <a:xfrm>
            <a:off x="2013548" y="782916"/>
            <a:ext cx="7031597" cy="5628550"/>
          </a:xfrm>
          <a:prstGeom prst="rect">
            <a:avLst/>
          </a:prstGeom>
        </p:spPr>
      </p:pic>
      <p:sp>
        <p:nvSpPr>
          <p:cNvPr id="7" name="Titre 6"/>
          <p:cNvSpPr>
            <a:spLocks noGrp="1"/>
          </p:cNvSpPr>
          <p:nvPr>
            <p:ph type="title"/>
          </p:nvPr>
        </p:nvSpPr>
        <p:spPr>
          <a:xfrm>
            <a:off x="1850443" y="0"/>
            <a:ext cx="6301099" cy="662404"/>
          </a:xfrm>
        </p:spPr>
        <p:txBody>
          <a:bodyPr/>
          <a:lstStyle/>
          <a:p>
            <a:pPr algn="ctr"/>
            <a:r>
              <a:rPr lang="fr-FR" sz="4400" dirty="0">
                <a:latin typeface="Calibri" panose="020F0502020204030204" pitchFamily="34" charset="0"/>
                <a:cs typeface="Calibri" panose="020F0502020204030204" pitchFamily="34" charset="0"/>
              </a:rPr>
              <a:t>L’article de S. Hawking</a:t>
            </a:r>
          </a:p>
        </p:txBody>
      </p:sp>
      <p:sp>
        <p:nvSpPr>
          <p:cNvPr id="2" name="ZoneTexte 1"/>
          <p:cNvSpPr txBox="1"/>
          <p:nvPr/>
        </p:nvSpPr>
        <p:spPr>
          <a:xfrm>
            <a:off x="1751589" y="6383682"/>
            <a:ext cx="7488195" cy="461665"/>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hlinkClick r:id="rId3"/>
              </a:rPr>
              <a:t>http://link.springer.com/article/10.1007/BF02345020</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085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281" y="1663700"/>
            <a:ext cx="11802419" cy="4191000"/>
          </a:xfrm>
        </p:spPr>
        <p:txBody>
          <a:bodyPr>
            <a:noAutofit/>
          </a:bodyPr>
          <a:lstStyle/>
          <a:p>
            <a:pPr lvl="0" algn="just"/>
            <a:r>
              <a:rPr lang="fr-FR" sz="2800" dirty="0">
                <a:effectLst>
                  <a:outerShdw dist="17907" dir="2700000">
                    <a:srgbClr val="000000"/>
                  </a:outerShdw>
                </a:effectLst>
                <a:latin typeface="Calibri" panose="020F0502020204030204" pitchFamily="34" charset="0"/>
                <a:cs typeface="Calibri" panose="020F0502020204030204" pitchFamily="34" charset="0"/>
              </a:rPr>
              <a:t>Le formidable gradient gravitationnel, au voisinage de l’horizon, des trous noirs, en particulier lorsqu’ils sont petits, « déchire » le vide quantique et lui fait générer « ex nihilo » des particules de plus en plus lourdes au fur et à mesure de son évaporation.</a:t>
            </a:r>
            <a:endParaRPr lang="fr-FR" sz="2800" dirty="0">
              <a:latin typeface="Calibri" panose="020F0502020204030204" pitchFamily="34" charset="0"/>
              <a:cs typeface="Calibri" panose="020F0502020204030204" pitchFamily="34" charset="0"/>
            </a:endParaRPr>
          </a:p>
          <a:p>
            <a:pPr algn="just"/>
            <a:r>
              <a:rPr lang="fr-FR" sz="2800" dirty="0">
                <a:effectLst>
                  <a:outerShdw dist="17907" dir="2700000">
                    <a:srgbClr val="000000"/>
                  </a:outerShdw>
                </a:effectLst>
                <a:latin typeface="Calibri" panose="020F0502020204030204" pitchFamily="34" charset="0"/>
                <a:cs typeface="Calibri" panose="020F0502020204030204" pitchFamily="34" charset="0"/>
              </a:rPr>
              <a:t> Cela pourrait expliquer comment la gravitation énorme du Big Bang à pu générer toutes les particules de l’Univers à partir de « rien » ( S. Hawking)‏</a:t>
            </a:r>
            <a:endParaRPr lang="fr-FR" sz="2800" dirty="0">
              <a:latin typeface="Calibri" panose="020F0502020204030204" pitchFamily="34" charset="0"/>
              <a:cs typeface="Calibri" panose="020F0502020204030204" pitchFamily="34" charset="0"/>
            </a:endParaRPr>
          </a:p>
          <a:p>
            <a:pPr algn="just"/>
            <a:endParaRPr lang="fr-FR" sz="2400" dirty="0">
              <a:latin typeface="Calibri" panose="020F0502020204030204" pitchFamily="34" charset="0"/>
            </a:endParaRPr>
          </a:p>
        </p:txBody>
      </p:sp>
    </p:spTree>
    <p:extLst>
      <p:ext uri="{BB962C8B-B14F-4D97-AF65-F5344CB8AC3E}">
        <p14:creationId xmlns:p14="http://schemas.microsoft.com/office/powerpoint/2010/main" val="30997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638" y="1037968"/>
            <a:ext cx="11802419" cy="5350475"/>
          </a:xfrm>
        </p:spPr>
        <p:txBody>
          <a:bodyPr>
            <a:noAutofit/>
          </a:bodyPr>
          <a:lstStyle/>
          <a:p>
            <a:r>
              <a:rPr lang="fr-FR" sz="2800" dirty="0">
                <a:effectLst>
                  <a:outerShdw dist="17907" dir="2700000">
                    <a:srgbClr val="000000"/>
                  </a:outerShdw>
                </a:effectLst>
                <a:latin typeface="Calibri" panose="020F0502020204030204" pitchFamily="34" charset="0"/>
                <a:cs typeface="Calibri" panose="020F0502020204030204" pitchFamily="34" charset="0"/>
              </a:rPr>
              <a:t>Mini trou noir de 1 milliard de tonnes</a:t>
            </a:r>
          </a:p>
          <a:p>
            <a:r>
              <a:rPr lang="fr-FR" sz="2800" dirty="0">
                <a:effectLst>
                  <a:outerShdw dist="17907" dir="2700000">
                    <a:srgbClr val="000000"/>
                  </a:outerShdw>
                </a:effectLst>
                <a:latin typeface="Calibri" panose="020F0502020204030204" pitchFamily="34" charset="0"/>
                <a:cs typeface="Calibri" panose="020F0502020204030204" pitchFamily="34" charset="0"/>
              </a:rPr>
              <a:t>Durée de vie en années:  D = 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10</a:t>
            </a:r>
            <a:r>
              <a:rPr lang="fr-FR" sz="2800" dirty="0">
                <a:effectLst>
                  <a:outerShdw dist="17907" dir="2700000">
                    <a:srgbClr val="000000"/>
                  </a:outerShdw>
                </a:effectLst>
                <a:latin typeface="Calibri" panose="020F0502020204030204" pitchFamily="34" charset="0"/>
                <a:cs typeface="Calibri" panose="020F0502020204030204" pitchFamily="34" charset="0"/>
              </a:rPr>
              <a:t> (M/10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15</a:t>
            </a:r>
            <a:r>
              <a:rPr lang="fr-FR" sz="2800" dirty="0">
                <a:effectLst>
                  <a:outerShdw dist="17907" dir="2700000">
                    <a:srgbClr val="000000"/>
                  </a:outerShdw>
                </a:effectLst>
                <a:latin typeface="Calibri" panose="020F0502020204030204" pitchFamily="34" charset="0"/>
                <a:cs typeface="Calibri" panose="020F0502020204030204" pitchFamily="34" charset="0"/>
              </a:rPr>
              <a:t>g)</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3 </a:t>
            </a:r>
            <a:r>
              <a:rPr lang="fr-FR" sz="2800" dirty="0">
                <a:effectLst>
                  <a:outerShdw dist="17907" dir="2700000">
                    <a:srgbClr val="000000"/>
                  </a:outerShdw>
                </a:effectLst>
                <a:latin typeface="Calibri" panose="020F0502020204030204" pitchFamily="34" charset="0"/>
                <a:cs typeface="Calibri" panose="020F0502020204030204" pitchFamily="34" charset="0"/>
              </a:rPr>
              <a:t>  = 10 milliards d’ années.</a:t>
            </a:r>
          </a:p>
          <a:p>
            <a:r>
              <a:rPr lang="fr-FR" sz="2800" dirty="0">
                <a:effectLst>
                  <a:outerShdw dist="17907" dir="2700000">
                    <a:srgbClr val="000000"/>
                  </a:outerShdw>
                </a:effectLst>
                <a:latin typeface="Calibri" panose="020F0502020204030204" pitchFamily="34" charset="0"/>
                <a:cs typeface="Calibri" panose="020F0502020204030204" pitchFamily="34" charset="0"/>
              </a:rPr>
              <a:t>Taille: </a:t>
            </a:r>
            <a:r>
              <a:rPr lang="fr-FR" sz="2800" dirty="0" err="1">
                <a:effectLst>
                  <a:outerShdw dist="17907" dir="2700000">
                    <a:srgbClr val="000000"/>
                  </a:outerShdw>
                </a:effectLst>
                <a:latin typeface="Calibri" panose="020F0502020204030204" pitchFamily="34" charset="0"/>
                <a:cs typeface="Calibri" panose="020F0502020204030204" pitchFamily="34" charset="0"/>
              </a:rPr>
              <a:t>r</a:t>
            </a:r>
            <a:r>
              <a:rPr lang="fr-FR" sz="2800" baseline="-25000" dirty="0" err="1">
                <a:effectLst>
                  <a:outerShdw dist="17907" dir="2700000">
                    <a:srgbClr val="000000"/>
                  </a:outerShdw>
                </a:effectLst>
                <a:latin typeface="Calibri" panose="020F0502020204030204" pitchFamily="34" charset="0"/>
                <a:cs typeface="Calibri" panose="020F0502020204030204" pitchFamily="34" charset="0"/>
              </a:rPr>
              <a:t>s</a:t>
            </a:r>
            <a:r>
              <a:rPr lang="fr-FR" sz="2800" dirty="0">
                <a:effectLst>
                  <a:outerShdw dist="17907" dir="2700000">
                    <a:srgbClr val="000000"/>
                  </a:outerShdw>
                </a:effectLst>
                <a:latin typeface="Calibri" panose="020F0502020204030204" pitchFamily="34" charset="0"/>
                <a:cs typeface="Calibri" panose="020F0502020204030204" pitchFamily="34" charset="0"/>
              </a:rPr>
              <a:t> = 2GM/c²= 2x6.67x10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-11</a:t>
            </a:r>
            <a:r>
              <a:rPr lang="fr-FR" sz="2800" dirty="0">
                <a:effectLst>
                  <a:outerShdw dist="17907" dir="2700000">
                    <a:srgbClr val="000000"/>
                  </a:outerShdw>
                </a:effectLst>
                <a:latin typeface="Calibri" panose="020F0502020204030204" pitchFamily="34" charset="0"/>
                <a:cs typeface="Calibri" panose="020F0502020204030204" pitchFamily="34" charset="0"/>
              </a:rPr>
              <a:t>x10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12</a:t>
            </a:r>
            <a:r>
              <a:rPr lang="fr-FR" sz="2800" dirty="0">
                <a:effectLst>
                  <a:outerShdw dist="17907" dir="2700000">
                    <a:srgbClr val="000000"/>
                  </a:outerShdw>
                </a:effectLst>
                <a:latin typeface="Calibri" panose="020F0502020204030204" pitchFamily="34" charset="0"/>
                <a:cs typeface="Calibri" panose="020F0502020204030204" pitchFamily="34" charset="0"/>
              </a:rPr>
              <a:t>/9x10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16</a:t>
            </a:r>
            <a:r>
              <a:rPr lang="fr-FR" sz="2800" dirty="0">
                <a:effectLst>
                  <a:outerShdw dist="17907" dir="2700000">
                    <a:srgbClr val="000000"/>
                  </a:outerShdw>
                </a:effectLst>
                <a:latin typeface="Calibri" panose="020F0502020204030204" pitchFamily="34" charset="0"/>
                <a:cs typeface="Calibri" panose="020F0502020204030204" pitchFamily="34" charset="0"/>
              </a:rPr>
              <a:t> = 1,48x 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-15</a:t>
            </a:r>
            <a:r>
              <a:rPr lang="fr-FR" sz="2800" dirty="0">
                <a:effectLst>
                  <a:outerShdw dist="17907" dir="2700000">
                    <a:srgbClr val="000000"/>
                  </a:outerShdw>
                </a:effectLst>
                <a:latin typeface="Calibri" panose="020F0502020204030204" pitchFamily="34" charset="0"/>
                <a:cs typeface="Calibri" panose="020F0502020204030204" pitchFamily="34" charset="0"/>
              </a:rPr>
              <a:t> m</a:t>
            </a:r>
          </a:p>
          <a:p>
            <a:r>
              <a:rPr lang="fr-FR" sz="2800" dirty="0">
                <a:effectLst>
                  <a:outerShdw dist="17907" dir="2700000">
                    <a:srgbClr val="000000"/>
                  </a:outerShdw>
                </a:effectLst>
                <a:latin typeface="Calibri" panose="020F0502020204030204" pitchFamily="34" charset="0"/>
                <a:cs typeface="Calibri" panose="020F0502020204030204" pitchFamily="34" charset="0"/>
              </a:rPr>
              <a:t> ( taille d’un proton environ) est  à une température de:</a:t>
            </a:r>
          </a:p>
          <a:p>
            <a:r>
              <a:rPr lang="fr-FR" sz="2800" dirty="0">
                <a:effectLst>
                  <a:outerShdw dist="17907" dir="2700000">
                    <a:srgbClr val="000000"/>
                  </a:outerShdw>
                </a:effectLst>
                <a:latin typeface="Calibri" panose="020F0502020204030204" pitchFamily="34" charset="0"/>
                <a:cs typeface="Calibri" panose="020F0502020204030204" pitchFamily="34" charset="0"/>
              </a:rPr>
              <a:t>6,1x10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-8</a:t>
            </a:r>
            <a:r>
              <a:rPr lang="fr-FR" sz="2800" dirty="0">
                <a:effectLst>
                  <a:outerShdw dist="17907" dir="2700000">
                    <a:srgbClr val="000000"/>
                  </a:outerShdw>
                </a:effectLst>
                <a:latin typeface="Calibri" panose="020F0502020204030204" pitchFamily="34" charset="0"/>
                <a:cs typeface="Calibri" panose="020F0502020204030204" pitchFamily="34" charset="0"/>
              </a:rPr>
              <a:t> (2x10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30</a:t>
            </a:r>
            <a:r>
              <a:rPr lang="fr-FR" sz="2800" dirty="0">
                <a:effectLst>
                  <a:outerShdw dist="17907" dir="2700000">
                    <a:srgbClr val="000000"/>
                  </a:outerShdw>
                </a:effectLst>
                <a:latin typeface="Calibri" panose="020F0502020204030204" pitchFamily="34" charset="0"/>
                <a:cs typeface="Calibri" panose="020F0502020204030204" pitchFamily="34" charset="0"/>
              </a:rPr>
              <a:t>/10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12</a:t>
            </a:r>
            <a:r>
              <a:rPr lang="fr-FR" sz="2800" dirty="0">
                <a:effectLst>
                  <a:outerShdw dist="17907" dir="2700000">
                    <a:srgbClr val="000000"/>
                  </a:outerShdw>
                </a:effectLst>
                <a:latin typeface="Calibri" panose="020F0502020204030204" pitchFamily="34" charset="0"/>
                <a:cs typeface="Calibri" panose="020F0502020204030204" pitchFamily="34" charset="0"/>
              </a:rPr>
              <a:t>) = 1,22x 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11</a:t>
            </a:r>
            <a:r>
              <a:rPr lang="fr-FR" sz="2800" dirty="0">
                <a:effectLst>
                  <a:outerShdw dist="17907" dir="2700000">
                    <a:srgbClr val="000000"/>
                  </a:outerShdw>
                </a:effectLst>
                <a:latin typeface="Calibri" panose="020F0502020204030204" pitchFamily="34" charset="0"/>
                <a:cs typeface="Calibri" panose="020F0502020204030204" pitchFamily="34" charset="0"/>
              </a:rPr>
              <a:t> °K</a:t>
            </a:r>
          </a:p>
          <a:p>
            <a:r>
              <a:rPr lang="fr-FR" sz="2800" dirty="0">
                <a:effectLst>
                  <a:outerShdw dist="17907" dir="2700000">
                    <a:srgbClr val="000000"/>
                  </a:outerShdw>
                </a:effectLst>
                <a:latin typeface="Calibri" panose="020F0502020204030204" pitchFamily="34" charset="0"/>
                <a:cs typeface="Calibri" panose="020F0502020204030204" pitchFamily="34" charset="0"/>
              </a:rPr>
              <a:t>Emet  en moyenne: 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12</a:t>
            </a:r>
            <a:r>
              <a:rPr lang="fr-FR" sz="2800" dirty="0">
                <a:effectLst>
                  <a:outerShdw dist="17907" dir="2700000">
                    <a:srgbClr val="000000"/>
                  </a:outerShdw>
                </a:effectLst>
                <a:latin typeface="Calibri" panose="020F0502020204030204" pitchFamily="34" charset="0"/>
                <a:cs typeface="Calibri" panose="020F0502020204030204" pitchFamily="34" charset="0"/>
              </a:rPr>
              <a:t>x9x 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16</a:t>
            </a:r>
            <a:r>
              <a:rPr lang="fr-FR" sz="2800" dirty="0">
                <a:effectLst>
                  <a:outerShdw dist="17907" dir="2700000">
                    <a:srgbClr val="000000"/>
                  </a:outerShdw>
                </a:effectLst>
                <a:latin typeface="Calibri" panose="020F0502020204030204" pitchFamily="34" charset="0"/>
                <a:cs typeface="Calibri" panose="020F0502020204030204" pitchFamily="34" charset="0"/>
              </a:rPr>
              <a:t>/ 3600x24x365x10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10</a:t>
            </a:r>
            <a:r>
              <a:rPr lang="fr-FR" sz="2800" dirty="0">
                <a:effectLst>
                  <a:outerShdw dist="17907" dir="2700000">
                    <a:srgbClr val="000000"/>
                  </a:outerShdw>
                </a:effectLst>
                <a:latin typeface="Calibri" panose="020F0502020204030204" pitchFamily="34" charset="0"/>
                <a:cs typeface="Calibri" panose="020F0502020204030204" pitchFamily="34" charset="0"/>
              </a:rPr>
              <a:t>= 2,86x 10</a:t>
            </a:r>
            <a:r>
              <a:rPr lang="fr-FR" sz="2800" baseline="30000" dirty="0">
                <a:effectLst>
                  <a:outerShdw dist="17907" dir="2700000">
                    <a:srgbClr val="000000"/>
                  </a:outerShdw>
                </a:effectLst>
                <a:latin typeface="Calibri" panose="020F0502020204030204" pitchFamily="34" charset="0"/>
                <a:cs typeface="Calibri" panose="020F0502020204030204" pitchFamily="34" charset="0"/>
              </a:rPr>
              <a:t>11 </a:t>
            </a:r>
            <a:r>
              <a:rPr lang="fr-FR" sz="2800" dirty="0">
                <a:effectLst>
                  <a:outerShdw dist="17907" dir="2700000">
                    <a:srgbClr val="000000"/>
                  </a:outerShdw>
                </a:effectLst>
                <a:latin typeface="Calibri" panose="020F0502020204030204" pitchFamily="34" charset="0"/>
                <a:cs typeface="Calibri" panose="020F0502020204030204" pitchFamily="34" charset="0"/>
              </a:rPr>
              <a:t>watts</a:t>
            </a:r>
          </a:p>
          <a:p>
            <a:r>
              <a:rPr lang="fr-FR" sz="2800" dirty="0">
                <a:effectLst>
                  <a:outerShdw dist="17907" dir="2700000">
                    <a:srgbClr val="000000"/>
                  </a:outerShdw>
                </a:effectLst>
                <a:latin typeface="Calibri" panose="020F0502020204030204" pitchFamily="34" charset="0"/>
                <a:cs typeface="Calibri" panose="020F0502020204030204" pitchFamily="34" charset="0"/>
              </a:rPr>
              <a:t> </a:t>
            </a:r>
            <a:r>
              <a:rPr lang="fr-FR" sz="2800">
                <a:effectLst>
                  <a:outerShdw dist="17907" dir="2700000">
                    <a:srgbClr val="000000"/>
                  </a:outerShdw>
                </a:effectLst>
                <a:latin typeface="Calibri" panose="020F0502020204030204" pitchFamily="34" charset="0"/>
                <a:cs typeface="Calibri" panose="020F0502020204030204" pitchFamily="34" charset="0"/>
              </a:rPr>
              <a:t>286 Gigawatts </a:t>
            </a:r>
            <a:r>
              <a:rPr lang="fr-FR" sz="2800" dirty="0">
                <a:effectLst>
                  <a:outerShdw dist="17907" dir="2700000">
                    <a:srgbClr val="000000"/>
                  </a:outerShdw>
                </a:effectLst>
                <a:latin typeface="Calibri" panose="020F0502020204030204" pitchFamily="34" charset="0"/>
                <a:cs typeface="Calibri" panose="020F0502020204030204" pitchFamily="34" charset="0"/>
              </a:rPr>
              <a:t>( la puissance de quelques centaines de centrales nucléaires) pendant 10 milliards d’années! </a:t>
            </a:r>
          </a:p>
          <a:p>
            <a:r>
              <a:rPr lang="fr-FR" sz="2800" dirty="0">
                <a:effectLst>
                  <a:outerShdw dist="17907" dir="2700000">
                    <a:srgbClr val="000000"/>
                  </a:outerShdw>
                </a:effectLst>
                <a:latin typeface="Calibri" panose="020F0502020204030204" pitchFamily="34" charset="0"/>
                <a:cs typeface="Calibri" panose="020F0502020204030204" pitchFamily="34" charset="0"/>
              </a:rPr>
              <a:t>Domestiqués, ces TN sont les réservoirs d’énergie libre les plus importants de l’Univers.</a:t>
            </a:r>
            <a:endParaRPr lang="fr-FR" sz="2800" dirty="0">
              <a:latin typeface="Calibri" panose="020F0502020204030204" pitchFamily="34" charset="0"/>
              <a:cs typeface="Calibri" panose="020F0502020204030204" pitchFamily="34" charset="0"/>
            </a:endParaRPr>
          </a:p>
          <a:p>
            <a:pPr algn="just"/>
            <a:endParaRPr lang="fr-FR" sz="2400" dirty="0">
              <a:latin typeface="Calibri" panose="020F0502020204030204" pitchFamily="34" charset="0"/>
            </a:endParaRPr>
          </a:p>
        </p:txBody>
      </p:sp>
      <p:sp>
        <p:nvSpPr>
          <p:cNvPr id="2" name="ZoneTexte 1"/>
          <p:cNvSpPr txBox="1"/>
          <p:nvPr/>
        </p:nvSpPr>
        <p:spPr>
          <a:xfrm>
            <a:off x="2767914" y="135924"/>
            <a:ext cx="5016843"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Application pratique</a:t>
            </a:r>
          </a:p>
        </p:txBody>
      </p:sp>
    </p:spTree>
    <p:extLst>
      <p:ext uri="{BB962C8B-B14F-4D97-AF65-F5344CB8AC3E}">
        <p14:creationId xmlns:p14="http://schemas.microsoft.com/office/powerpoint/2010/main" val="24489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stretch>
            <a:fillRect/>
          </a:stretch>
        </p:blipFill>
        <p:spPr>
          <a:xfrm>
            <a:off x="1408671" y="1113146"/>
            <a:ext cx="8291383" cy="5424442"/>
          </a:xfrm>
          <a:prstGeom prst="rect">
            <a:avLst/>
          </a:prstGeom>
        </p:spPr>
      </p:pic>
      <p:pic>
        <p:nvPicPr>
          <p:cNvPr id="5" name="Image 4"/>
          <p:cNvPicPr>
            <a:picLocks noChangeAspect="1"/>
          </p:cNvPicPr>
          <p:nvPr/>
        </p:nvPicPr>
        <p:blipFill>
          <a:blip r:embed="rId3"/>
          <a:stretch>
            <a:fillRect/>
          </a:stretch>
        </p:blipFill>
        <p:spPr>
          <a:xfrm>
            <a:off x="517758" y="329635"/>
            <a:ext cx="9591294" cy="447854"/>
          </a:xfrm>
          <a:prstGeom prst="rect">
            <a:avLst/>
          </a:prstGeom>
        </p:spPr>
      </p:pic>
    </p:spTree>
    <p:extLst>
      <p:ext uri="{BB962C8B-B14F-4D97-AF65-F5344CB8AC3E}">
        <p14:creationId xmlns:p14="http://schemas.microsoft.com/office/powerpoint/2010/main" val="115795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8807" y="821935"/>
            <a:ext cx="6772876" cy="3853014"/>
          </a:xfrm>
        </p:spPr>
      </p:pic>
      <p:sp>
        <p:nvSpPr>
          <p:cNvPr id="2" name="ZoneTexte 1"/>
          <p:cNvSpPr txBox="1"/>
          <p:nvPr/>
        </p:nvSpPr>
        <p:spPr>
          <a:xfrm>
            <a:off x="543697" y="135924"/>
            <a:ext cx="9576487"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Rayonnement trou noir acoustique</a:t>
            </a:r>
          </a:p>
        </p:txBody>
      </p:sp>
      <p:sp>
        <p:nvSpPr>
          <p:cNvPr id="6" name="Rectangle 5"/>
          <p:cNvSpPr/>
          <p:nvPr/>
        </p:nvSpPr>
        <p:spPr>
          <a:xfrm>
            <a:off x="111212" y="4897371"/>
            <a:ext cx="11602994" cy="1815882"/>
          </a:xfrm>
          <a:prstGeom prst="rect">
            <a:avLst/>
          </a:prstGeom>
        </p:spPr>
        <p:txBody>
          <a:bodyPr wrap="square">
            <a:spAutoFit/>
          </a:bodyPr>
          <a:lstStyle/>
          <a:p>
            <a:pPr algn="just"/>
            <a:r>
              <a:rPr lang="fr-FR" sz="2800" dirty="0">
                <a:latin typeface="Calibri" panose="020F0502020204030204" pitchFamily="34" charset="0"/>
                <a:cs typeface="Calibri" panose="020F0502020204030204" pitchFamily="34" charset="0"/>
              </a:rPr>
              <a:t>La propagation des ondes acoustiques dans un fluide et de la lumière autour d'un trou noir présentent de nombreux points communs. Cette analogie permet d'étudier en laboratoire certaines caractéristiques des trous noirs stellaires, tel le rayonnement de Hawking.</a:t>
            </a:r>
          </a:p>
        </p:txBody>
      </p:sp>
    </p:spTree>
    <p:extLst>
      <p:ext uri="{BB962C8B-B14F-4D97-AF65-F5344CB8AC3E}">
        <p14:creationId xmlns:p14="http://schemas.microsoft.com/office/powerpoint/2010/main" val="1789611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3697" y="135924"/>
            <a:ext cx="9576487"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Rayonnement trou noir acoustique</a:t>
            </a:r>
          </a:p>
        </p:txBody>
      </p:sp>
      <p:sp>
        <p:nvSpPr>
          <p:cNvPr id="4" name="Espace réservé du contenu 3"/>
          <p:cNvSpPr>
            <a:spLocks noGrp="1"/>
          </p:cNvSpPr>
          <p:nvPr>
            <p:ph idx="1"/>
          </p:nvPr>
        </p:nvSpPr>
        <p:spPr>
          <a:xfrm>
            <a:off x="1" y="1191801"/>
            <a:ext cx="11973696" cy="5527497"/>
          </a:xfrm>
        </p:spPr>
        <p:txBody>
          <a:bodyPr>
            <a:normAutofit fontScale="92500" lnSpcReduction="10000"/>
          </a:bodyPr>
          <a:lstStyle/>
          <a:p>
            <a:pPr algn="just"/>
            <a:r>
              <a:rPr lang="fr-FR" sz="3000" dirty="0">
                <a:latin typeface="Calibri" panose="020F0502020204030204" pitchFamily="34" charset="0"/>
                <a:cs typeface="Calibri" panose="020F0502020204030204" pitchFamily="34" charset="0"/>
              </a:rPr>
              <a:t>Comme les équations précédentes le montrent, le rayonnement de Hawking d'un trou noir stellaire, est trop faible pour être distingué du rayonnement du fond diffus cosmologique. </a:t>
            </a:r>
          </a:p>
          <a:p>
            <a:pPr algn="just"/>
            <a:r>
              <a:rPr lang="fr-FR" sz="3000" dirty="0">
                <a:latin typeface="Calibri" panose="020F0502020204030204" pitchFamily="34" charset="0"/>
                <a:cs typeface="Calibri" panose="020F0502020204030204" pitchFamily="34" charset="0"/>
              </a:rPr>
              <a:t>Les physiciens ont développé une approche alternative qui repose sur la mécanique des fluides. Il existe en effet de nombreuses similitudes entre les équations décrivant les trous noirs et celles qui gouvernent les ondes acoustiques dans un fluide. Jeff </a:t>
            </a:r>
            <a:r>
              <a:rPr lang="fr-FR" sz="3000" dirty="0" err="1">
                <a:latin typeface="Calibri" panose="020F0502020204030204" pitchFamily="34" charset="0"/>
                <a:cs typeface="Calibri" panose="020F0502020204030204" pitchFamily="34" charset="0"/>
              </a:rPr>
              <a:t>Steinhauer</a:t>
            </a:r>
            <a:r>
              <a:rPr lang="fr-FR" sz="3000" dirty="0">
                <a:latin typeface="Calibri" panose="020F0502020204030204" pitchFamily="34" charset="0"/>
                <a:cs typeface="Calibri" panose="020F0502020204030204" pitchFamily="34" charset="0"/>
              </a:rPr>
              <a:t>, du </a:t>
            </a:r>
            <a:r>
              <a:rPr lang="fr-FR" sz="3000" dirty="0" err="1">
                <a:latin typeface="Calibri" panose="020F0502020204030204" pitchFamily="34" charset="0"/>
                <a:cs typeface="Calibri" panose="020F0502020204030204" pitchFamily="34" charset="0"/>
              </a:rPr>
              <a:t>Technion</a:t>
            </a:r>
            <a:r>
              <a:rPr lang="fr-FR" sz="3000" dirty="0">
                <a:latin typeface="Calibri" panose="020F0502020204030204" pitchFamily="34" charset="0"/>
                <a:cs typeface="Calibri" panose="020F0502020204030204" pitchFamily="34" charset="0"/>
              </a:rPr>
              <a:t> en Israël, a étudié un fluide d’atomes </a:t>
            </a:r>
            <a:r>
              <a:rPr lang="fr-FR" sz="3000" dirty="0" err="1">
                <a:latin typeface="Calibri" panose="020F0502020204030204" pitchFamily="34" charset="0"/>
                <a:cs typeface="Calibri" panose="020F0502020204030204" pitchFamily="34" charset="0"/>
              </a:rPr>
              <a:t>ultrafroids</a:t>
            </a:r>
            <a:r>
              <a:rPr lang="fr-FR" sz="3000" dirty="0">
                <a:latin typeface="Calibri" panose="020F0502020204030204" pitchFamily="34" charset="0"/>
                <a:cs typeface="Calibri" panose="020F0502020204030204" pitchFamily="34" charset="0"/>
              </a:rPr>
              <a:t> dans des conditions particulières, et a mis en évidence l’équivalent du rayonnement de Hawking dans ce système.</a:t>
            </a:r>
          </a:p>
          <a:p>
            <a:pPr algn="just"/>
            <a:r>
              <a:rPr lang="fr-FR" sz="3000" dirty="0">
                <a:latin typeface="Calibri" panose="020F0502020204030204" pitchFamily="34" charset="0"/>
                <a:cs typeface="Calibri" panose="020F0502020204030204" pitchFamily="34" charset="0"/>
              </a:rPr>
              <a:t>Un trou noir présente une frontière, nommée horizon des événements. L'horizon est un point de non-retour : un objet qui le franchit en tombant vers le centre du trou noir ne peut plus s’échapper, car la vitesse requise pour se libérer du champ gravitationnel serait alors supérieure à celle de la lumière.</a:t>
            </a:r>
          </a:p>
          <a:p>
            <a:endParaRPr lang="fr-FR" dirty="0"/>
          </a:p>
        </p:txBody>
      </p:sp>
    </p:spTree>
    <p:extLst>
      <p:ext uri="{BB962C8B-B14F-4D97-AF65-F5344CB8AC3E}">
        <p14:creationId xmlns:p14="http://schemas.microsoft.com/office/powerpoint/2010/main" val="20883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3697" y="135924"/>
            <a:ext cx="9576487"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Rayonnement trou noir acoustique</a:t>
            </a:r>
          </a:p>
        </p:txBody>
      </p:sp>
      <p:sp>
        <p:nvSpPr>
          <p:cNvPr id="4" name="Espace réservé du contenu 3"/>
          <p:cNvSpPr>
            <a:spLocks noGrp="1"/>
          </p:cNvSpPr>
          <p:nvPr>
            <p:ph idx="1"/>
          </p:nvPr>
        </p:nvSpPr>
        <p:spPr>
          <a:xfrm>
            <a:off x="0" y="1105304"/>
            <a:ext cx="12097264" cy="5752696"/>
          </a:xfrm>
        </p:spPr>
        <p:txBody>
          <a:bodyPr>
            <a:normAutofit lnSpcReduction="10000"/>
          </a:bodyPr>
          <a:lstStyle/>
          <a:p>
            <a:pPr algn="just"/>
            <a:r>
              <a:rPr lang="fr-FR" sz="2800" dirty="0">
                <a:latin typeface="Calibri" panose="020F0502020204030204" pitchFamily="34" charset="0"/>
                <a:cs typeface="Calibri" panose="020F0502020204030204" pitchFamily="34" charset="0"/>
              </a:rPr>
              <a:t>La propagation du son dans un fluide présente des points communs avec celle de la lumière près d’un trou noir. Considérons par exemple une tuyère de fusée, un cylindre dont le diamètre diminue puis augmente à la sortie (une tuyère de Laval). Dans le resserrement, se produit un effet Venturi : le fluide accélère et atteint des vitesses supersoniques dans la partie évasée – les molécules se déplacent plus vite que des ondes acoustiques dans le milieu. </a:t>
            </a:r>
          </a:p>
          <a:p>
            <a:pPr algn="just"/>
            <a:r>
              <a:rPr lang="fr-FR" sz="2800" dirty="0">
                <a:latin typeface="Calibri" panose="020F0502020204030204" pitchFamily="34" charset="0"/>
                <a:cs typeface="Calibri" panose="020F0502020204030204" pitchFamily="34" charset="0"/>
              </a:rPr>
              <a:t>Ainsi, si on envoie des ondes acoustiques à contre-courant dans la partie où le fluide est supersonique, elles sont emportées par le courant et ne peuvent jamais remonter la tuyère jusqu'au bout. C'est l'équivalent d’un horizon des événements dans le fluide.</a:t>
            </a:r>
          </a:p>
          <a:p>
            <a:pPr algn="just"/>
            <a:r>
              <a:rPr lang="fr-FR" sz="2800" dirty="0">
                <a:latin typeface="Calibri" panose="020F0502020204030204" pitchFamily="34" charset="0"/>
                <a:cs typeface="Calibri" panose="020F0502020204030204" pitchFamily="34" charset="0"/>
              </a:rPr>
              <a:t>L’analogie se retrouve jusque dans les équations qui décrivent la lumière autour d’un trou noir et les ondes acoustiques dans le fluide. Les physiciens ont alors supposé que les trous noirs acoustiques émettent aussi un rayonnement de Hawking, c’est-à-dire des ondes acoustiques émises près de l’horizon. </a:t>
            </a:r>
            <a:endParaRPr lang="fr-FR" dirty="0"/>
          </a:p>
        </p:txBody>
      </p:sp>
    </p:spTree>
    <p:extLst>
      <p:ext uri="{BB962C8B-B14F-4D97-AF65-F5344CB8AC3E}">
        <p14:creationId xmlns:p14="http://schemas.microsoft.com/office/powerpoint/2010/main" val="37423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3697" y="135924"/>
            <a:ext cx="9576487"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Rayonnement trou noir acoustique</a:t>
            </a:r>
          </a:p>
        </p:txBody>
      </p:sp>
      <p:sp>
        <p:nvSpPr>
          <p:cNvPr id="4" name="Espace réservé du contenu 3"/>
          <p:cNvSpPr>
            <a:spLocks noGrp="1"/>
          </p:cNvSpPr>
          <p:nvPr>
            <p:ph idx="1"/>
          </p:nvPr>
        </p:nvSpPr>
        <p:spPr>
          <a:xfrm>
            <a:off x="1" y="1191801"/>
            <a:ext cx="12097264" cy="5752696"/>
          </a:xfrm>
        </p:spPr>
        <p:txBody>
          <a:bodyPr>
            <a:normAutofit lnSpcReduction="10000"/>
          </a:bodyPr>
          <a:lstStyle/>
          <a:p>
            <a:pPr algn="just"/>
            <a:r>
              <a:rPr lang="fr-FR" sz="2800" dirty="0">
                <a:latin typeface="Calibri" panose="020F0502020204030204" pitchFamily="34" charset="0"/>
                <a:cs typeface="Calibri" panose="020F0502020204030204" pitchFamily="34" charset="0"/>
              </a:rPr>
              <a:t>Cependant, les expériences mises en place jusqu'ici n'avaient pas réussi à mettre en évidence ce rayonnement. J. </a:t>
            </a:r>
            <a:r>
              <a:rPr lang="fr-FR" sz="2800" dirty="0" err="1">
                <a:latin typeface="Calibri" panose="020F0502020204030204" pitchFamily="34" charset="0"/>
                <a:cs typeface="Calibri" panose="020F0502020204030204" pitchFamily="34" charset="0"/>
              </a:rPr>
              <a:t>Steinhauer</a:t>
            </a:r>
            <a:r>
              <a:rPr lang="fr-FR" sz="2800" dirty="0">
                <a:latin typeface="Calibri" panose="020F0502020204030204" pitchFamily="34" charset="0"/>
                <a:cs typeface="Calibri" panose="020F0502020204030204" pitchFamily="34" charset="0"/>
              </a:rPr>
              <a:t> a trouvé une solution pour amplifier le signal. Il a refroidi un ensemble d’atomes de rubidium à quelques nanokelvins pour former un condensat de Bose-Einstein, un fluide ayant un comportement quantique collectif. En utilisant un laser, le condensat est mis en mouvement et atteint une vitesse supersonique. Comme dans les dispositifs précédents, les ondes acoustiques émises depuis l’horizon sont, en principe, trop faibles pour être mesurées. </a:t>
            </a:r>
          </a:p>
          <a:p>
            <a:pPr algn="just"/>
            <a:r>
              <a:rPr lang="fr-FR" sz="2800" dirty="0">
                <a:latin typeface="Calibri" panose="020F0502020204030204" pitchFamily="34" charset="0"/>
                <a:cs typeface="Calibri" panose="020F0502020204030204" pitchFamily="34" charset="0"/>
              </a:rPr>
              <a:t>Cependant, le système a en réalité deux horizons, ce qui est aussi le cas pour certains trous noirs en rotation, dits de Kerr. Le laser crée un puits de potentiel dans le condensat, et les atomes y sont accélérés jusqu'à des vitesses supersoniques. Les ondes acoustiques formées dans ce puits sont piégées entre les deux bords du puits, qui jouent le rôle d'horizons. Elles sont réfléchies d'un bord à l'autre et sont ainsi amplifiées, un peu comme les photons dans un laser. </a:t>
            </a:r>
            <a:endParaRPr lang="fr-FR" dirty="0"/>
          </a:p>
        </p:txBody>
      </p:sp>
    </p:spTree>
    <p:extLst>
      <p:ext uri="{BB962C8B-B14F-4D97-AF65-F5344CB8AC3E}">
        <p14:creationId xmlns:p14="http://schemas.microsoft.com/office/powerpoint/2010/main" val="18112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3697" y="135924"/>
            <a:ext cx="9576487"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Rayonnement trou noir acoustique</a:t>
            </a:r>
          </a:p>
        </p:txBody>
      </p:sp>
      <p:sp>
        <p:nvSpPr>
          <p:cNvPr id="4" name="Espace réservé du contenu 3"/>
          <p:cNvSpPr>
            <a:spLocks noGrp="1"/>
          </p:cNvSpPr>
          <p:nvPr>
            <p:ph idx="1"/>
          </p:nvPr>
        </p:nvSpPr>
        <p:spPr>
          <a:xfrm>
            <a:off x="0" y="1105304"/>
            <a:ext cx="12097264" cy="5752696"/>
          </a:xfrm>
        </p:spPr>
        <p:txBody>
          <a:bodyPr>
            <a:normAutofit/>
          </a:bodyPr>
          <a:lstStyle/>
          <a:p>
            <a:pPr algn="just"/>
            <a:r>
              <a:rPr lang="fr-FR" sz="2800" dirty="0">
                <a:latin typeface="Calibri" panose="020F0502020204030204" pitchFamily="34" charset="0"/>
                <a:cs typeface="Calibri" panose="020F0502020204030204" pitchFamily="34" charset="0"/>
              </a:rPr>
              <a:t>Certaines ondes parviennent cependant à s'échapper au niveau d'un des horizons, de façon analogue à ce qui se passe avec une paire particule-antiparticule dans un trou noir stellaire. Le rayonnement de Hawking devient alors mesurable.</a:t>
            </a:r>
          </a:p>
          <a:p>
            <a:pPr algn="just"/>
            <a:r>
              <a:rPr lang="fr-FR" sz="2800" dirty="0">
                <a:latin typeface="Calibri" panose="020F0502020204030204" pitchFamily="34" charset="0"/>
                <a:cs typeface="Calibri" panose="020F0502020204030204" pitchFamily="34" charset="0"/>
              </a:rPr>
              <a:t>Il n’est pas encore possible de vérifier que ces ondes présentent toutes les caractéristiques du rayonnement de Hawking prévues par la théorie, mais la piste est prometteuse. Ce genre de dispositif permettrait même d’étudier des analogues acoustiques de l’intrication quantique, situation où deux particules sont liées l'une à l'autre même lorsqu'elles sont très éloignées et forment un système indissociable (comme une paire particule-antiparticule dont l'une des composantes s’éloigne du trou noir tandis que l'autre reste piégée).</a:t>
            </a:r>
          </a:p>
          <a:p>
            <a:pPr algn="just"/>
            <a:r>
              <a:rPr lang="fr-FR" sz="2800" i="1" dirty="0">
                <a:latin typeface="Calibri" panose="020F0502020204030204" pitchFamily="34" charset="0"/>
                <a:cs typeface="Calibri" panose="020F0502020204030204" pitchFamily="34" charset="0"/>
              </a:rPr>
              <a:t>Adapté de l’article du 30/10/2014 du magazine « Pour la science »</a:t>
            </a:r>
            <a:endParaRPr lang="fr-FR"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9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37968"/>
            <a:ext cx="12035481" cy="5708821"/>
          </a:xfrm>
        </p:spPr>
        <p:txBody>
          <a:bodyPr>
            <a:noAutofit/>
          </a:bodyPr>
          <a:lstStyle/>
          <a:p>
            <a:pPr algn="just"/>
            <a:r>
              <a:rPr lang="fr-FR" sz="2800" dirty="0">
                <a:latin typeface="Calibri" panose="020F0502020204030204" pitchFamily="34" charset="0"/>
              </a:rPr>
              <a:t>La découverte de la solution de Kerr en 1963 a relancé l’intérêt des travaux sur les trous noirs aussi bien en occident (principalement USA et UK,) qu’en URSS. Pendant un temps, les physiciens ont cédé la place aux mathématiciens. La confrontation des travaux des deux camps qui s’opposaient sur un certain nombre de concepts notamment sur le caractère physique des « singularités » a permis d’élaborer de nouvelles méthodes d’approche (la méthode globale topologique entre autres) qui ont permis des progrès spectaculaires dans les solutions et dans la compréhension de ces objets mystérieux. </a:t>
            </a:r>
          </a:p>
          <a:p>
            <a:pPr algn="just"/>
            <a:r>
              <a:rPr lang="fr-FR" sz="2800" dirty="0">
                <a:latin typeface="Calibri" panose="020F0502020204030204" pitchFamily="34" charset="0"/>
              </a:rPr>
              <a:t>Et les français? Dans son livre sur les trous noirs, Kip </a:t>
            </a:r>
            <a:r>
              <a:rPr lang="fr-FR" sz="2800" dirty="0" err="1">
                <a:latin typeface="Calibri" panose="020F0502020204030204" pitchFamily="34" charset="0"/>
              </a:rPr>
              <a:t>Thorne</a:t>
            </a:r>
            <a:r>
              <a:rPr lang="fr-FR" sz="2800" dirty="0">
                <a:latin typeface="Calibri" panose="020F0502020204030204" pitchFamily="34" charset="0"/>
              </a:rPr>
              <a:t> s’étonne de l’absence des mathématiciens français, pourtant réputés, mais semble-t-il plus intéressés par un développement formel des mathématiques que d’applications pratiques, dans cette équipée. On peut le regretter, d’autant qu’ils avaient été très brillants au tout début de la relativité générale (1921-1923).</a:t>
            </a:r>
          </a:p>
          <a:p>
            <a:pPr algn="just"/>
            <a:endParaRPr lang="fr-FR" sz="2800" dirty="0">
              <a:latin typeface="Calibri" panose="020F0502020204030204" pitchFamily="34" charset="0"/>
            </a:endParaRPr>
          </a:p>
        </p:txBody>
      </p:sp>
      <p:sp>
        <p:nvSpPr>
          <p:cNvPr id="2" name="ZoneTexte 1"/>
          <p:cNvSpPr txBox="1"/>
          <p:nvPr/>
        </p:nvSpPr>
        <p:spPr>
          <a:xfrm>
            <a:off x="2767914" y="135924"/>
            <a:ext cx="5016843"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9481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07525"/>
            <a:ext cx="12061911" cy="5350475"/>
          </a:xfrm>
        </p:spPr>
        <p:txBody>
          <a:bodyPr>
            <a:noAutofit/>
          </a:bodyPr>
          <a:lstStyle/>
          <a:p>
            <a:pPr marL="0" indent="0" algn="just">
              <a:buNone/>
            </a:pPr>
            <a:r>
              <a:rPr lang="fr-FR" sz="2800" dirty="0">
                <a:latin typeface="Calibri" panose="020F0502020204030204" pitchFamily="34" charset="0"/>
                <a:cs typeface="Calibri" panose="020F0502020204030204" pitchFamily="34" charset="0"/>
              </a:rPr>
              <a:t>On peut définir une accélération radiale sur l’horizon du trou noir entrainant les corps vers la singularité. C’est le pendant de l’accélération qu’une fusée devrait avoir pour y résister et rester immobile. </a:t>
            </a:r>
          </a:p>
          <a:p>
            <a:pPr marL="0" indent="0" algn="just">
              <a:buNone/>
            </a:pPr>
            <a:r>
              <a:rPr lang="fr-FR" sz="2800" dirty="0">
                <a:latin typeface="Calibri" panose="020F0502020204030204" pitchFamily="34" charset="0"/>
                <a:cs typeface="Calibri" panose="020F0502020204030204" pitchFamily="34" charset="0"/>
              </a:rPr>
              <a:t>Cette accélération est infinie. Mais comme un observateur à l’infini voit cette « accélération » décalée infiniment vers le « rouge » (le temps observé est infiniment dilaté par rapport au temps sur l’horizon), l’accélération sur l’horizon observée par un observateur à l’infini a une valeur finie appelée « gravité de surface » notée κ. </a:t>
            </a:r>
          </a:p>
          <a:p>
            <a:pPr marL="0" indent="0" algn="just">
              <a:buNone/>
            </a:pPr>
            <a:r>
              <a:rPr lang="fr-FR" sz="2800" dirty="0">
                <a:latin typeface="Calibri" panose="020F0502020204030204" pitchFamily="34" charset="0"/>
                <a:cs typeface="Calibri" panose="020F0502020204030204" pitchFamily="34" charset="0"/>
              </a:rPr>
              <a:t>Vous trouverez les détails du calcul fait par exemple p. 245-248 de Spacetime and </a:t>
            </a:r>
            <a:r>
              <a:rPr lang="fr-FR" sz="2800" dirty="0" err="1">
                <a:latin typeface="Calibri" panose="020F0502020204030204" pitchFamily="34" charset="0"/>
                <a:cs typeface="Calibri" panose="020F0502020204030204" pitchFamily="34" charset="0"/>
              </a:rPr>
              <a:t>Geometry</a:t>
            </a:r>
            <a:r>
              <a:rPr lang="fr-FR" sz="2800" dirty="0">
                <a:latin typeface="Calibri" panose="020F0502020204030204" pitchFamily="34" charset="0"/>
                <a:cs typeface="Calibri" panose="020F0502020204030204" pitchFamily="34" charset="0"/>
              </a:rPr>
              <a:t> (S. Carroll-2003), pour un TN de </a:t>
            </a:r>
            <a:r>
              <a:rPr lang="fr-FR" sz="2800" dirty="0" err="1">
                <a:latin typeface="Calibri" panose="020F0502020204030204" pitchFamily="34" charset="0"/>
                <a:cs typeface="Calibri" panose="020F0502020204030204" pitchFamily="34" charset="0"/>
              </a:rPr>
              <a:t>Schwarzschild</a:t>
            </a:r>
            <a:r>
              <a:rPr lang="fr-FR" sz="2800" dirty="0">
                <a:latin typeface="Calibri" panose="020F0502020204030204" pitchFamily="34" charset="0"/>
                <a:cs typeface="Calibri" panose="020F0502020204030204" pitchFamily="34" charset="0"/>
              </a:rPr>
              <a:t>, où on obtient κ=1/4GM.</a:t>
            </a:r>
            <a:endParaRPr lang="fr-FR" dirty="0"/>
          </a:p>
          <a:p>
            <a:pPr algn="just"/>
            <a:endParaRPr lang="fr-FR" sz="2400" dirty="0">
              <a:latin typeface="Calibri" panose="020F0502020204030204" pitchFamily="34" charset="0"/>
            </a:endParaRPr>
          </a:p>
        </p:txBody>
      </p:sp>
      <p:sp>
        <p:nvSpPr>
          <p:cNvPr id="2" name="ZoneTexte 1"/>
          <p:cNvSpPr txBox="1"/>
          <p:nvPr/>
        </p:nvSpPr>
        <p:spPr>
          <a:xfrm>
            <a:off x="160637" y="0"/>
            <a:ext cx="10256109" cy="1446550"/>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1-Gravité de surface TN de </a:t>
            </a:r>
            <a:r>
              <a:rPr lang="fr-FR" sz="4400" dirty="0" err="1">
                <a:latin typeface="Calibri" panose="020F0502020204030204" pitchFamily="34" charset="0"/>
                <a:cs typeface="Calibri" panose="020F0502020204030204" pitchFamily="34" charset="0"/>
              </a:rPr>
              <a:t>Schwarzschild</a:t>
            </a:r>
            <a:r>
              <a:rPr lang="fr-FR" sz="4400" dirty="0">
                <a:latin typeface="Calibri" panose="020F0502020204030204" pitchFamily="34" charset="0"/>
                <a:cs typeface="Calibri" panose="020F0502020204030204" pitchFamily="34" charset="0"/>
              </a:rPr>
              <a:t> (simple)</a:t>
            </a:r>
          </a:p>
        </p:txBody>
      </p:sp>
    </p:spTree>
    <p:extLst>
      <p:ext uri="{BB962C8B-B14F-4D97-AF65-F5344CB8AC3E}">
        <p14:creationId xmlns:p14="http://schemas.microsoft.com/office/powerpoint/2010/main" val="183471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34032" y="1500745"/>
            <a:ext cx="8513806" cy="5184260"/>
          </a:xfrm>
        </p:spPr>
        <p:txBody>
          <a:bodyPr>
            <a:noAutofit/>
          </a:bodyPr>
          <a:lstStyle/>
          <a:p>
            <a:pPr lvl="0" algn="just"/>
            <a:r>
              <a:rPr lang="fr-FR" sz="2800" dirty="0">
                <a:effectLst>
                  <a:outerShdw dist="17907" dir="2700000">
                    <a:srgbClr val="000000"/>
                  </a:outerShdw>
                </a:effectLst>
                <a:latin typeface="Calibri" panose="020F0502020204030204" pitchFamily="34" charset="0"/>
                <a:cs typeface="Calibri" panose="020F0502020204030204" pitchFamily="34" charset="0"/>
              </a:rPr>
              <a:t>Historiquement c’est </a:t>
            </a:r>
            <a:r>
              <a:rPr lang="fr-FR" sz="2800" dirty="0" err="1">
                <a:effectLst>
                  <a:outerShdw dist="17907" dir="2700000">
                    <a:srgbClr val="000000"/>
                  </a:outerShdw>
                </a:effectLst>
                <a:latin typeface="Calibri" panose="020F0502020204030204" pitchFamily="34" charset="0"/>
                <a:cs typeface="Calibri" panose="020F0502020204030204" pitchFamily="34" charset="0"/>
              </a:rPr>
              <a:t>Bekenstein</a:t>
            </a:r>
            <a:r>
              <a:rPr lang="fr-FR" sz="2800" dirty="0">
                <a:effectLst>
                  <a:outerShdw dist="17907" dir="2700000">
                    <a:srgbClr val="000000"/>
                  </a:outerShdw>
                </a:effectLst>
                <a:latin typeface="Calibri" panose="020F0502020204030204" pitchFamily="34" charset="0"/>
                <a:cs typeface="Calibri" panose="020F0502020204030204" pitchFamily="34" charset="0"/>
              </a:rPr>
              <a:t> qui a eu le premier l’idée que les TN pouvaient se comporter comme d’honnêtes Corps Noirs, par une analogie avec la thermodynamique !</a:t>
            </a:r>
            <a:endParaRPr lang="fr-FR" sz="2800" dirty="0">
              <a:latin typeface="Calibri" panose="020F0502020204030204" pitchFamily="34" charset="0"/>
              <a:cs typeface="Calibri" panose="020F0502020204030204" pitchFamily="34" charset="0"/>
            </a:endParaRPr>
          </a:p>
          <a:p>
            <a:pPr lvl="0" algn="just"/>
            <a:r>
              <a:rPr lang="fr-FR" sz="2800" dirty="0">
                <a:effectLst>
                  <a:outerShdw dist="17907" dir="2700000">
                    <a:srgbClr val="000000"/>
                  </a:outerShdw>
                </a:effectLst>
                <a:latin typeface="Calibri" panose="020F0502020204030204" pitchFamily="34" charset="0"/>
                <a:cs typeface="Calibri" panose="020F0502020204030204" pitchFamily="34" charset="0"/>
              </a:rPr>
              <a:t>La surface du trou noir → Entropie (toujours croissante)</a:t>
            </a:r>
            <a:endParaRPr lang="fr-FR" sz="2800" dirty="0">
              <a:latin typeface="Calibri" panose="020F0502020204030204" pitchFamily="34" charset="0"/>
              <a:cs typeface="Calibri" panose="020F0502020204030204" pitchFamily="34" charset="0"/>
            </a:endParaRPr>
          </a:p>
          <a:p>
            <a:pPr lvl="0" algn="just"/>
            <a:r>
              <a:rPr lang="fr-FR" sz="2800" dirty="0">
                <a:effectLst>
                  <a:outerShdw dist="17907" dir="2700000">
                    <a:srgbClr val="000000"/>
                  </a:outerShdw>
                </a:effectLst>
                <a:latin typeface="Calibri" panose="020F0502020204030204" pitchFamily="34" charset="0"/>
                <a:cs typeface="Calibri" panose="020F0502020204030204" pitchFamily="34" charset="0"/>
              </a:rPr>
              <a:t>La gravité de surface constante → Température du Corps Noir</a:t>
            </a:r>
            <a:endParaRPr lang="fr-FR" sz="2800" dirty="0">
              <a:latin typeface="Calibri" panose="020F0502020204030204" pitchFamily="34" charset="0"/>
              <a:cs typeface="Calibri" panose="020F0502020204030204" pitchFamily="34" charset="0"/>
            </a:endParaRPr>
          </a:p>
          <a:p>
            <a:pPr algn="just"/>
            <a:r>
              <a:rPr lang="fr-FR" sz="2800" dirty="0">
                <a:effectLst>
                  <a:outerShdw dist="17907" dir="2700000">
                    <a:srgbClr val="000000"/>
                  </a:outerShdw>
                </a:effectLst>
                <a:latin typeface="Calibri" panose="020F0502020204030204" pitchFamily="34" charset="0"/>
                <a:cs typeface="Calibri" panose="020F0502020204030204" pitchFamily="34" charset="0"/>
              </a:rPr>
              <a:t>  Cela chagrinait S. Hawking qui en voulant prouver le contraire confirma l’hypothèse (par un raisonnement de MQ en espace courbe)‏</a:t>
            </a:r>
            <a:endParaRPr lang="fr-FR" sz="2800" dirty="0">
              <a:latin typeface="Calibri" panose="020F0502020204030204" pitchFamily="34" charset="0"/>
              <a:cs typeface="Calibri" panose="020F0502020204030204" pitchFamily="34" charset="0"/>
            </a:endParaRPr>
          </a:p>
          <a:p>
            <a:pPr algn="just"/>
            <a:endParaRPr lang="fr-FR" sz="2400" dirty="0">
              <a:latin typeface="Calibri" panose="020F0502020204030204" pitchFamily="34" charset="0"/>
            </a:endParaRPr>
          </a:p>
        </p:txBody>
      </p:sp>
      <p:sp>
        <p:nvSpPr>
          <p:cNvPr id="7" name="Titre 6"/>
          <p:cNvSpPr>
            <a:spLocks noGrp="1"/>
          </p:cNvSpPr>
          <p:nvPr>
            <p:ph type="title"/>
          </p:nvPr>
        </p:nvSpPr>
        <p:spPr>
          <a:xfrm>
            <a:off x="1816990" y="307753"/>
            <a:ext cx="8107596" cy="751614"/>
          </a:xfrm>
        </p:spPr>
        <p:txBody>
          <a:bodyPr/>
          <a:lstStyle/>
          <a:p>
            <a:r>
              <a:rPr lang="fr-FR" dirty="0">
                <a:latin typeface="Calibri" panose="020F0502020204030204" pitchFamily="34" charset="0"/>
                <a:cs typeface="Calibri" panose="020F0502020204030204" pitchFamily="34" charset="0"/>
              </a:rPr>
              <a:t>Les arguments de </a:t>
            </a:r>
            <a:r>
              <a:rPr lang="fr-FR" dirty="0" err="1">
                <a:latin typeface="Calibri" panose="020F0502020204030204" pitchFamily="34" charset="0"/>
                <a:cs typeface="Calibri" panose="020F0502020204030204" pitchFamily="34" charset="0"/>
              </a:rPr>
              <a:t>Bekenstein</a:t>
            </a:r>
            <a:endParaRPr lang="fr-FR" dirty="0">
              <a:latin typeface="Calibri" panose="020F0502020204030204" pitchFamily="34" charset="0"/>
              <a:cs typeface="Calibri" panose="020F0502020204030204" pitchFamily="34"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09" y="2148418"/>
            <a:ext cx="3021361" cy="4185474"/>
          </a:xfrm>
          <a:prstGeom prst="rect">
            <a:avLst/>
          </a:prstGeom>
        </p:spPr>
      </p:pic>
    </p:spTree>
    <p:extLst>
      <p:ext uri="{BB962C8B-B14F-4D97-AF65-F5344CB8AC3E}">
        <p14:creationId xmlns:p14="http://schemas.microsoft.com/office/powerpoint/2010/main" val="40835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72746"/>
            <a:ext cx="12192000" cy="5350475"/>
          </a:xfrm>
        </p:spPr>
        <p:txBody>
          <a:bodyPr>
            <a:noAutofit/>
          </a:bodyPr>
          <a:lstStyle/>
          <a:p>
            <a:pPr algn="just"/>
            <a:r>
              <a:rPr lang="fr-FR" sz="2800" dirty="0">
                <a:latin typeface="Calibri" panose="020F0502020204030204" pitchFamily="34" charset="0"/>
                <a:cs typeface="Calibri" panose="020F0502020204030204" pitchFamily="34" charset="0"/>
              </a:rPr>
              <a:t>A chaque horizon de Killing nous pouvons associer une grandeur appelée gravité de surface. </a:t>
            </a:r>
          </a:p>
          <a:p>
            <a:pPr algn="just"/>
            <a:r>
              <a:rPr lang="fr-FR" sz="2800" dirty="0">
                <a:latin typeface="Calibri" panose="020F0502020204030204" pitchFamily="34" charset="0"/>
                <a:cs typeface="Calibri" panose="020F0502020204030204" pitchFamily="34" charset="0"/>
              </a:rPr>
              <a:t>La gravité de surface associée à un horizon de Killing est en principe arbitraire, car nous pouvons toujours multiplier un champ de vecteurs de Killing par une constante réelle et obtenir un autre champ de vecteurs de Killing. Dans un espace temps statique, asymptotiquement plat le vecteur de Killing associé à l’invariance vis-à-vis des translations dans le temps K = ∂</a:t>
            </a:r>
            <a:r>
              <a:rPr lang="fr-FR" sz="2800" baseline="-25000" dirty="0">
                <a:latin typeface="Calibri" panose="020F0502020204030204" pitchFamily="34" charset="0"/>
                <a:cs typeface="Calibri" panose="020F0502020204030204" pitchFamily="34" charset="0"/>
              </a:rPr>
              <a:t>t </a:t>
            </a:r>
            <a:r>
              <a:rPr lang="fr-FR" sz="2800" dirty="0">
                <a:latin typeface="Calibri" panose="020F0502020204030204" pitchFamily="34" charset="0"/>
                <a:cs typeface="Calibri" panose="020F0502020204030204" pitchFamily="34" charset="0"/>
              </a:rPr>
              <a:t> peut être normalisé.</a:t>
            </a:r>
          </a:p>
          <a:p>
            <a:pPr algn="just"/>
            <a:r>
              <a:rPr lang="fr-FR" sz="2800" dirty="0">
                <a:latin typeface="Calibri" panose="020F0502020204030204" pitchFamily="34" charset="0"/>
                <a:cs typeface="Calibri" panose="020F0502020204030204" pitchFamily="34" charset="0"/>
              </a:rPr>
              <a:t>Ceci fixe la valeur de la gravité de surface associée à n’importe quel horizon de Killing. Si l’espace temps est stationnaire, le champ de vecteurs de Killing est défini par une combinaison linéaire de translation dans le temps et de rotation, le fait de normaliser K = ∂</a:t>
            </a:r>
            <a:r>
              <a:rPr lang="fr-FR" sz="2800" baseline="-25000" dirty="0">
                <a:latin typeface="Calibri" panose="020F0502020204030204" pitchFamily="34" charset="0"/>
                <a:cs typeface="Calibri" panose="020F0502020204030204" pitchFamily="34" charset="0"/>
              </a:rPr>
              <a:t>t</a:t>
            </a:r>
            <a:r>
              <a:rPr lang="fr-FR" sz="2800" dirty="0">
                <a:latin typeface="Calibri" panose="020F0502020204030204" pitchFamily="34" charset="0"/>
                <a:cs typeface="Calibri" panose="020F0502020204030204" pitchFamily="34" charset="0"/>
              </a:rPr>
              <a:t> , fixe la combinaison linéaire, donc la gravité de surface reste est bien définie.</a:t>
            </a:r>
          </a:p>
          <a:p>
            <a:pPr algn="just"/>
            <a:endParaRPr lang="fr-FR" sz="2400" dirty="0">
              <a:latin typeface="Calibri" panose="020F0502020204030204" pitchFamily="34" charset="0"/>
            </a:endParaRPr>
          </a:p>
        </p:txBody>
      </p:sp>
      <p:sp>
        <p:nvSpPr>
          <p:cNvPr id="2" name="ZoneTexte 1"/>
          <p:cNvSpPr txBox="1"/>
          <p:nvPr/>
        </p:nvSpPr>
        <p:spPr>
          <a:xfrm>
            <a:off x="160637" y="0"/>
            <a:ext cx="10256109" cy="1446550"/>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1-Gravité de surface: TN de </a:t>
            </a:r>
            <a:r>
              <a:rPr lang="fr-FR" sz="4400" dirty="0" err="1">
                <a:latin typeface="Calibri" panose="020F0502020204030204" pitchFamily="34" charset="0"/>
                <a:cs typeface="Calibri" panose="020F0502020204030204" pitchFamily="34" charset="0"/>
              </a:rPr>
              <a:t>Schwarzschild</a:t>
            </a:r>
            <a:r>
              <a:rPr lang="fr-FR" sz="4400" dirty="0">
                <a:latin typeface="Calibri" panose="020F0502020204030204" pitchFamily="34" charset="0"/>
                <a:cs typeface="Calibri" panose="020F0502020204030204" pitchFamily="34" charset="0"/>
              </a:rPr>
              <a:t> (moins simple)</a:t>
            </a:r>
          </a:p>
        </p:txBody>
      </p:sp>
    </p:spTree>
    <p:extLst>
      <p:ext uri="{BB962C8B-B14F-4D97-AF65-F5344CB8AC3E}">
        <p14:creationId xmlns:p14="http://schemas.microsoft.com/office/powerpoint/2010/main" val="2476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637" y="1446550"/>
            <a:ext cx="11802419" cy="5350475"/>
          </a:xfrm>
        </p:spPr>
        <p:txBody>
          <a:bodyPr>
            <a:noAutofit/>
          </a:bodyPr>
          <a:lstStyle/>
          <a:p>
            <a:pPr algn="just"/>
            <a:r>
              <a:rPr lang="fr-FR" sz="2800" dirty="0">
                <a:latin typeface="Calibri" panose="020F0502020204030204" pitchFamily="34" charset="0"/>
                <a:cs typeface="Calibri" panose="020F0502020204030204" pitchFamily="34" charset="0"/>
              </a:rPr>
              <a:t>L’appellation « gravité de surface » pour κ est claire seulement dans le cas d’un espace temps statique. Dans ce cas nous pouvons l’interpréter ainsi :</a:t>
            </a:r>
          </a:p>
          <a:p>
            <a:pPr algn="just"/>
            <a:r>
              <a:rPr lang="fr-FR" sz="2800" dirty="0">
                <a:latin typeface="Calibri" panose="020F0502020204030204" pitchFamily="34" charset="0"/>
                <a:cs typeface="Calibri" panose="020F0502020204030204" pitchFamily="34" charset="0"/>
              </a:rPr>
              <a:t> Dans un espace temps statique asymptotiquement plat, la gravité de surface est l’accélération subie par un observateur statique près de l’horizon, telle que mesurée par un observateur à l’infini.</a:t>
            </a:r>
          </a:p>
          <a:p>
            <a:pPr algn="just"/>
            <a:r>
              <a:rPr lang="fr-FR" sz="2800" dirty="0">
                <a:latin typeface="Calibri" panose="020F0502020204030204" pitchFamily="34" charset="0"/>
                <a:cs typeface="Calibri" panose="020F0502020204030204" pitchFamily="34" charset="0"/>
              </a:rPr>
              <a:t>Rappelons que les solutions de trous noirs sont caractérisées par un très petit nombre de paramètres (un seul pour le trou noir de </a:t>
            </a:r>
            <a:r>
              <a:rPr lang="fr-FR" sz="2800" dirty="0" err="1">
                <a:latin typeface="Calibri" panose="020F0502020204030204" pitchFamily="34" charset="0"/>
                <a:cs typeface="Calibri" panose="020F0502020204030204" pitchFamily="34" charset="0"/>
              </a:rPr>
              <a:t>Schwarzschild</a:t>
            </a:r>
            <a:r>
              <a:rPr lang="fr-FR" sz="2800" dirty="0">
                <a:latin typeface="Calibri" panose="020F0502020204030204" pitchFamily="34" charset="0"/>
                <a:cs typeface="Calibri" panose="020F0502020204030204" pitchFamily="34" charset="0"/>
              </a:rPr>
              <a:t>, le moment d’ordre zéro associé à sa masse), à l’inverse de la multitude caractérisant par exemple une planète.</a:t>
            </a:r>
          </a:p>
          <a:p>
            <a:pPr algn="just"/>
            <a:r>
              <a:rPr lang="fr-FR" sz="2800" dirty="0">
                <a:latin typeface="Calibri" panose="020F0502020204030204" pitchFamily="34" charset="0"/>
                <a:cs typeface="Calibri" panose="020F0502020204030204" pitchFamily="34" charset="0"/>
              </a:rPr>
              <a:t>Des compléments sur les vecteurs de Killing, sont disponibles en:</a:t>
            </a:r>
          </a:p>
          <a:p>
            <a:pPr algn="just"/>
            <a:r>
              <a:rPr lang="fr-FR" sz="2800"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hlinkClick r:id="rId2"/>
              </a:rPr>
              <a:t>http://www-cosmosaf.iap.fr/Les%20trous%20noirs-2017.pdf</a:t>
            </a:r>
            <a:r>
              <a:rPr lang="fr-FR" sz="2800" dirty="0">
                <a:latin typeface="Calibri" panose="020F0502020204030204" pitchFamily="34" charset="0"/>
                <a:cs typeface="Calibri" panose="020F0502020204030204" pitchFamily="34" charset="0"/>
              </a:rPr>
              <a:t> p.39 et +</a:t>
            </a:r>
          </a:p>
          <a:p>
            <a:pPr algn="just"/>
            <a:endParaRPr lang="fr-FR" sz="2400" dirty="0">
              <a:latin typeface="Calibri" panose="020F0502020204030204" pitchFamily="34" charset="0"/>
            </a:endParaRPr>
          </a:p>
        </p:txBody>
      </p:sp>
      <p:sp>
        <p:nvSpPr>
          <p:cNvPr id="2" name="ZoneTexte 1"/>
          <p:cNvSpPr txBox="1"/>
          <p:nvPr/>
        </p:nvSpPr>
        <p:spPr>
          <a:xfrm>
            <a:off x="160637" y="0"/>
            <a:ext cx="10256109" cy="1446550"/>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1-Gravité de surface TN de </a:t>
            </a:r>
            <a:r>
              <a:rPr lang="fr-FR" sz="4400" dirty="0" err="1">
                <a:latin typeface="Calibri" panose="020F0502020204030204" pitchFamily="34" charset="0"/>
                <a:cs typeface="Calibri" panose="020F0502020204030204" pitchFamily="34" charset="0"/>
              </a:rPr>
              <a:t>Schwarzschild</a:t>
            </a:r>
            <a:r>
              <a:rPr lang="fr-FR" sz="4400" dirty="0">
                <a:latin typeface="Calibri" panose="020F0502020204030204" pitchFamily="34" charset="0"/>
                <a:cs typeface="Calibri" panose="020F0502020204030204" pitchFamily="34" charset="0"/>
              </a:rPr>
              <a:t> (moins simple)</a:t>
            </a:r>
          </a:p>
        </p:txBody>
      </p:sp>
    </p:spTree>
    <p:extLst>
      <p:ext uri="{BB962C8B-B14F-4D97-AF65-F5344CB8AC3E}">
        <p14:creationId xmlns:p14="http://schemas.microsoft.com/office/powerpoint/2010/main" val="31550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637" y="1729947"/>
            <a:ext cx="11802419" cy="5350475"/>
          </a:xfrm>
        </p:spPr>
        <p:txBody>
          <a:bodyPr>
            <a:noAutofit/>
          </a:bodyPr>
          <a:lstStyle/>
          <a:p>
            <a:pPr algn="just"/>
            <a:r>
              <a:rPr lang="fr-FR" sz="2800" dirty="0">
                <a:latin typeface="Calibri" panose="020F0502020204030204" pitchFamily="34" charset="0"/>
              </a:rPr>
              <a:t>Voir « dynamique relativiste »</a:t>
            </a:r>
          </a:p>
          <a:p>
            <a:pPr algn="just"/>
            <a:r>
              <a:rPr lang="fr-FR" sz="2800" dirty="0">
                <a:latin typeface="Calibri" panose="020F0502020204030204" pitchFamily="34" charset="0"/>
                <a:hlinkClick r:id="rId2"/>
              </a:rPr>
              <a:t>http://www-cosmosaf.iap.fr/IAP_web/Cosmology-Particle-astro/Annexe%20B-dynamique-relativiste.htm</a:t>
            </a:r>
            <a:endParaRPr lang="fr-FR" sz="2800" dirty="0">
              <a:latin typeface="Calibri" panose="020F0502020204030204" pitchFamily="34" charset="0"/>
            </a:endParaRPr>
          </a:p>
          <a:p>
            <a:pPr algn="just"/>
            <a:r>
              <a:rPr lang="fr-FR" sz="2800" dirty="0">
                <a:latin typeface="Calibri" panose="020F0502020204030204" pitchFamily="34" charset="0"/>
              </a:rPr>
              <a:t>À partir du chapitre B.3.1 : Le champ de Klein-Gordon </a:t>
            </a:r>
          </a:p>
        </p:txBody>
      </p:sp>
      <p:sp>
        <p:nvSpPr>
          <p:cNvPr id="2" name="ZoneTexte 1"/>
          <p:cNvSpPr txBox="1"/>
          <p:nvPr/>
        </p:nvSpPr>
        <p:spPr>
          <a:xfrm>
            <a:off x="160637" y="0"/>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2: mécanique quantique </a:t>
            </a:r>
          </a:p>
        </p:txBody>
      </p:sp>
    </p:spTree>
    <p:extLst>
      <p:ext uri="{BB962C8B-B14F-4D97-AF65-F5344CB8AC3E}">
        <p14:creationId xmlns:p14="http://schemas.microsoft.com/office/powerpoint/2010/main" val="25221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637" y="1013255"/>
            <a:ext cx="11802419" cy="6067168"/>
          </a:xfrm>
        </p:spPr>
        <p:txBody>
          <a:bodyPr>
            <a:noAutofit/>
          </a:bodyPr>
          <a:lstStyle/>
          <a:p>
            <a:pPr marL="0" indent="0" algn="just">
              <a:buNone/>
            </a:pPr>
            <a:r>
              <a:rPr lang="fr-FR" sz="2800" dirty="0">
                <a:latin typeface="Calibri" panose="020F0502020204030204" pitchFamily="34" charset="0"/>
              </a:rPr>
              <a:t>Pour ceux qui souhaiteraient approfondir le sujet, je conseille l’article de Wald qui reprend celui de Hawking en plus pédagogique.</a:t>
            </a:r>
          </a:p>
        </p:txBody>
      </p:sp>
      <p:sp>
        <p:nvSpPr>
          <p:cNvPr id="2" name="ZoneTexte 1"/>
          <p:cNvSpPr txBox="1"/>
          <p:nvPr/>
        </p:nvSpPr>
        <p:spPr>
          <a:xfrm>
            <a:off x="160637" y="0"/>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3: Thermodynamique des TN</a:t>
            </a:r>
          </a:p>
        </p:txBody>
      </p:sp>
      <p:pic>
        <p:nvPicPr>
          <p:cNvPr id="4" name="Image 3"/>
          <p:cNvPicPr>
            <a:picLocks noChangeAspect="1"/>
          </p:cNvPicPr>
          <p:nvPr/>
        </p:nvPicPr>
        <p:blipFill>
          <a:blip r:embed="rId2"/>
          <a:stretch>
            <a:fillRect/>
          </a:stretch>
        </p:blipFill>
        <p:spPr>
          <a:xfrm>
            <a:off x="3509319" y="2048524"/>
            <a:ext cx="5016843" cy="4713321"/>
          </a:xfrm>
          <a:prstGeom prst="rect">
            <a:avLst/>
          </a:prstGeom>
        </p:spPr>
      </p:pic>
    </p:spTree>
    <p:extLst>
      <p:ext uri="{BB962C8B-B14F-4D97-AF65-F5344CB8AC3E}">
        <p14:creationId xmlns:p14="http://schemas.microsoft.com/office/powerpoint/2010/main" val="82390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637" y="1013255"/>
            <a:ext cx="11802419" cy="6067168"/>
          </a:xfrm>
        </p:spPr>
        <p:txBody>
          <a:bodyPr>
            <a:noAutofit/>
          </a:bodyPr>
          <a:lstStyle/>
          <a:p>
            <a:pPr marL="0" indent="0" algn="just">
              <a:buNone/>
            </a:pPr>
            <a:endParaRPr lang="fr-FR" sz="2800" dirty="0">
              <a:latin typeface="Calibri" panose="020F0502020204030204" pitchFamily="34" charset="0"/>
            </a:endParaRPr>
          </a:p>
        </p:txBody>
      </p:sp>
      <p:sp>
        <p:nvSpPr>
          <p:cNvPr id="2" name="ZoneTexte 1"/>
          <p:cNvSpPr txBox="1"/>
          <p:nvPr/>
        </p:nvSpPr>
        <p:spPr>
          <a:xfrm>
            <a:off x="160637" y="0"/>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3: Thermodynamique des TN</a:t>
            </a:r>
          </a:p>
        </p:txBody>
      </p:sp>
      <p:pic>
        <p:nvPicPr>
          <p:cNvPr id="5" name="Image 4"/>
          <p:cNvPicPr>
            <a:picLocks noChangeAspect="1"/>
          </p:cNvPicPr>
          <p:nvPr/>
        </p:nvPicPr>
        <p:blipFill>
          <a:blip r:embed="rId2"/>
          <a:stretch>
            <a:fillRect/>
          </a:stretch>
        </p:blipFill>
        <p:spPr>
          <a:xfrm>
            <a:off x="2303222" y="1124465"/>
            <a:ext cx="6610273" cy="5585254"/>
          </a:xfrm>
          <a:prstGeom prst="rect">
            <a:avLst/>
          </a:prstGeom>
        </p:spPr>
      </p:pic>
    </p:spTree>
    <p:extLst>
      <p:ext uri="{BB962C8B-B14F-4D97-AF65-F5344CB8AC3E}">
        <p14:creationId xmlns:p14="http://schemas.microsoft.com/office/powerpoint/2010/main" val="3138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0637" y="0"/>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3: Thermodynamique des TN</a:t>
            </a:r>
          </a:p>
        </p:txBody>
      </p:sp>
      <p:pic>
        <p:nvPicPr>
          <p:cNvPr id="6" name="Image 5"/>
          <p:cNvPicPr>
            <a:picLocks noChangeAspect="1"/>
          </p:cNvPicPr>
          <p:nvPr/>
        </p:nvPicPr>
        <p:blipFill>
          <a:blip r:embed="rId2"/>
          <a:stretch>
            <a:fillRect/>
          </a:stretch>
        </p:blipFill>
        <p:spPr>
          <a:xfrm>
            <a:off x="1104537" y="734190"/>
            <a:ext cx="4283009" cy="6160407"/>
          </a:xfrm>
          <a:prstGeom prst="rect">
            <a:avLst/>
          </a:prstGeom>
        </p:spPr>
      </p:pic>
      <p:pic>
        <p:nvPicPr>
          <p:cNvPr id="7" name="Image 6"/>
          <p:cNvPicPr>
            <a:picLocks noChangeAspect="1"/>
          </p:cNvPicPr>
          <p:nvPr/>
        </p:nvPicPr>
        <p:blipFill>
          <a:blip r:embed="rId3"/>
          <a:stretch>
            <a:fillRect/>
          </a:stretch>
        </p:blipFill>
        <p:spPr>
          <a:xfrm>
            <a:off x="6061845" y="1848906"/>
            <a:ext cx="4621659" cy="770725"/>
          </a:xfrm>
          <a:prstGeom prst="rect">
            <a:avLst/>
          </a:prstGeom>
        </p:spPr>
      </p:pic>
    </p:spTree>
    <p:extLst>
      <p:ext uri="{BB962C8B-B14F-4D97-AF65-F5344CB8AC3E}">
        <p14:creationId xmlns:p14="http://schemas.microsoft.com/office/powerpoint/2010/main" val="1595487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0637" y="0"/>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4: conjecture de censure cosmique</a:t>
            </a:r>
          </a:p>
        </p:txBody>
      </p:sp>
      <p:sp>
        <p:nvSpPr>
          <p:cNvPr id="3" name="ZoneTexte 2"/>
          <p:cNvSpPr txBox="1"/>
          <p:nvPr/>
        </p:nvSpPr>
        <p:spPr>
          <a:xfrm>
            <a:off x="0" y="769441"/>
            <a:ext cx="12192000" cy="5693866"/>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 </a:t>
            </a:r>
          </a:p>
          <a:p>
            <a:pPr algn="just"/>
            <a:r>
              <a:rPr lang="fr-FR" sz="2800" i="1" dirty="0">
                <a:latin typeface="Calibri" panose="020F0502020204030204" pitchFamily="34" charset="0"/>
                <a:cs typeface="Calibri" panose="020F0502020204030204" pitchFamily="34" charset="0"/>
              </a:rPr>
              <a:t>Un effondrement gravitationnel depuis un état générique, initialement non singulier, dans un espace asymptotiquement plat soumis à la condition d’énergie dominante, ne peut pas produire de singularité nue.</a:t>
            </a:r>
            <a:endParaRPr lang="fr-FR" sz="2800" dirty="0">
              <a:latin typeface="Calibri" panose="020F0502020204030204" pitchFamily="34" charset="0"/>
              <a:cs typeface="Calibri" panose="020F0502020204030204" pitchFamily="34" charset="0"/>
            </a:endParaRPr>
          </a:p>
          <a:p>
            <a:pPr algn="just"/>
            <a:r>
              <a:rPr lang="fr-FR" sz="2800" dirty="0">
                <a:latin typeface="Calibri" panose="020F0502020204030204" pitchFamily="34" charset="0"/>
                <a:cs typeface="Calibri" panose="020F0502020204030204" pitchFamily="34" charset="0"/>
              </a:rPr>
              <a:t> </a:t>
            </a:r>
          </a:p>
          <a:p>
            <a:pPr algn="just"/>
            <a:r>
              <a:rPr lang="fr-FR" sz="2800" dirty="0">
                <a:latin typeface="Calibri" panose="020F0502020204030204" pitchFamily="34" charset="0"/>
                <a:cs typeface="Calibri" panose="020F0502020204030204" pitchFamily="34" charset="0"/>
              </a:rPr>
              <a:t>Une singularité nue est une singularité qui peut émettre un signal lumineux pouvant se propager jusqu’à l’infini nul ; autrement dit qui n’est pas caché derrière un horizon événementiel. </a:t>
            </a:r>
          </a:p>
          <a:p>
            <a:pPr algn="just"/>
            <a:r>
              <a:rPr lang="fr-FR" sz="2800" dirty="0">
                <a:latin typeface="Calibri" panose="020F0502020204030204" pitchFamily="34" charset="0"/>
                <a:cs typeface="Calibri" panose="020F0502020204030204" pitchFamily="34" charset="0"/>
              </a:rPr>
              <a:t>Remarquons que la conjecture se réfère à la formation des singularités nues, pas à leur existence : Il y a des solutions dans lesquelles des singularités nues spatiales existent dans le passé (comme les trous blancs de </a:t>
            </a:r>
            <a:r>
              <a:rPr lang="fr-FR" sz="2800" dirty="0" err="1">
                <a:latin typeface="Calibri" panose="020F0502020204030204" pitchFamily="34" charset="0"/>
                <a:cs typeface="Calibri" panose="020F0502020204030204" pitchFamily="34" charset="0"/>
              </a:rPr>
              <a:t>Schwarzschild</a:t>
            </a:r>
            <a:r>
              <a:rPr lang="fr-FR" sz="2800" dirty="0">
                <a:latin typeface="Calibri" panose="020F0502020204030204" pitchFamily="34" charset="0"/>
                <a:cs typeface="Calibri" panose="020F0502020204030204" pitchFamily="34" charset="0"/>
              </a:rPr>
              <a:t>) ou des singularités nues temporelles éternelles existent. </a:t>
            </a:r>
          </a:p>
          <a:p>
            <a:r>
              <a:rPr lang="fr-FR"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57549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0637" y="0"/>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4: conjecture de censure cosmique</a:t>
            </a:r>
          </a:p>
        </p:txBody>
      </p:sp>
      <p:sp>
        <p:nvSpPr>
          <p:cNvPr id="3" name="ZoneTexte 2"/>
          <p:cNvSpPr txBox="1"/>
          <p:nvPr/>
        </p:nvSpPr>
        <p:spPr>
          <a:xfrm>
            <a:off x="0" y="1374922"/>
            <a:ext cx="12192000" cy="5109091"/>
          </a:xfrm>
          <a:prstGeom prst="rect">
            <a:avLst/>
          </a:prstGeom>
          <a:noFill/>
        </p:spPr>
        <p:txBody>
          <a:bodyPr wrap="square" rtlCol="0">
            <a:spAutoFit/>
          </a:bodyPr>
          <a:lstStyle/>
          <a:p>
            <a:r>
              <a:rPr lang="fr-FR" dirty="0"/>
              <a:t> </a:t>
            </a:r>
          </a:p>
          <a:p>
            <a:pPr algn="just"/>
            <a:r>
              <a:rPr lang="fr-FR" sz="2800" dirty="0">
                <a:latin typeface="Calibri" panose="020F0502020204030204" pitchFamily="34" charset="0"/>
                <a:cs typeface="Calibri" panose="020F0502020204030204" pitchFamily="34" charset="0"/>
              </a:rPr>
              <a:t>La conjecture de censure cosmique n’a pas été prouvée, bien que toutes les tentatives pour trouver des contre exemples aient échouées. La contrainte d’état initial générique est importante, car des modèles numériques ont montré que pour un ajustement très fins des paramètres initiaux on pouvait obtenir, par effondrement, des singularités nues.</a:t>
            </a:r>
          </a:p>
          <a:p>
            <a:pPr algn="just"/>
            <a:r>
              <a:rPr lang="fr-FR" sz="2800" dirty="0">
                <a:latin typeface="Calibri" panose="020F0502020204030204" pitchFamily="34" charset="0"/>
                <a:cs typeface="Calibri" panose="020F0502020204030204" pitchFamily="34" charset="0"/>
              </a:rPr>
              <a:t> </a:t>
            </a:r>
          </a:p>
          <a:p>
            <a:pPr algn="just"/>
            <a:r>
              <a:rPr lang="fr-FR" sz="2800" dirty="0">
                <a:latin typeface="Calibri" panose="020F0502020204030204" pitchFamily="34" charset="0"/>
                <a:cs typeface="Calibri" panose="020F0502020204030204" pitchFamily="34" charset="0"/>
              </a:rPr>
              <a:t>Une démonstration d’une certaine forme de la conjecture de censure cosmique reste un des problèmes en suspens de la Relativité Générale classique.</a:t>
            </a:r>
          </a:p>
          <a:p>
            <a:endParaRPr lang="fr-FR" sz="2800" i="1" dirty="0">
              <a:latin typeface="Calibri" panose="020F0502020204030204" pitchFamily="34" charset="0"/>
              <a:cs typeface="Calibri" panose="020F0502020204030204" pitchFamily="34" charset="0"/>
            </a:endParaRPr>
          </a:p>
          <a:p>
            <a:r>
              <a:rPr lang="fr-FR" sz="2800" i="1" dirty="0" err="1">
                <a:latin typeface="Calibri" panose="020F0502020204030204" pitchFamily="34" charset="0"/>
                <a:cs typeface="Calibri" panose="020F0502020204030204" pitchFamily="34" charset="0"/>
              </a:rPr>
              <a:t>Penrose</a:t>
            </a:r>
            <a:r>
              <a:rPr lang="fr-FR" sz="2800" i="1" dirty="0">
                <a:latin typeface="Calibri" panose="020F0502020204030204" pitchFamily="34" charset="0"/>
                <a:cs typeface="Calibri" panose="020F0502020204030204" pitchFamily="34" charset="0"/>
              </a:rPr>
              <a:t> R. (1969). </a:t>
            </a:r>
            <a:r>
              <a:rPr lang="fr-FR" sz="2800" i="1" dirty="0" err="1">
                <a:latin typeface="Calibri" panose="020F0502020204030204" pitchFamily="34" charset="0"/>
                <a:cs typeface="Calibri" panose="020F0502020204030204" pitchFamily="34" charset="0"/>
              </a:rPr>
              <a:t>Gravitationnal</a:t>
            </a:r>
            <a:r>
              <a:rPr lang="fr-FR" sz="2800" i="1" dirty="0">
                <a:latin typeface="Calibri" panose="020F0502020204030204" pitchFamily="34" charset="0"/>
                <a:cs typeface="Calibri" panose="020F0502020204030204" pitchFamily="34" charset="0"/>
              </a:rPr>
              <a:t> collapse : The </a:t>
            </a:r>
            <a:r>
              <a:rPr lang="fr-FR" sz="2800" i="1" dirty="0" err="1">
                <a:latin typeface="Calibri" panose="020F0502020204030204" pitchFamily="34" charset="0"/>
                <a:cs typeface="Calibri" panose="020F0502020204030204" pitchFamily="34" charset="0"/>
              </a:rPr>
              <a:t>role</a:t>
            </a:r>
            <a:r>
              <a:rPr lang="fr-FR" sz="2800" i="1" dirty="0">
                <a:latin typeface="Calibri" panose="020F0502020204030204" pitchFamily="34" charset="0"/>
                <a:cs typeface="Calibri" panose="020F0502020204030204" pitchFamily="34" charset="0"/>
              </a:rPr>
              <a:t> of </a:t>
            </a:r>
            <a:r>
              <a:rPr lang="fr-FR" sz="2800" i="1" dirty="0" err="1">
                <a:latin typeface="Calibri" panose="020F0502020204030204" pitchFamily="34" charset="0"/>
                <a:cs typeface="Calibri" panose="020F0502020204030204" pitchFamily="34" charset="0"/>
              </a:rPr>
              <a:t>general</a:t>
            </a:r>
            <a:r>
              <a:rPr lang="fr-FR" sz="2800" i="1" dirty="0">
                <a:latin typeface="Calibri" panose="020F0502020204030204" pitchFamily="34" charset="0"/>
                <a:cs typeface="Calibri" panose="020F0502020204030204" pitchFamily="34" charset="0"/>
              </a:rPr>
              <a:t> </a:t>
            </a:r>
            <a:r>
              <a:rPr lang="fr-FR" sz="2800" i="1" dirty="0" err="1">
                <a:latin typeface="Calibri" panose="020F0502020204030204" pitchFamily="34" charset="0"/>
                <a:cs typeface="Calibri" panose="020F0502020204030204" pitchFamily="34" charset="0"/>
              </a:rPr>
              <a:t>relativity</a:t>
            </a:r>
            <a:r>
              <a:rPr lang="fr-FR" sz="2800" i="1" dirty="0">
                <a:latin typeface="Calibri" panose="020F0502020204030204" pitchFamily="34" charset="0"/>
                <a:cs typeface="Calibri" panose="020F0502020204030204" pitchFamily="34" charset="0"/>
              </a:rPr>
              <a:t>. </a:t>
            </a:r>
            <a:r>
              <a:rPr lang="fr-FR" sz="2800" i="1" dirty="0" err="1">
                <a:latin typeface="Calibri" panose="020F0502020204030204" pitchFamily="34" charset="0"/>
                <a:cs typeface="Calibri" panose="020F0502020204030204" pitchFamily="34" charset="0"/>
              </a:rPr>
              <a:t>Nuevo</a:t>
            </a:r>
            <a:r>
              <a:rPr lang="fr-FR" sz="2800" i="1" dirty="0">
                <a:latin typeface="Calibri" panose="020F0502020204030204" pitchFamily="34" charset="0"/>
                <a:cs typeface="Calibri" panose="020F0502020204030204" pitchFamily="34" charset="0"/>
              </a:rPr>
              <a:t> </a:t>
            </a:r>
            <a:r>
              <a:rPr lang="fr-FR" sz="2800" i="1" dirty="0" err="1">
                <a:latin typeface="Calibri" panose="020F0502020204030204" pitchFamily="34" charset="0"/>
                <a:cs typeface="Calibri" panose="020F0502020204030204" pitchFamily="34" charset="0"/>
              </a:rPr>
              <a:t>Cimento</a:t>
            </a:r>
            <a:r>
              <a:rPr lang="fr-FR" sz="2800" i="1" dirty="0">
                <a:latin typeface="Calibri" panose="020F0502020204030204" pitchFamily="34" charset="0"/>
                <a:cs typeface="Calibri" panose="020F0502020204030204" pitchFamily="34" charset="0"/>
              </a:rPr>
              <a:t> 1, </a:t>
            </a:r>
            <a:r>
              <a:rPr lang="fr-FR" sz="2800" i="1" dirty="0" err="1">
                <a:latin typeface="Calibri" panose="020F0502020204030204" pitchFamily="34" charset="0"/>
                <a:cs typeface="Calibri" panose="020F0502020204030204" pitchFamily="34" charset="0"/>
              </a:rPr>
              <a:t>special</a:t>
            </a:r>
            <a:r>
              <a:rPr lang="fr-FR" sz="2800" i="1" dirty="0">
                <a:latin typeface="Calibri" panose="020F0502020204030204" pitchFamily="34" charset="0"/>
                <a:cs typeface="Calibri" panose="020F0502020204030204" pitchFamily="34" charset="0"/>
              </a:rPr>
              <a:t> </a:t>
            </a:r>
            <a:r>
              <a:rPr lang="fr-FR" sz="2800" i="1" dirty="0" err="1">
                <a:latin typeface="Calibri" panose="020F0502020204030204" pitchFamily="34" charset="0"/>
                <a:cs typeface="Calibri" panose="020F0502020204030204" pitchFamily="34" charset="0"/>
              </a:rPr>
              <a:t>number</a:t>
            </a:r>
            <a:r>
              <a:rPr lang="fr-FR" sz="2800" i="1" dirty="0">
                <a:latin typeface="Calibri" panose="020F0502020204030204" pitchFamily="34" charset="0"/>
                <a:cs typeface="Calibri" panose="020F0502020204030204" pitchFamily="34" charset="0"/>
              </a:rPr>
              <a:t> 252-276</a:t>
            </a:r>
          </a:p>
        </p:txBody>
      </p:sp>
    </p:spTree>
    <p:extLst>
      <p:ext uri="{BB962C8B-B14F-4D97-AF65-F5344CB8AC3E}">
        <p14:creationId xmlns:p14="http://schemas.microsoft.com/office/powerpoint/2010/main" val="261666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5807" y="-21867"/>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5: Théorème des singularités</a:t>
            </a:r>
          </a:p>
        </p:txBody>
      </p:sp>
      <p:sp>
        <p:nvSpPr>
          <p:cNvPr id="3" name="ZoneTexte 2"/>
          <p:cNvSpPr txBox="1"/>
          <p:nvPr/>
        </p:nvSpPr>
        <p:spPr>
          <a:xfrm>
            <a:off x="0" y="703840"/>
            <a:ext cx="12192000" cy="6124754"/>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Le théorème des singularités de Hawking et </a:t>
            </a:r>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(le plus important d’une large classe) nous garantit l’ubiquité des singularités dans des espaces non symétriques.  « Un espace temps </a:t>
            </a:r>
            <a:r>
              <a:rPr lang="fr-FR" sz="2800" b="1" i="1" dirty="0">
                <a:latin typeface="Calibri" panose="020F0502020204030204" pitchFamily="34" charset="0"/>
                <a:cs typeface="Calibri" panose="020F0502020204030204" pitchFamily="34" charset="0"/>
              </a:rPr>
              <a:t>M</a:t>
            </a:r>
            <a:r>
              <a:rPr lang="fr-FR" sz="2800" dirty="0">
                <a:latin typeface="Calibri" panose="020F0502020204030204" pitchFamily="34" charset="0"/>
                <a:cs typeface="Calibri" panose="020F0502020204030204" pitchFamily="34" charset="0"/>
              </a:rPr>
              <a:t>, solution des équations d’Einstein, contient nécessairement des géodésiques ou courbes de type temps incomplètes, (est donc singulier au sens de Schmidt), si les quatre conditions suivantes sont satisfaites.  </a:t>
            </a:r>
          </a:p>
          <a:p>
            <a:pPr algn="just"/>
            <a:r>
              <a:rPr lang="fr-FR" sz="2800" b="1" i="1" dirty="0">
                <a:latin typeface="Calibri" panose="020F0502020204030204" pitchFamily="34" charset="0"/>
                <a:cs typeface="Calibri" panose="020F0502020204030204" pitchFamily="34" charset="0"/>
              </a:rPr>
              <a:t>1-M</a:t>
            </a:r>
            <a:r>
              <a:rPr lang="fr-FR" sz="2800" dirty="0">
                <a:latin typeface="Calibri" panose="020F0502020204030204" pitchFamily="34" charset="0"/>
                <a:cs typeface="Calibri" panose="020F0502020204030204" pitchFamily="34" charset="0"/>
              </a:rPr>
              <a:t> ne contient pas de boucles temporelles (condition de causalité raisonnable).</a:t>
            </a:r>
          </a:p>
          <a:p>
            <a:pPr lvl="0" algn="just"/>
            <a:r>
              <a:rPr lang="fr-FR" sz="2800" dirty="0">
                <a:latin typeface="Calibri" panose="020F0502020204030204" pitchFamily="34" charset="0"/>
                <a:cs typeface="Calibri" panose="020F0502020204030204" pitchFamily="34" charset="0"/>
              </a:rPr>
              <a:t>2- En tout point évènement de M, pour chaque vecteur unitaire de type temps, le tenseur énergie impulsion satisfait la condition : </a:t>
            </a:r>
            <a:r>
              <a:rPr lang="fr-FR" sz="2800" b="1" i="1" dirty="0">
                <a:latin typeface="Calibri" panose="020F0502020204030204" pitchFamily="34" charset="0"/>
                <a:cs typeface="Calibri" panose="020F0502020204030204" pitchFamily="34" charset="0"/>
              </a:rPr>
              <a:t>(</a:t>
            </a:r>
            <a:r>
              <a:rPr lang="fr-FR" sz="2800" b="1" i="1" dirty="0" err="1">
                <a:latin typeface="Calibri" panose="020F0502020204030204" pitchFamily="34" charset="0"/>
                <a:cs typeface="Calibri" panose="020F0502020204030204" pitchFamily="34" charset="0"/>
              </a:rPr>
              <a:t>T</a:t>
            </a:r>
            <a:r>
              <a:rPr lang="fr-FR" sz="2800" b="1" i="1" baseline="-25000" dirty="0" err="1">
                <a:latin typeface="Calibri" panose="020F0502020204030204" pitchFamily="34" charset="0"/>
                <a:cs typeface="Calibri" panose="020F0502020204030204" pitchFamily="34" charset="0"/>
              </a:rPr>
              <a:t>µν</a:t>
            </a:r>
            <a:r>
              <a:rPr lang="fr-FR" sz="2800" b="1" i="1" dirty="0">
                <a:latin typeface="Calibri" panose="020F0502020204030204" pitchFamily="34" charset="0"/>
                <a:cs typeface="Calibri" panose="020F0502020204030204" pitchFamily="34" charset="0"/>
              </a:rPr>
              <a:t> – </a:t>
            </a:r>
            <a:r>
              <a:rPr lang="fr-FR" sz="2800" b="1" i="1" dirty="0" err="1">
                <a:latin typeface="Calibri" panose="020F0502020204030204" pitchFamily="34" charset="0"/>
                <a:cs typeface="Calibri" panose="020F0502020204030204" pitchFamily="34" charset="0"/>
              </a:rPr>
              <a:t>g</a:t>
            </a:r>
            <a:r>
              <a:rPr lang="fr-FR" sz="2800" b="1" i="1" baseline="-25000" dirty="0" err="1">
                <a:latin typeface="Calibri" panose="020F0502020204030204" pitchFamily="34" charset="0"/>
                <a:cs typeface="Calibri" panose="020F0502020204030204" pitchFamily="34" charset="0"/>
              </a:rPr>
              <a:t>μν</a:t>
            </a:r>
            <a:r>
              <a:rPr lang="fr-FR" sz="2800" b="1" i="1" dirty="0" err="1">
                <a:latin typeface="Calibri" panose="020F0502020204030204" pitchFamily="34" charset="0"/>
                <a:cs typeface="Calibri" panose="020F0502020204030204" pitchFamily="34" charset="0"/>
              </a:rPr>
              <a:t>T</a:t>
            </a:r>
            <a:r>
              <a:rPr lang="fr-FR" sz="2800" b="1" i="1" dirty="0">
                <a:latin typeface="Calibri" panose="020F0502020204030204" pitchFamily="34" charset="0"/>
                <a:cs typeface="Calibri" panose="020F0502020204030204" pitchFamily="34" charset="0"/>
              </a:rPr>
              <a:t>)</a:t>
            </a:r>
            <a:r>
              <a:rPr lang="fr-FR" sz="2800" b="1" i="1" dirty="0" err="1">
                <a:latin typeface="Calibri" panose="020F0502020204030204" pitchFamily="34" charset="0"/>
                <a:cs typeface="Calibri" panose="020F0502020204030204" pitchFamily="34" charset="0"/>
              </a:rPr>
              <a:t>u</a:t>
            </a:r>
            <a:r>
              <a:rPr lang="fr-FR" sz="2800" b="1" i="1" baseline="30000" dirty="0" err="1">
                <a:latin typeface="Calibri" panose="020F0502020204030204" pitchFamily="34" charset="0"/>
                <a:cs typeface="Calibri" panose="020F0502020204030204" pitchFamily="34" charset="0"/>
              </a:rPr>
              <a:t>μ</a:t>
            </a:r>
            <a:r>
              <a:rPr lang="fr-FR" sz="2800" b="1" i="1" dirty="0" err="1">
                <a:latin typeface="Calibri" panose="020F0502020204030204" pitchFamily="34" charset="0"/>
                <a:cs typeface="Calibri" panose="020F0502020204030204" pitchFamily="34" charset="0"/>
              </a:rPr>
              <a:t>u</a:t>
            </a:r>
            <a:r>
              <a:rPr lang="fr-FR" sz="2800" b="1" i="1" baseline="30000" dirty="0" err="1">
                <a:latin typeface="Calibri" panose="020F0502020204030204" pitchFamily="34" charset="0"/>
                <a:cs typeface="Calibri" panose="020F0502020204030204" pitchFamily="34" charset="0"/>
              </a:rPr>
              <a:t>ν</a:t>
            </a:r>
            <a:r>
              <a:rPr lang="fr-FR" sz="2800" b="1" i="1" dirty="0">
                <a:latin typeface="Calibri" panose="020F0502020204030204" pitchFamily="34" charset="0"/>
                <a:cs typeface="Calibri" panose="020F0502020204030204" pitchFamily="34" charset="0"/>
              </a:rPr>
              <a:t> ≥ 0</a:t>
            </a:r>
            <a:r>
              <a:rPr lang="fr-FR" sz="2800" dirty="0">
                <a:latin typeface="Calibri" panose="020F0502020204030204" pitchFamily="34" charset="0"/>
                <a:cs typeface="Calibri" panose="020F0502020204030204" pitchFamily="34" charset="0"/>
              </a:rPr>
              <a:t> (condition d’énergie forte).</a:t>
            </a:r>
          </a:p>
          <a:p>
            <a:pPr lvl="0" algn="just"/>
            <a:r>
              <a:rPr lang="fr-FR" sz="2800" dirty="0">
                <a:latin typeface="Calibri" panose="020F0502020204030204" pitchFamily="34" charset="0"/>
                <a:cs typeface="Calibri" panose="020F0502020204030204" pitchFamily="34" charset="0"/>
              </a:rPr>
              <a:t>3- La variété est générique (pas trop symétrique) : Il existe au moins un point évènement par lequel passe le vecteur unitaire </a:t>
            </a:r>
            <a:r>
              <a:rPr lang="fr-FR" sz="2800" b="1" i="1" dirty="0">
                <a:latin typeface="Calibri" panose="020F0502020204030204" pitchFamily="34" charset="0"/>
                <a:cs typeface="Calibri" panose="020F0502020204030204" pitchFamily="34" charset="0"/>
              </a:rPr>
              <a:t>u</a:t>
            </a:r>
            <a:r>
              <a:rPr lang="fr-FR" sz="2800" dirty="0">
                <a:latin typeface="Calibri" panose="020F0502020204030204" pitchFamily="34" charset="0"/>
                <a:cs typeface="Calibri" panose="020F0502020204030204" pitchFamily="34" charset="0"/>
              </a:rPr>
              <a:t> tangent à une géodésique temporelle ou nulle où sa relation avec la courbure locale ne satisfait pas une relation spécifique. On doit avoir : </a:t>
            </a:r>
            <a:r>
              <a:rPr lang="fr-FR" sz="2800" b="1" i="1" dirty="0">
                <a:latin typeface="Calibri" panose="020F0502020204030204" pitchFamily="34" charset="0"/>
                <a:cs typeface="Calibri" panose="020F0502020204030204" pitchFamily="34" charset="0"/>
              </a:rPr>
              <a:t>U</a:t>
            </a:r>
            <a:r>
              <a:rPr lang="fr-FR" sz="2800" b="1" i="1" baseline="-25000" dirty="0">
                <a:latin typeface="Calibri" panose="020F0502020204030204" pitchFamily="34" charset="0"/>
                <a:cs typeface="Calibri" panose="020F0502020204030204" pitchFamily="34" charset="0"/>
              </a:rPr>
              <a:t>[α </a:t>
            </a:r>
            <a:r>
              <a:rPr lang="fr-FR" sz="2800" b="1" i="1" dirty="0">
                <a:latin typeface="Calibri" panose="020F0502020204030204" pitchFamily="34" charset="0"/>
                <a:cs typeface="Calibri" panose="020F0502020204030204" pitchFamily="34" charset="0"/>
              </a:rPr>
              <a:t>R </a:t>
            </a:r>
            <a:r>
              <a:rPr lang="fr-FR" sz="2800" b="1" i="1" baseline="-25000" dirty="0">
                <a:latin typeface="Calibri" panose="020F0502020204030204" pitchFamily="34" charset="0"/>
                <a:cs typeface="Calibri" panose="020F0502020204030204" pitchFamily="34" charset="0"/>
              </a:rPr>
              <a:t>β] </a:t>
            </a:r>
            <a:r>
              <a:rPr lang="fr-FR" sz="2800" b="1" i="1" baseline="-25000" dirty="0" err="1">
                <a:latin typeface="Calibri" panose="020F0502020204030204" pitchFamily="34" charset="0"/>
                <a:cs typeface="Calibri" panose="020F0502020204030204" pitchFamily="34" charset="0"/>
              </a:rPr>
              <a:t>γδ</a:t>
            </a:r>
            <a:r>
              <a:rPr lang="fr-FR" sz="2800" b="1" i="1" baseline="-25000" dirty="0">
                <a:latin typeface="Calibri" panose="020F0502020204030204" pitchFamily="34" charset="0"/>
                <a:cs typeface="Calibri" panose="020F0502020204030204" pitchFamily="34" charset="0"/>
              </a:rPr>
              <a:t>[ε </a:t>
            </a:r>
            <a:r>
              <a:rPr lang="fr-FR" sz="2800" b="1" i="1" dirty="0" err="1">
                <a:latin typeface="Calibri" panose="020F0502020204030204" pitchFamily="34" charset="0"/>
                <a:cs typeface="Calibri" panose="020F0502020204030204" pitchFamily="34" charset="0"/>
              </a:rPr>
              <a:t>u</a:t>
            </a:r>
            <a:r>
              <a:rPr lang="fr-FR" sz="2800" b="1" i="1" baseline="-25000" dirty="0" err="1">
                <a:latin typeface="Calibri" panose="020F0502020204030204" pitchFamily="34" charset="0"/>
                <a:cs typeface="Calibri" panose="020F0502020204030204" pitchFamily="34" charset="0"/>
              </a:rPr>
              <a:t>ρ</a:t>
            </a:r>
            <a:r>
              <a:rPr lang="fr-FR" sz="2800" b="1" i="1" baseline="-25000" dirty="0">
                <a:latin typeface="Calibri" panose="020F0502020204030204" pitchFamily="34" charset="0"/>
                <a:cs typeface="Calibri" panose="020F0502020204030204" pitchFamily="34" charset="0"/>
              </a:rPr>
              <a:t>] </a:t>
            </a:r>
            <a:r>
              <a:rPr lang="fr-FR" sz="2800" b="1" i="1" dirty="0" err="1">
                <a:latin typeface="Calibri" panose="020F0502020204030204" pitchFamily="34" charset="0"/>
                <a:cs typeface="Calibri" panose="020F0502020204030204" pitchFamily="34" charset="0"/>
              </a:rPr>
              <a:t>u</a:t>
            </a:r>
            <a:r>
              <a:rPr lang="fr-FR" sz="2800" b="1" i="1" baseline="30000" dirty="0" err="1">
                <a:latin typeface="Calibri" panose="020F0502020204030204" pitchFamily="34" charset="0"/>
                <a:cs typeface="Calibri" panose="020F0502020204030204" pitchFamily="34" charset="0"/>
              </a:rPr>
              <a:t>γ</a:t>
            </a:r>
            <a:r>
              <a:rPr lang="fr-FR" sz="2800" b="1" i="1" dirty="0" err="1">
                <a:latin typeface="Calibri" panose="020F0502020204030204" pitchFamily="34" charset="0"/>
                <a:cs typeface="Calibri" panose="020F0502020204030204" pitchFamily="34" charset="0"/>
              </a:rPr>
              <a:t>u</a:t>
            </a:r>
            <a:r>
              <a:rPr lang="fr-FR" sz="2800" b="1" i="1" baseline="30000" dirty="0" err="1">
                <a:latin typeface="Calibri" panose="020F0502020204030204" pitchFamily="34" charset="0"/>
                <a:cs typeface="Calibri" panose="020F0502020204030204" pitchFamily="34" charset="0"/>
              </a:rPr>
              <a:t>δ</a:t>
            </a:r>
            <a:r>
              <a:rPr lang="fr-FR" sz="2800" b="1" i="1" dirty="0">
                <a:latin typeface="Calibri" panose="020F0502020204030204" pitchFamily="34" charset="0"/>
                <a:cs typeface="Calibri" panose="020F0502020204030204" pitchFamily="34" charset="0"/>
              </a:rPr>
              <a:t> ≠ 0</a:t>
            </a:r>
            <a:r>
              <a:rPr lang="fr-FR" sz="2800" dirty="0">
                <a:latin typeface="Calibri" panose="020F0502020204030204" pitchFamily="34" charset="0"/>
                <a:cs typeface="Calibri" panose="020F0502020204030204" pitchFamily="34" charset="0"/>
              </a:rPr>
              <a:t>  au moins en un point de la géodésique. 4-La variété contient une surface piégée.</a:t>
            </a:r>
          </a:p>
        </p:txBody>
      </p:sp>
    </p:spTree>
    <p:extLst>
      <p:ext uri="{BB962C8B-B14F-4D97-AF65-F5344CB8AC3E}">
        <p14:creationId xmlns:p14="http://schemas.microsoft.com/office/powerpoint/2010/main" val="1493633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5807" y="-21867"/>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5: Théorème des singularités</a:t>
            </a:r>
          </a:p>
        </p:txBody>
      </p:sp>
      <p:sp>
        <p:nvSpPr>
          <p:cNvPr id="3" name="ZoneTexte 2"/>
          <p:cNvSpPr txBox="1"/>
          <p:nvPr/>
        </p:nvSpPr>
        <p:spPr>
          <a:xfrm>
            <a:off x="0" y="1164134"/>
            <a:ext cx="12192000" cy="5693866"/>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Avant l’établissement de ces théorèmes, on pouvait espérer que l’effondrement en une singularité de </a:t>
            </a:r>
            <a:r>
              <a:rPr lang="fr-FR" sz="2800" dirty="0" err="1">
                <a:latin typeface="Calibri" panose="020F0502020204030204" pitchFamily="34" charset="0"/>
                <a:cs typeface="Calibri" panose="020F0502020204030204" pitchFamily="34" charset="0"/>
              </a:rPr>
              <a:t>Schwarzschild</a:t>
            </a:r>
            <a:r>
              <a:rPr lang="fr-FR" sz="2800" dirty="0">
                <a:latin typeface="Calibri" panose="020F0502020204030204" pitchFamily="34" charset="0"/>
                <a:cs typeface="Calibri" panose="020F0502020204030204" pitchFamily="34" charset="0"/>
              </a:rPr>
              <a:t> était un artefact de la symétrie sphérique et que les géométries typiques resteraient non singulières (comme cela se produit en gravitation Newtonienne). </a:t>
            </a:r>
          </a:p>
          <a:p>
            <a:pPr algn="just"/>
            <a:r>
              <a:rPr lang="fr-FR" sz="2800" dirty="0">
                <a:latin typeface="Calibri" panose="020F0502020204030204" pitchFamily="34" charset="0"/>
                <a:cs typeface="Calibri" panose="020F0502020204030204" pitchFamily="34" charset="0"/>
              </a:rPr>
              <a:t> Mais le théorème de Hawking-</a:t>
            </a:r>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montre que une fois que l’effondrement a atteint un certain point, l’évolution vers la singularité est inévitable.  C’est l’incomplétude des géodésiques qui nous révèle l’existence d’une singularité : il existe des géodésiques qui ne peuvent pas être prolongée dans la variété, et qui néanmoins se terminent à une valeur finie du paramètre affine associé. C’est quand une surface piégée apparaît que le point de non retour est atteint.  Ceci suggère qu’une singularité est associée à un horizon. </a:t>
            </a:r>
            <a:r>
              <a:rPr lang="en-GB" sz="2800" i="1" dirty="0">
                <a:latin typeface="Calibri" panose="020F0502020204030204" pitchFamily="34" charset="0"/>
                <a:cs typeface="Calibri" panose="020F0502020204030204" pitchFamily="34" charset="0"/>
              </a:rPr>
              <a:t>Hawking S.W. and Penrose R. (1969). The singularities of gravitational collapse and cosmology. Proc. Roy. Soc. London A </a:t>
            </a:r>
            <a:r>
              <a:rPr lang="fr-FR" sz="2800" i="1" dirty="0">
                <a:latin typeface="Calibri" panose="020F0502020204030204" pitchFamily="34" charset="0"/>
                <a:cs typeface="Calibri" panose="020F0502020204030204" pitchFamily="34" charset="0"/>
              </a:rPr>
              <a:t>314,529-548</a:t>
            </a:r>
          </a:p>
        </p:txBody>
      </p:sp>
    </p:spTree>
    <p:extLst>
      <p:ext uri="{BB962C8B-B14F-4D97-AF65-F5344CB8AC3E}">
        <p14:creationId xmlns:p14="http://schemas.microsoft.com/office/powerpoint/2010/main" val="27892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815" y="2836984"/>
            <a:ext cx="11834239" cy="4021016"/>
          </a:xfrm>
        </p:spPr>
        <p:txBody>
          <a:bodyPr>
            <a:normAutofit lnSpcReduction="10000"/>
          </a:bodyPr>
          <a:lstStyle/>
          <a:p>
            <a:pPr algn="just"/>
            <a:r>
              <a:rPr lang="fr-FR" sz="2800" dirty="0">
                <a:latin typeface="Calibri" panose="020F0502020204030204" pitchFamily="34" charset="0"/>
              </a:rPr>
              <a:t>L’étude des trous noirs a connu un regain d’intérêt à partir des années 1960 où la compréhension de la structure des trous noirs a commencé à se préciser.</a:t>
            </a:r>
          </a:p>
          <a:p>
            <a:pPr algn="just"/>
            <a:r>
              <a:rPr lang="fr-FR" sz="2800" dirty="0">
                <a:latin typeface="Calibri" panose="020F0502020204030204" pitchFamily="34" charset="0"/>
              </a:rPr>
              <a:t>L’étude des trous noirs en rotation, qui par un mécanisme imaginé par </a:t>
            </a:r>
            <a:r>
              <a:rPr lang="fr-FR" sz="2800" dirty="0" err="1">
                <a:latin typeface="Calibri" panose="020F0502020204030204" pitchFamily="34" charset="0"/>
              </a:rPr>
              <a:t>Penrose</a:t>
            </a:r>
            <a:r>
              <a:rPr lang="fr-FR" sz="2800" dirty="0">
                <a:latin typeface="Calibri" panose="020F0502020204030204" pitchFamily="34" charset="0"/>
              </a:rPr>
              <a:t> pouvaient perdre de l’énergie, a nécessité d’établir des équations pour décrire le phénomène. Curieusement ces équations présentaient des analogies avec celles de la thermodynamique.</a:t>
            </a:r>
          </a:p>
          <a:p>
            <a:pPr algn="just"/>
            <a:r>
              <a:rPr lang="fr-FR" sz="2800" dirty="0">
                <a:latin typeface="Calibri" panose="020F0502020204030204" pitchFamily="34" charset="0"/>
              </a:rPr>
              <a:t>D’ici à faire le rapprochement il n’y avait qu’un pas, à savoir attribuer une température, une entropie avec une loi de non décroissance de l’entropie au trou noir.</a:t>
            </a:r>
          </a:p>
        </p:txBody>
      </p:sp>
      <p:sp>
        <p:nvSpPr>
          <p:cNvPr id="7" name="Titre 6"/>
          <p:cNvSpPr>
            <a:spLocks noGrp="1"/>
          </p:cNvSpPr>
          <p:nvPr>
            <p:ph type="title"/>
          </p:nvPr>
        </p:nvSpPr>
        <p:spPr>
          <a:xfrm>
            <a:off x="2944442" y="172732"/>
            <a:ext cx="7382767" cy="907731"/>
          </a:xfrm>
        </p:spPr>
        <p:txBody>
          <a:bodyPr/>
          <a:lstStyle/>
          <a:p>
            <a:r>
              <a:rPr lang="fr-FR" sz="4400" dirty="0">
                <a:latin typeface="Calibri" panose="020F0502020204030204" pitchFamily="34" charset="0"/>
                <a:cs typeface="Calibri" panose="020F0502020204030204" pitchFamily="34" charset="0"/>
              </a:rPr>
              <a:t>Fondement des arguments</a:t>
            </a:r>
          </a:p>
        </p:txBody>
      </p:sp>
      <p:pic>
        <p:nvPicPr>
          <p:cNvPr id="4" name="Image 3" descr="Une image contenant personne, homme, cravate, mur&#10;&#10;Description générée avec un niveau de confiance très élevé"/>
          <p:cNvPicPr>
            <a:picLocks noChangeAspect="1"/>
          </p:cNvPicPr>
          <p:nvPr/>
        </p:nvPicPr>
        <p:blipFill rotWithShape="1">
          <a:blip r:embed="rId2" cstate="print">
            <a:extLst>
              <a:ext uri="{28A0092B-C50C-407E-A947-70E740481C1C}">
                <a14:useLocalDpi xmlns:a14="http://schemas.microsoft.com/office/drawing/2010/main" val="0"/>
              </a:ext>
            </a:extLst>
          </a:blip>
          <a:srcRect l="5096" r="37307"/>
          <a:stretch/>
        </p:blipFill>
        <p:spPr>
          <a:xfrm>
            <a:off x="0" y="0"/>
            <a:ext cx="2327377" cy="2557849"/>
          </a:xfrm>
          <a:prstGeom prst="rect">
            <a:avLst/>
          </a:prstGeom>
        </p:spPr>
      </p:pic>
      <p:sp>
        <p:nvSpPr>
          <p:cNvPr id="5" name="ZoneTexte 4"/>
          <p:cNvSpPr txBox="1"/>
          <p:nvPr/>
        </p:nvSpPr>
        <p:spPr>
          <a:xfrm>
            <a:off x="151815" y="2188517"/>
            <a:ext cx="2100648" cy="369332"/>
          </a:xfrm>
          <a:prstGeom prst="rect">
            <a:avLst/>
          </a:prstGeom>
          <a:noFill/>
        </p:spPr>
        <p:txBody>
          <a:bodyPr wrap="square" rtlCol="0">
            <a:spAutoFit/>
          </a:bodyPr>
          <a:lstStyle/>
          <a:p>
            <a:r>
              <a:rPr lang="fr-FR" b="1" dirty="0" err="1"/>
              <a:t>Penrose</a:t>
            </a:r>
            <a:r>
              <a:rPr lang="fr-FR" b="1" dirty="0"/>
              <a:t> en 2005</a:t>
            </a:r>
          </a:p>
        </p:txBody>
      </p:sp>
    </p:spTree>
    <p:extLst>
      <p:ext uri="{BB962C8B-B14F-4D97-AF65-F5344CB8AC3E}">
        <p14:creationId xmlns:p14="http://schemas.microsoft.com/office/powerpoint/2010/main" val="119785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9556" y="-160304"/>
            <a:ext cx="11442356"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6: Introduction des méthodes globales</a:t>
            </a:r>
          </a:p>
        </p:txBody>
      </p:sp>
      <p:sp>
        <p:nvSpPr>
          <p:cNvPr id="3" name="ZoneTexte 2"/>
          <p:cNvSpPr txBox="1"/>
          <p:nvPr/>
        </p:nvSpPr>
        <p:spPr>
          <a:xfrm>
            <a:off x="86497" y="1189905"/>
            <a:ext cx="11994291" cy="5693866"/>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En 1965 </a:t>
            </a:r>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(1965b), en introduisant les méthodes globales  utilisant la topologie, démontre que au contraire, ce n’est pas un artéfact de la symétrie. </a:t>
            </a:r>
          </a:p>
          <a:p>
            <a:pPr algn="just"/>
            <a:endParaRPr lang="fr-FR" sz="2800" dirty="0">
              <a:latin typeface="Calibri" panose="020F0502020204030204" pitchFamily="34" charset="0"/>
              <a:cs typeface="Calibri" panose="020F0502020204030204" pitchFamily="34" charset="0"/>
            </a:endParaRPr>
          </a:p>
          <a:p>
            <a:pPr algn="just"/>
            <a:r>
              <a:rPr lang="fr-FR" sz="2800" dirty="0">
                <a:latin typeface="Calibri" panose="020F0502020204030204" pitchFamily="34" charset="0"/>
                <a:cs typeface="Calibri" panose="020F0502020204030204" pitchFamily="34" charset="0"/>
              </a:rPr>
              <a:t>En effet, si certaines conditions sont satisfaites, en particulier l’existence de surfaces piégées et la condition d’énergie faible (énergie locale non négative), cela implique que, indépendamment de la symétrie, le développement de singularités est inéluctable.</a:t>
            </a:r>
          </a:p>
          <a:p>
            <a:pPr algn="just"/>
            <a:endParaRPr lang="fr-FR" sz="2800" dirty="0">
              <a:latin typeface="Calibri" panose="020F0502020204030204" pitchFamily="34" charset="0"/>
              <a:cs typeface="Calibri" panose="020F0502020204030204" pitchFamily="34" charset="0"/>
            </a:endParaRPr>
          </a:p>
          <a:p>
            <a:pPr algn="just"/>
            <a:r>
              <a:rPr lang="fr-FR" sz="2800" dirty="0">
                <a:latin typeface="Calibri" panose="020F0502020204030204" pitchFamily="34" charset="0"/>
                <a:cs typeface="Calibri" panose="020F0502020204030204" pitchFamily="34" charset="0"/>
              </a:rPr>
              <a:t>A Londres, en été 1965, dans une salle de conférence comble, </a:t>
            </a:r>
            <a:r>
              <a:rPr lang="fr-FR" sz="2800" dirty="0" err="1">
                <a:latin typeface="Calibri" panose="020F0502020204030204" pitchFamily="34" charset="0"/>
                <a:cs typeface="Calibri" panose="020F0502020204030204" pitchFamily="34" charset="0"/>
              </a:rPr>
              <a:t>Kalatnikov</a:t>
            </a:r>
            <a:r>
              <a:rPr lang="fr-FR" sz="2800" dirty="0">
                <a:latin typeface="Calibri" panose="020F0502020204030204" pitchFamily="34" charset="0"/>
                <a:cs typeface="Calibri" panose="020F0502020204030204" pitchFamily="34" charset="0"/>
              </a:rPr>
              <a:t> expose que selon leurs travaux (avec Lifchitz) les trous noirs n’abritent pas de singularités, du fait de l’instabilité liée à la croissance des déformations par rapport à la symétrie, ce qu’ils pensaient avoir démontré par les méthodes classiques locales que tous les physiciens présents connaissaient bien. </a:t>
            </a:r>
            <a:endParaRPr lang="fr-FR" sz="2800" dirty="0"/>
          </a:p>
        </p:txBody>
      </p:sp>
    </p:spTree>
    <p:extLst>
      <p:ext uri="{BB962C8B-B14F-4D97-AF65-F5344CB8AC3E}">
        <p14:creationId xmlns:p14="http://schemas.microsoft.com/office/powerpoint/2010/main" val="29176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497" y="-21867"/>
            <a:ext cx="11442356"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6: Introduction des méthodes globales</a:t>
            </a:r>
          </a:p>
        </p:txBody>
      </p:sp>
      <p:sp>
        <p:nvSpPr>
          <p:cNvPr id="3" name="ZoneTexte 2"/>
          <p:cNvSpPr txBox="1"/>
          <p:nvPr/>
        </p:nvSpPr>
        <p:spPr>
          <a:xfrm>
            <a:off x="172994" y="1164134"/>
            <a:ext cx="11907795" cy="5693866"/>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A la fin de l’exposé, C. </a:t>
            </a:r>
            <a:r>
              <a:rPr lang="fr-FR" sz="2800" dirty="0" err="1">
                <a:latin typeface="Calibri" panose="020F0502020204030204" pitchFamily="34" charset="0"/>
                <a:cs typeface="Calibri" panose="020F0502020204030204" pitchFamily="34" charset="0"/>
              </a:rPr>
              <a:t>Misner</a:t>
            </a:r>
            <a:r>
              <a:rPr lang="fr-FR" sz="2800" dirty="0">
                <a:latin typeface="Calibri" panose="020F0502020204030204" pitchFamily="34" charset="0"/>
                <a:cs typeface="Calibri" panose="020F0502020204030204" pitchFamily="34" charset="0"/>
              </a:rPr>
              <a:t> exprime son désaccord en s’appuyant sur le théorème que </a:t>
            </a:r>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venait de démontrer en 1965. </a:t>
            </a:r>
          </a:p>
          <a:p>
            <a:pPr algn="just"/>
            <a:r>
              <a:rPr lang="fr-FR" sz="2800" dirty="0">
                <a:latin typeface="Calibri" panose="020F0502020204030204" pitchFamily="34" charset="0"/>
                <a:cs typeface="Calibri" panose="020F0502020204030204" pitchFamily="34" charset="0"/>
              </a:rPr>
              <a:t> </a:t>
            </a:r>
          </a:p>
          <a:p>
            <a:pPr algn="just"/>
            <a:r>
              <a:rPr lang="fr-FR" sz="2800" dirty="0">
                <a:latin typeface="Calibri" panose="020F0502020204030204" pitchFamily="34" charset="0"/>
                <a:cs typeface="Calibri" panose="020F0502020204030204" pitchFamily="34" charset="0"/>
              </a:rPr>
              <a:t>La délégation soviétique, prise par surprise, était désorientée du fait que d’une part elle avait eu du mal à suivre l’exposé en anglais assez vif de </a:t>
            </a:r>
            <a:r>
              <a:rPr lang="fr-FR" sz="2800" dirty="0" err="1">
                <a:latin typeface="Calibri" panose="020F0502020204030204" pitchFamily="34" charset="0"/>
                <a:cs typeface="Calibri" panose="020F0502020204030204" pitchFamily="34" charset="0"/>
              </a:rPr>
              <a:t>Misner</a:t>
            </a:r>
            <a:r>
              <a:rPr lang="fr-FR" sz="2800" dirty="0">
                <a:latin typeface="Calibri" panose="020F0502020204030204" pitchFamily="34" charset="0"/>
                <a:cs typeface="Calibri" panose="020F0502020204030204" pitchFamily="34" charset="0"/>
              </a:rPr>
              <a:t> et d’autre part que le théorème de </a:t>
            </a:r>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reposait sur des arguments topologiques mal connus des experts de la relativité à la différence de leur démonstration qui était fondée sur des méthodes qui avaient fait leurs preuves. </a:t>
            </a:r>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devait donc se tromper. </a:t>
            </a:r>
          </a:p>
          <a:p>
            <a:pPr algn="just"/>
            <a:endParaRPr lang="fr-FR" sz="2800" dirty="0">
              <a:latin typeface="Calibri" panose="020F0502020204030204" pitchFamily="34" charset="0"/>
              <a:cs typeface="Calibri" panose="020F0502020204030204" pitchFamily="34" charset="0"/>
            </a:endParaRPr>
          </a:p>
          <a:p>
            <a:pPr algn="just"/>
            <a:r>
              <a:rPr lang="fr-FR" sz="2800" dirty="0">
                <a:latin typeface="Calibri" panose="020F0502020204030204" pitchFamily="34" charset="0"/>
                <a:cs typeface="Calibri" panose="020F0502020204030204" pitchFamily="34" charset="0"/>
              </a:rPr>
              <a:t>En 1969 Lifchitz devait reconnaître leur erreur. En 1961, ils n’avaient pas trouvé une solution présentant des perturbations parfaitement aléatoires, mais depuis ils avaient fini par en trouver une avec un étudiant en thèse </a:t>
            </a:r>
            <a:r>
              <a:rPr lang="fr-FR" sz="2800" dirty="0" err="1">
                <a:latin typeface="Calibri" panose="020F0502020204030204" pitchFamily="34" charset="0"/>
                <a:cs typeface="Calibri" panose="020F0502020204030204" pitchFamily="34" charset="0"/>
              </a:rPr>
              <a:t>V.Belinsky</a:t>
            </a:r>
            <a:r>
              <a:rPr lang="fr-FR"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50333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497" y="-21867"/>
            <a:ext cx="11046940"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6: Introduction des </a:t>
            </a:r>
            <a:r>
              <a:rPr lang="fr-FR" sz="4400" dirty="0" err="1">
                <a:latin typeface="Calibri" panose="020F0502020204030204" pitchFamily="34" charset="0"/>
                <a:cs typeface="Calibri" panose="020F0502020204030204" pitchFamily="34" charset="0"/>
              </a:rPr>
              <a:t>methodes</a:t>
            </a:r>
            <a:r>
              <a:rPr lang="fr-FR" sz="4400" dirty="0">
                <a:latin typeface="Calibri" panose="020F0502020204030204" pitchFamily="34" charset="0"/>
                <a:cs typeface="Calibri" panose="020F0502020204030204" pitchFamily="34" charset="0"/>
              </a:rPr>
              <a:t> globales</a:t>
            </a:r>
          </a:p>
        </p:txBody>
      </p:sp>
      <p:sp>
        <p:nvSpPr>
          <p:cNvPr id="3" name="ZoneTexte 2"/>
          <p:cNvSpPr txBox="1"/>
          <p:nvPr/>
        </p:nvSpPr>
        <p:spPr>
          <a:xfrm>
            <a:off x="0" y="1028210"/>
            <a:ext cx="12192000" cy="6555641"/>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Cette nouvelle singularité B.K.L (</a:t>
            </a:r>
            <a:r>
              <a:rPr lang="fr-FR" sz="2800" dirty="0" err="1">
                <a:latin typeface="Calibri" panose="020F0502020204030204" pitchFamily="34" charset="0"/>
                <a:cs typeface="Calibri" panose="020F0502020204030204" pitchFamily="34" charset="0"/>
              </a:rPr>
              <a:t>Belinsky</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Kalatnikov</a:t>
            </a:r>
            <a:r>
              <a:rPr lang="fr-FR" sz="2800" dirty="0">
                <a:latin typeface="Calibri" panose="020F0502020204030204" pitchFamily="34" charset="0"/>
                <a:cs typeface="Calibri" panose="020F0502020204030204" pitchFamily="34" charset="0"/>
              </a:rPr>
              <a:t>, Lifchitz) devait correspondre selon eux à l’état de la singularité centrale résultant de l’effondrement d’une étoile ou du Big </a:t>
            </a:r>
            <a:r>
              <a:rPr lang="fr-FR" sz="2800" dirty="0" err="1">
                <a:latin typeface="Calibri" panose="020F0502020204030204" pitchFamily="34" charset="0"/>
                <a:cs typeface="Calibri" panose="020F0502020204030204" pitchFamily="34" charset="0"/>
              </a:rPr>
              <a:t>crunch</a:t>
            </a:r>
            <a:r>
              <a:rPr lang="fr-FR" sz="2800" dirty="0">
                <a:latin typeface="Calibri" panose="020F0502020204030204" pitchFamily="34" charset="0"/>
                <a:cs typeface="Calibri" panose="020F0502020204030204" pitchFamily="34" charset="0"/>
              </a:rPr>
              <a:t> éventuel de l’univers. </a:t>
            </a:r>
          </a:p>
          <a:p>
            <a:pPr algn="just"/>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(1968a) et Hawking vont poursuivre leurs travaux en utilisant cette nouvelle méthode s’opposant aux méthodes précédentes qui s’appuient sur les équations différentielles du champ (qui sont locales).</a:t>
            </a:r>
          </a:p>
          <a:p>
            <a:pPr algn="just"/>
            <a:r>
              <a:rPr lang="fr-FR" sz="2800" dirty="0">
                <a:latin typeface="Calibri" panose="020F0502020204030204" pitchFamily="34" charset="0"/>
                <a:cs typeface="Calibri" panose="020F0502020204030204" pitchFamily="34" charset="0"/>
              </a:rPr>
              <a:t>Cela va permettre la démonstration de nouveaux théorèmes (Hawking 1966a, 1966b1971b, 1972a,1973, Hawking et </a:t>
            </a:r>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1969, Hawking et Ellis 1973).</a:t>
            </a:r>
          </a:p>
          <a:p>
            <a:pPr algn="just"/>
            <a:r>
              <a:rPr lang="fr-FR" sz="2800" dirty="0">
                <a:latin typeface="Calibri" panose="020F0502020204030204" pitchFamily="34" charset="0"/>
                <a:cs typeface="Calibri" panose="020F0502020204030204" pitchFamily="34" charset="0"/>
              </a:rPr>
              <a:t> K. </a:t>
            </a:r>
            <a:r>
              <a:rPr lang="fr-FR" sz="2800" dirty="0" err="1">
                <a:latin typeface="Calibri" panose="020F0502020204030204" pitchFamily="34" charset="0"/>
                <a:cs typeface="Calibri" panose="020F0502020204030204" pitchFamily="34" charset="0"/>
              </a:rPr>
              <a:t>Thorne</a:t>
            </a:r>
            <a:r>
              <a:rPr lang="fr-FR" sz="2800" dirty="0">
                <a:latin typeface="Calibri" panose="020F0502020204030204" pitchFamily="34" charset="0"/>
                <a:cs typeface="Calibri" panose="020F0502020204030204" pitchFamily="34" charset="0"/>
              </a:rPr>
              <a:t> fait remarquer que ce n’est pas étonnant que les découvertes dans ce domaine aient été trustées par les physiciens théoriciens britanniques, car ils reçoivent une solide formation mathématique à la différence des américains plus pratiques. Quant aux théoriciens physiciens français, encore meilleurs en mathématiques, l’excès de rigorisme les rend improductifs (selon K. </a:t>
            </a:r>
            <a:r>
              <a:rPr lang="fr-FR" sz="2800" dirty="0" err="1">
                <a:latin typeface="Calibri" panose="020F0502020204030204" pitchFamily="34" charset="0"/>
                <a:cs typeface="Calibri" panose="020F0502020204030204" pitchFamily="34" charset="0"/>
              </a:rPr>
              <a:t>Thorne</a:t>
            </a:r>
            <a:r>
              <a:rPr lang="fr-FR" sz="2800" dirty="0">
                <a:latin typeface="Calibri" panose="020F0502020204030204" pitchFamily="34" charset="0"/>
                <a:cs typeface="Calibri" panose="020F0502020204030204" pitchFamily="34" charset="0"/>
              </a:rPr>
              <a:t>). </a:t>
            </a:r>
          </a:p>
          <a:p>
            <a:pPr algn="just"/>
            <a:endParaRPr lang="fr-FR" sz="2800" dirty="0">
              <a:latin typeface="Calibri" panose="020F0502020204030204" pitchFamily="34" charset="0"/>
              <a:cs typeface="Calibri" panose="020F0502020204030204" pitchFamily="34" charset="0"/>
            </a:endParaRPr>
          </a:p>
          <a:p>
            <a:pPr algn="just"/>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826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497" y="-21867"/>
            <a:ext cx="11046940"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6: Introduction des </a:t>
            </a:r>
            <a:r>
              <a:rPr lang="fr-FR" sz="4400" dirty="0" err="1">
                <a:latin typeface="Calibri" panose="020F0502020204030204" pitchFamily="34" charset="0"/>
                <a:cs typeface="Calibri" panose="020F0502020204030204" pitchFamily="34" charset="0"/>
              </a:rPr>
              <a:t>methodes</a:t>
            </a:r>
            <a:r>
              <a:rPr lang="fr-FR" sz="4400" dirty="0">
                <a:latin typeface="Calibri" panose="020F0502020204030204" pitchFamily="34" charset="0"/>
                <a:cs typeface="Calibri" panose="020F0502020204030204" pitchFamily="34" charset="0"/>
              </a:rPr>
              <a:t> globales</a:t>
            </a:r>
          </a:p>
        </p:txBody>
      </p:sp>
      <p:sp>
        <p:nvSpPr>
          <p:cNvPr id="3" name="ZoneTexte 2"/>
          <p:cNvSpPr txBox="1"/>
          <p:nvPr/>
        </p:nvSpPr>
        <p:spPr>
          <a:xfrm>
            <a:off x="0" y="1139421"/>
            <a:ext cx="12192000" cy="4401205"/>
          </a:xfrm>
          <a:prstGeom prst="rect">
            <a:avLst/>
          </a:prstGeom>
          <a:noFill/>
        </p:spPr>
        <p:txBody>
          <a:bodyPr wrap="square" rtlCol="0">
            <a:spAutoFit/>
          </a:bodyPr>
          <a:lstStyle/>
          <a:p>
            <a:pPr algn="just"/>
            <a:endParaRPr lang="fr-FR" sz="2000" i="1" dirty="0">
              <a:latin typeface="Calibri" panose="020F0502020204030204" pitchFamily="34" charset="0"/>
              <a:cs typeface="Calibri" panose="020F0502020204030204" pitchFamily="34" charset="0"/>
            </a:endParaRPr>
          </a:p>
          <a:p>
            <a:pPr algn="just"/>
            <a:r>
              <a:rPr lang="en-GB" sz="2000" dirty="0">
                <a:latin typeface="Calibri" panose="020F0502020204030204" pitchFamily="34" charset="0"/>
                <a:cs typeface="Calibri" panose="020F0502020204030204" pitchFamily="34" charset="0"/>
              </a:rPr>
              <a:t>Penrose R. (1965).</a:t>
            </a:r>
            <a:r>
              <a:rPr lang="en-GB" sz="2000" dirty="0" err="1">
                <a:latin typeface="Calibri" panose="020F0502020204030204" pitchFamily="34" charset="0"/>
                <a:cs typeface="Calibri" panose="020F0502020204030204" pitchFamily="34" charset="0"/>
              </a:rPr>
              <a:t>Gravitationnal</a:t>
            </a:r>
            <a:r>
              <a:rPr lang="en-GB" sz="2000" dirty="0">
                <a:latin typeface="Calibri" panose="020F0502020204030204" pitchFamily="34" charset="0"/>
                <a:cs typeface="Calibri" panose="020F0502020204030204" pitchFamily="34" charset="0"/>
              </a:rPr>
              <a:t> collapse and space time singularities. Phys. Rev. Letters Vol 14, N.3 p 57-59</a:t>
            </a:r>
            <a:endParaRPr lang="fr-FR" sz="2000" dirty="0">
              <a:latin typeface="Calibri" panose="020F0502020204030204" pitchFamily="34" charset="0"/>
              <a:cs typeface="Calibri" panose="020F0502020204030204" pitchFamily="34" charset="0"/>
            </a:endParaRPr>
          </a:p>
          <a:p>
            <a:pPr algn="just"/>
            <a:r>
              <a:rPr lang="fr-FR" sz="2000" i="1" dirty="0" err="1">
                <a:latin typeface="Calibri" panose="020F0502020204030204" pitchFamily="34" charset="0"/>
                <a:cs typeface="Calibri" panose="020F0502020204030204" pitchFamily="34" charset="0"/>
              </a:rPr>
              <a:t>Belinskii</a:t>
            </a:r>
            <a:r>
              <a:rPr lang="fr-FR" sz="2000" i="1" dirty="0">
                <a:latin typeface="Calibri" panose="020F0502020204030204" pitchFamily="34" charset="0"/>
                <a:cs typeface="Calibri" panose="020F0502020204030204" pitchFamily="34" charset="0"/>
              </a:rPr>
              <a:t>  V.A, </a:t>
            </a:r>
            <a:r>
              <a:rPr lang="fr-FR" sz="2000" i="1" dirty="0" err="1">
                <a:latin typeface="Calibri" panose="020F0502020204030204" pitchFamily="34" charset="0"/>
                <a:cs typeface="Calibri" panose="020F0502020204030204" pitchFamily="34" charset="0"/>
              </a:rPr>
              <a:t>Kalatnikov</a:t>
            </a:r>
            <a:r>
              <a:rPr lang="fr-FR" sz="2000" i="1" dirty="0">
                <a:latin typeface="Calibri" panose="020F0502020204030204" pitchFamily="34" charset="0"/>
                <a:cs typeface="Calibri" panose="020F0502020204030204" pitchFamily="34" charset="0"/>
              </a:rPr>
              <a:t> I, Lifchitz E. (1970). </a:t>
            </a:r>
            <a:r>
              <a:rPr lang="en-GB" sz="2000" i="1" dirty="0">
                <a:latin typeface="Calibri" panose="020F0502020204030204" pitchFamily="34" charset="0"/>
                <a:cs typeface="Calibri" panose="020F0502020204030204" pitchFamily="34" charset="0"/>
              </a:rPr>
              <a:t>Oscillatory approach to a singular point in the relativistic </a:t>
            </a:r>
            <a:r>
              <a:rPr lang="en-GB" sz="2000" i="1" dirty="0" err="1">
                <a:latin typeface="Calibri" panose="020F0502020204030204" pitchFamily="34" charset="0"/>
                <a:cs typeface="Calibri" panose="020F0502020204030204" pitchFamily="34" charset="0"/>
              </a:rPr>
              <a:t>cosmology.Adv</a:t>
            </a:r>
            <a:r>
              <a:rPr lang="en-GB" sz="2000" i="1" dirty="0">
                <a:latin typeface="Calibri" panose="020F0502020204030204" pitchFamily="34" charset="0"/>
                <a:cs typeface="Calibri" panose="020F0502020204030204" pitchFamily="34" charset="0"/>
              </a:rPr>
              <a:t>. Phys. 19, 523-573.</a:t>
            </a:r>
            <a:endParaRPr lang="fr-FR" sz="2000" i="1" dirty="0">
              <a:latin typeface="Calibri" panose="020F0502020204030204" pitchFamily="34" charset="0"/>
              <a:cs typeface="Calibri" panose="020F0502020204030204" pitchFamily="34" charset="0"/>
            </a:endParaRPr>
          </a:p>
          <a:p>
            <a:pPr algn="just"/>
            <a:r>
              <a:rPr lang="en-GB" sz="2000" i="1" dirty="0">
                <a:latin typeface="Calibri" panose="020F0502020204030204" pitchFamily="34" charset="0"/>
                <a:cs typeface="Calibri" panose="020F0502020204030204" pitchFamily="34" charset="0"/>
              </a:rPr>
              <a:t>Penrose R. (1968a). Structure of spacetime in “DeWitt and Wheeler”. §34.1-34.4,41.7-41.11, Boxes 34.1,34.2,44.3 </a:t>
            </a:r>
            <a:endParaRPr lang="fr-FR" sz="2000" i="1" dirty="0">
              <a:latin typeface="Calibri" panose="020F0502020204030204" pitchFamily="34" charset="0"/>
              <a:cs typeface="Calibri" panose="020F0502020204030204" pitchFamily="34" charset="0"/>
            </a:endParaRPr>
          </a:p>
          <a:p>
            <a:pPr algn="just"/>
            <a:r>
              <a:rPr lang="en-GB" sz="2000" i="1" dirty="0">
                <a:latin typeface="Calibri" panose="020F0502020204030204" pitchFamily="34" charset="0"/>
                <a:cs typeface="Calibri" panose="020F0502020204030204" pitchFamily="34" charset="0"/>
              </a:rPr>
              <a:t>Hawking S.W.(1966a). Singularities and the geometry of spacetime. Adam prize essay. Cambridge univers.UK</a:t>
            </a:r>
            <a:endParaRPr lang="fr-FR" sz="2000" i="1" dirty="0">
              <a:latin typeface="Calibri" panose="020F0502020204030204" pitchFamily="34" charset="0"/>
              <a:cs typeface="Calibri" panose="020F0502020204030204" pitchFamily="34" charset="0"/>
            </a:endParaRPr>
          </a:p>
          <a:p>
            <a:pPr algn="just"/>
            <a:r>
              <a:rPr lang="en-GB" sz="2000" i="1" dirty="0">
                <a:latin typeface="Calibri" panose="020F0502020204030204" pitchFamily="34" charset="0"/>
                <a:cs typeface="Calibri" panose="020F0502020204030204" pitchFamily="34" charset="0"/>
              </a:rPr>
              <a:t>Hawking S.W. (1966b). The </a:t>
            </a:r>
            <a:r>
              <a:rPr lang="en-GB" sz="2000" i="1" dirty="0" err="1">
                <a:latin typeface="Calibri" panose="020F0502020204030204" pitchFamily="34" charset="0"/>
                <a:cs typeface="Calibri" panose="020F0502020204030204" pitchFamily="34" charset="0"/>
              </a:rPr>
              <a:t>occurence</a:t>
            </a:r>
            <a:r>
              <a:rPr lang="en-GB" sz="2000" i="1" dirty="0">
                <a:latin typeface="Calibri" panose="020F0502020204030204" pitchFamily="34" charset="0"/>
                <a:cs typeface="Calibri" panose="020F0502020204030204" pitchFamily="34" charset="0"/>
              </a:rPr>
              <a:t> of singularities. Proc. R. Society . London A 294. 511-521</a:t>
            </a:r>
            <a:endParaRPr lang="fr-FR" sz="2000" i="1" dirty="0">
              <a:latin typeface="Calibri" panose="020F0502020204030204" pitchFamily="34" charset="0"/>
              <a:cs typeface="Calibri" panose="020F0502020204030204" pitchFamily="34" charset="0"/>
            </a:endParaRPr>
          </a:p>
          <a:p>
            <a:pPr algn="just"/>
            <a:r>
              <a:rPr lang="en-GB" sz="2000" i="1" dirty="0">
                <a:latin typeface="Calibri" panose="020F0502020204030204" pitchFamily="34" charset="0"/>
                <a:cs typeface="Calibri" panose="020F0502020204030204" pitchFamily="34" charset="0"/>
              </a:rPr>
              <a:t>Hawking S.W.(1971) </a:t>
            </a:r>
            <a:r>
              <a:rPr lang="en-GB" sz="2000" i="1" dirty="0" err="1">
                <a:latin typeface="Calibri" panose="020F0502020204030204" pitchFamily="34" charset="0"/>
                <a:cs typeface="Calibri" panose="020F0502020204030204" pitchFamily="34" charset="0"/>
              </a:rPr>
              <a:t>Gravitationanl</a:t>
            </a:r>
            <a:r>
              <a:rPr lang="en-GB" sz="2000" i="1" dirty="0">
                <a:latin typeface="Calibri" panose="020F0502020204030204" pitchFamily="34" charset="0"/>
                <a:cs typeface="Calibri" panose="020F0502020204030204" pitchFamily="34" charset="0"/>
              </a:rPr>
              <a:t> radiation from </a:t>
            </a:r>
            <a:r>
              <a:rPr lang="en-GB" sz="2000" i="1" dirty="0" err="1">
                <a:latin typeface="Calibri" panose="020F0502020204030204" pitchFamily="34" charset="0"/>
                <a:cs typeface="Calibri" panose="020F0502020204030204" pitchFamily="34" charset="0"/>
              </a:rPr>
              <a:t>collinding</a:t>
            </a:r>
            <a:r>
              <a:rPr lang="en-GB" sz="2000" i="1" dirty="0">
                <a:latin typeface="Calibri" panose="020F0502020204030204" pitchFamily="34" charset="0"/>
                <a:cs typeface="Calibri" panose="020F0502020204030204" pitchFamily="34" charset="0"/>
              </a:rPr>
              <a:t> black holes. Phys. Rev. Letters26,1344-1346</a:t>
            </a:r>
            <a:endParaRPr lang="fr-FR" sz="2000" i="1" dirty="0">
              <a:latin typeface="Calibri" panose="020F0502020204030204" pitchFamily="34" charset="0"/>
              <a:cs typeface="Calibri" panose="020F0502020204030204" pitchFamily="34" charset="0"/>
            </a:endParaRPr>
          </a:p>
          <a:p>
            <a:pPr algn="just"/>
            <a:r>
              <a:rPr lang="en-GB" sz="2000" i="1" dirty="0">
                <a:latin typeface="Calibri" panose="020F0502020204030204" pitchFamily="34" charset="0"/>
                <a:cs typeface="Calibri" panose="020F0502020204030204" pitchFamily="34" charset="0"/>
              </a:rPr>
              <a:t>Hawking. S.W.(1972a). Black holes in general relativity. </a:t>
            </a:r>
            <a:r>
              <a:rPr lang="en-GB" sz="2000" i="1" dirty="0" err="1">
                <a:latin typeface="Calibri" panose="020F0502020204030204" pitchFamily="34" charset="0"/>
                <a:cs typeface="Calibri" panose="020F0502020204030204" pitchFamily="34" charset="0"/>
              </a:rPr>
              <a:t>Commun</a:t>
            </a:r>
            <a:r>
              <a:rPr lang="en-GB" sz="2000" i="1" dirty="0">
                <a:latin typeface="Calibri" panose="020F0502020204030204" pitchFamily="34" charset="0"/>
                <a:cs typeface="Calibri" panose="020F0502020204030204" pitchFamily="34" charset="0"/>
              </a:rPr>
              <a:t>. </a:t>
            </a:r>
            <a:r>
              <a:rPr lang="en-GB" sz="2000" i="1" dirty="0" err="1">
                <a:latin typeface="Calibri" panose="020F0502020204030204" pitchFamily="34" charset="0"/>
                <a:cs typeface="Calibri" panose="020F0502020204030204" pitchFamily="34" charset="0"/>
              </a:rPr>
              <a:t>Math.Phys</a:t>
            </a:r>
            <a:r>
              <a:rPr lang="en-GB" sz="2000" i="1" dirty="0">
                <a:latin typeface="Calibri" panose="020F0502020204030204" pitchFamily="34" charset="0"/>
                <a:cs typeface="Calibri" panose="020F0502020204030204" pitchFamily="34" charset="0"/>
              </a:rPr>
              <a:t>. 25, 152-166.</a:t>
            </a:r>
            <a:endParaRPr lang="fr-FR" sz="2000" i="1" dirty="0">
              <a:latin typeface="Calibri" panose="020F0502020204030204" pitchFamily="34" charset="0"/>
              <a:cs typeface="Calibri" panose="020F0502020204030204" pitchFamily="34" charset="0"/>
            </a:endParaRPr>
          </a:p>
          <a:p>
            <a:pPr algn="just"/>
            <a:r>
              <a:rPr lang="en-GB" sz="2000" i="1" dirty="0">
                <a:latin typeface="Calibri" panose="020F0502020204030204" pitchFamily="34" charset="0"/>
                <a:cs typeface="Calibri" panose="020F0502020204030204" pitchFamily="34" charset="0"/>
              </a:rPr>
              <a:t>Hawking S.W. (1973).The event horizon. In DeWitt and DeWitt , §34.1-34.5</a:t>
            </a:r>
            <a:endParaRPr lang="fr-FR" sz="2000" i="1" dirty="0">
              <a:latin typeface="Calibri" panose="020F0502020204030204" pitchFamily="34" charset="0"/>
              <a:cs typeface="Calibri" panose="020F0502020204030204" pitchFamily="34" charset="0"/>
            </a:endParaRPr>
          </a:p>
          <a:p>
            <a:pPr algn="just"/>
            <a:r>
              <a:rPr lang="en-GB" sz="2000" i="1" dirty="0">
                <a:latin typeface="Calibri" panose="020F0502020204030204" pitchFamily="34" charset="0"/>
                <a:cs typeface="Calibri" panose="020F0502020204030204" pitchFamily="34" charset="0"/>
              </a:rPr>
              <a:t>Hawking S.W. and Penrose R. (1969). The singularities of gravitational collapse and cosmology. Proc. Roy. Soc. London A 314,529-548</a:t>
            </a:r>
            <a:endParaRPr lang="fr-FR" sz="2000" i="1" dirty="0">
              <a:latin typeface="Calibri" panose="020F0502020204030204" pitchFamily="34" charset="0"/>
              <a:cs typeface="Calibri" panose="020F0502020204030204" pitchFamily="34" charset="0"/>
            </a:endParaRPr>
          </a:p>
          <a:p>
            <a:pPr algn="just"/>
            <a:r>
              <a:rPr lang="fr-FR" sz="2000" i="1" dirty="0">
                <a:latin typeface="Calibri" panose="020F0502020204030204" pitchFamily="34" charset="0"/>
                <a:cs typeface="Calibri" panose="020F0502020204030204" pitchFamily="34" charset="0"/>
              </a:rPr>
              <a:t>Hawking S.W. and </a:t>
            </a:r>
            <a:r>
              <a:rPr lang="fr-FR" sz="2000" i="1" dirty="0" err="1">
                <a:latin typeface="Calibri" panose="020F0502020204030204" pitchFamily="34" charset="0"/>
                <a:cs typeface="Calibri" panose="020F0502020204030204" pitchFamily="34" charset="0"/>
              </a:rPr>
              <a:t>Penrose</a:t>
            </a:r>
            <a:r>
              <a:rPr lang="fr-FR" sz="2000" i="1" dirty="0">
                <a:latin typeface="Calibri" panose="020F0502020204030204" pitchFamily="34" charset="0"/>
                <a:cs typeface="Calibri" panose="020F0502020204030204" pitchFamily="34" charset="0"/>
              </a:rPr>
              <a:t> R. (1997).La nature de l’espace et du temps. </a:t>
            </a:r>
            <a:r>
              <a:rPr lang="en-GB" sz="2000" i="1" dirty="0" err="1">
                <a:latin typeface="Calibri" panose="020F0502020204030204" pitchFamily="34" charset="0"/>
                <a:cs typeface="Calibri" panose="020F0502020204030204" pitchFamily="34" charset="0"/>
              </a:rPr>
              <a:t>Nrf</a:t>
            </a:r>
            <a:r>
              <a:rPr lang="en-GB" sz="2000" i="1" dirty="0">
                <a:latin typeface="Calibri" panose="020F0502020204030204" pitchFamily="34" charset="0"/>
                <a:cs typeface="Calibri" panose="020F0502020204030204" pitchFamily="34" charset="0"/>
              </a:rPr>
              <a:t> </a:t>
            </a:r>
            <a:r>
              <a:rPr lang="en-GB" sz="2000" i="1" dirty="0" err="1">
                <a:latin typeface="Calibri" panose="020F0502020204030204" pitchFamily="34" charset="0"/>
                <a:cs typeface="Calibri" panose="020F0502020204030204" pitchFamily="34" charset="0"/>
              </a:rPr>
              <a:t>essais</a:t>
            </a:r>
            <a:r>
              <a:rPr lang="en-GB" sz="2000" i="1" dirty="0">
                <a:latin typeface="Calibri" panose="020F0502020204030204" pitchFamily="34" charset="0"/>
                <a:cs typeface="Calibri" panose="020F0502020204030204" pitchFamily="34" charset="0"/>
              </a:rPr>
              <a:t>. </a:t>
            </a:r>
            <a:r>
              <a:rPr lang="en-GB" sz="2000" i="1" dirty="0" err="1">
                <a:latin typeface="Calibri" panose="020F0502020204030204" pitchFamily="34" charset="0"/>
                <a:cs typeface="Calibri" panose="020F0502020204030204" pitchFamily="34" charset="0"/>
              </a:rPr>
              <a:t>Galimard</a:t>
            </a:r>
            <a:r>
              <a:rPr lang="en-GB" sz="2000" i="1" dirty="0">
                <a:latin typeface="Calibri" panose="020F0502020204030204" pitchFamily="34" charset="0"/>
                <a:cs typeface="Calibri" panose="020F0502020204030204" pitchFamily="34" charset="0"/>
              </a:rPr>
              <a:t> (trad. F. </a:t>
            </a:r>
            <a:r>
              <a:rPr lang="en-GB" sz="2000" i="1" dirty="0" err="1">
                <a:latin typeface="Calibri" panose="020F0502020204030204" pitchFamily="34" charset="0"/>
                <a:cs typeface="Calibri" panose="020F0502020204030204" pitchFamily="34" charset="0"/>
              </a:rPr>
              <a:t>Balibar</a:t>
            </a:r>
            <a:r>
              <a:rPr lang="en-GB" sz="2000" i="1" dirty="0">
                <a:latin typeface="Calibri" panose="020F0502020204030204" pitchFamily="34" charset="0"/>
                <a:cs typeface="Calibri" panose="020F0502020204030204" pitchFamily="34" charset="0"/>
              </a:rPr>
              <a:t>)</a:t>
            </a:r>
            <a:endParaRPr lang="fr-FR" sz="2000" i="1" dirty="0">
              <a:latin typeface="Calibri" panose="020F0502020204030204" pitchFamily="34" charset="0"/>
              <a:cs typeface="Calibri" panose="020F0502020204030204" pitchFamily="34" charset="0"/>
            </a:endParaRPr>
          </a:p>
          <a:p>
            <a:pPr algn="just"/>
            <a:r>
              <a:rPr lang="en-GB" sz="2000" i="1" dirty="0">
                <a:latin typeface="Calibri" panose="020F0502020204030204" pitchFamily="34" charset="0"/>
                <a:cs typeface="Calibri" panose="020F0502020204030204" pitchFamily="34" charset="0"/>
              </a:rPr>
              <a:t>Hawking S.W and Ellis G.F.R.(1973). The large scale structure of space time. Cambridge university press, Cambridge.</a:t>
            </a:r>
            <a:endParaRPr lang="fr-FR"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384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5807" y="-21867"/>
            <a:ext cx="10256109"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7: les trous noirs n’ont pas de poils</a:t>
            </a:r>
          </a:p>
        </p:txBody>
      </p:sp>
      <p:sp>
        <p:nvSpPr>
          <p:cNvPr id="3" name="ZoneTexte 2"/>
          <p:cNvSpPr txBox="1"/>
          <p:nvPr/>
        </p:nvSpPr>
        <p:spPr>
          <a:xfrm>
            <a:off x="0" y="1164134"/>
            <a:ext cx="12192000" cy="5755422"/>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Ils sont totalement définis par un maximum de 3 paramètres. La masse, la charge et le moment angulaire. Pour un trou noir de </a:t>
            </a:r>
            <a:r>
              <a:rPr lang="fr-FR" sz="2800" dirty="0" err="1">
                <a:latin typeface="Calibri" panose="020F0502020204030204" pitchFamily="34" charset="0"/>
                <a:cs typeface="Calibri" panose="020F0502020204030204" pitchFamily="34" charset="0"/>
              </a:rPr>
              <a:t>Schwarzschild</a:t>
            </a:r>
            <a:r>
              <a:rPr lang="fr-FR" sz="2800" dirty="0">
                <a:latin typeface="Calibri" panose="020F0502020204030204" pitchFamily="34" charset="0"/>
                <a:cs typeface="Calibri" panose="020F0502020204030204" pitchFamily="34" charset="0"/>
              </a:rPr>
              <a:t>, sans charge, ni moment angulaire, le seul paramètre et la masse. Les trous noirs sont des objets parfaits, toutes les irrégularités ont été évacuées ou rayonnées lors du processus de formation. Ceci a été démontré conjointement par </a:t>
            </a:r>
            <a:r>
              <a:rPr lang="fr-FR" sz="2800" dirty="0" err="1">
                <a:latin typeface="Calibri" panose="020F0502020204030204" pitchFamily="34" charset="0"/>
                <a:cs typeface="Calibri" panose="020F0502020204030204" pitchFamily="34" charset="0"/>
              </a:rPr>
              <a:t>Penrose</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Israel</a:t>
            </a:r>
            <a:r>
              <a:rPr lang="fr-FR" sz="2800" dirty="0">
                <a:latin typeface="Calibri" panose="020F0502020204030204" pitchFamily="34" charset="0"/>
                <a:cs typeface="Calibri" panose="020F0502020204030204" pitchFamily="34" charset="0"/>
              </a:rPr>
              <a:t>, Carter et Robinson pour les trous noirs stationnaires sans charge. Il a été étendu par Robinson au cas chargé.</a:t>
            </a:r>
          </a:p>
          <a:p>
            <a:pPr algn="just"/>
            <a:endParaRPr lang="fr-FR" sz="2800" dirty="0">
              <a:latin typeface="Calibri" panose="020F0502020204030204" pitchFamily="34" charset="0"/>
              <a:cs typeface="Calibri" panose="020F0502020204030204" pitchFamily="34" charset="0"/>
            </a:endParaRPr>
          </a:p>
          <a:p>
            <a:pPr algn="just"/>
            <a:r>
              <a:rPr lang="en-GB" sz="2400" i="1" dirty="0" err="1">
                <a:latin typeface="Calibri" panose="020F0502020204030204" pitchFamily="34" charset="0"/>
                <a:cs typeface="Calibri" panose="020F0502020204030204" pitchFamily="34" charset="0"/>
              </a:rPr>
              <a:t>Israel.W</a:t>
            </a:r>
            <a:r>
              <a:rPr lang="en-GB" sz="2400" i="1" dirty="0">
                <a:latin typeface="Calibri" panose="020F0502020204030204" pitchFamily="34" charset="0"/>
                <a:cs typeface="Calibri" panose="020F0502020204030204" pitchFamily="34" charset="0"/>
              </a:rPr>
              <a:t>.(1967a) Event horizons in static vacuum spacetimes. Phys. Rev. 1776-1779.</a:t>
            </a:r>
            <a:endParaRPr lang="fr-FR" sz="2400" i="1" dirty="0">
              <a:latin typeface="Calibri" panose="020F0502020204030204" pitchFamily="34" charset="0"/>
              <a:cs typeface="Calibri" panose="020F0502020204030204" pitchFamily="34" charset="0"/>
            </a:endParaRPr>
          </a:p>
          <a:p>
            <a:pPr algn="just"/>
            <a:r>
              <a:rPr lang="en-GB" sz="2400" i="1" dirty="0">
                <a:latin typeface="Calibri" panose="020F0502020204030204" pitchFamily="34" charset="0"/>
                <a:cs typeface="Calibri" panose="020F0502020204030204" pitchFamily="34" charset="0"/>
              </a:rPr>
              <a:t>Carter B. (1973) . Properties of the Kerr metric in Dewitt and Dewitt. </a:t>
            </a:r>
            <a:endParaRPr lang="fr-FR" sz="2400" i="1" dirty="0">
              <a:latin typeface="Calibri" panose="020F0502020204030204" pitchFamily="34" charset="0"/>
              <a:cs typeface="Calibri" panose="020F0502020204030204" pitchFamily="34" charset="0"/>
            </a:endParaRPr>
          </a:p>
          <a:p>
            <a:pPr algn="just"/>
            <a:r>
              <a:rPr lang="en-GB" sz="2400" i="1" dirty="0">
                <a:latin typeface="Calibri" panose="020F0502020204030204" pitchFamily="34" charset="0"/>
                <a:cs typeface="Calibri" panose="020F0502020204030204" pitchFamily="34" charset="0"/>
              </a:rPr>
              <a:t>Bardeen J.M, Carter B., Hawking B.W. (1973) The four laws of black holes mechanics. </a:t>
            </a:r>
            <a:r>
              <a:rPr lang="en-GB" sz="2400" i="1" dirty="0" err="1">
                <a:latin typeface="Calibri" panose="020F0502020204030204" pitchFamily="34" charset="0"/>
                <a:cs typeface="Calibri" panose="020F0502020204030204" pitchFamily="34" charset="0"/>
              </a:rPr>
              <a:t>Commun.Math</a:t>
            </a:r>
            <a:r>
              <a:rPr lang="en-GB" sz="2400" i="1" dirty="0">
                <a:latin typeface="Calibri" panose="020F0502020204030204" pitchFamily="34" charset="0"/>
                <a:cs typeface="Calibri" panose="020F0502020204030204" pitchFamily="34" charset="0"/>
              </a:rPr>
              <a:t>. Phys. In press</a:t>
            </a:r>
            <a:endParaRPr lang="fr-FR" sz="2400" i="1" dirty="0">
              <a:latin typeface="Calibri" panose="020F0502020204030204" pitchFamily="34" charset="0"/>
              <a:cs typeface="Calibri" panose="020F0502020204030204" pitchFamily="34" charset="0"/>
            </a:endParaRPr>
          </a:p>
          <a:p>
            <a:pPr algn="just"/>
            <a:r>
              <a:rPr lang="en-GB" sz="2400" i="1" dirty="0">
                <a:latin typeface="Calibri" panose="020F0502020204030204" pitchFamily="34" charset="0"/>
                <a:cs typeface="Calibri" panose="020F0502020204030204" pitchFamily="34" charset="0"/>
              </a:rPr>
              <a:t>Robinson D.C. (1974). Classification of black holes with electromagnetic fields. </a:t>
            </a:r>
            <a:r>
              <a:rPr lang="en-GB" sz="2400" i="1" dirty="0" err="1">
                <a:latin typeface="Calibri" panose="020F0502020204030204" pitchFamily="34" charset="0"/>
                <a:cs typeface="Calibri" panose="020F0502020204030204" pitchFamily="34" charset="0"/>
              </a:rPr>
              <a:t>Phys.Rev</a:t>
            </a:r>
            <a:r>
              <a:rPr lang="en-GB" sz="2400" i="1" dirty="0">
                <a:latin typeface="Calibri" panose="020F0502020204030204" pitchFamily="34" charset="0"/>
                <a:cs typeface="Calibri" panose="020F0502020204030204" pitchFamily="34" charset="0"/>
              </a:rPr>
              <a:t>. D10, 458-460</a:t>
            </a:r>
            <a:endParaRPr lang="fr-FR"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1564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1703750"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8: perte d’information dans les trous noirs</a:t>
            </a:r>
          </a:p>
        </p:txBody>
      </p:sp>
      <p:sp>
        <p:nvSpPr>
          <p:cNvPr id="3" name="ZoneTexte 2"/>
          <p:cNvSpPr txBox="1"/>
          <p:nvPr/>
        </p:nvSpPr>
        <p:spPr>
          <a:xfrm>
            <a:off x="0" y="1164134"/>
            <a:ext cx="12192000" cy="5693866"/>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Le théorème d’absence de poils conduit à une situation troublante. Dans la plupart des théories physiques, nous supposons que l’évolution du système dépend des conditions initiales, de sorte que l’information associée à un état, à chaque stade permet de prédire (ou rétro prédire) l’état à un autre moment. </a:t>
            </a:r>
          </a:p>
          <a:p>
            <a:pPr algn="just"/>
            <a:r>
              <a:rPr lang="fr-FR" sz="2800" dirty="0">
                <a:latin typeface="Calibri" panose="020F0502020204030204" pitchFamily="34" charset="0"/>
                <a:cs typeface="Calibri" panose="020F0502020204030204" pitchFamily="34" charset="0"/>
              </a:rPr>
              <a:t>En conséquence deux états quelconques qui sont liés par une solution des équations du mouvement doivent nécessiter qu’on spécifie la même quantité d’information. </a:t>
            </a:r>
          </a:p>
          <a:p>
            <a:pPr algn="just"/>
            <a:r>
              <a:rPr lang="fr-FR" sz="2800" dirty="0">
                <a:latin typeface="Calibri" panose="020F0502020204030204" pitchFamily="34" charset="0"/>
                <a:cs typeface="Calibri" panose="020F0502020204030204" pitchFamily="34" charset="0"/>
              </a:rPr>
              <a:t>Mais en RG, il semble qu’on puisse partir d’une configuration très complexe de matière, le résultat de son effondrement en trou noir va en faire un objet caractérisé par seulement 3 paramètres. </a:t>
            </a:r>
          </a:p>
          <a:p>
            <a:pPr algn="just"/>
            <a:r>
              <a:rPr lang="fr-FR" sz="2800" dirty="0">
                <a:latin typeface="Calibri" panose="020F0502020204030204" pitchFamily="34" charset="0"/>
                <a:cs typeface="Calibri" panose="020F0502020204030204" pitchFamily="34" charset="0"/>
              </a:rPr>
              <a:t>En Relativité Générale classique, ceci n’est pas trop inquiétant, car on peut toujours supposer que ces informations sont toujours présentes mais cachées derrière l’horizon des évènements et ne sont ainsi pas vraiment perdues.  </a:t>
            </a:r>
          </a:p>
        </p:txBody>
      </p:sp>
    </p:spTree>
    <p:extLst>
      <p:ext uri="{BB962C8B-B14F-4D97-AF65-F5344CB8AC3E}">
        <p14:creationId xmlns:p14="http://schemas.microsoft.com/office/powerpoint/2010/main" val="2502887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1703750"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8: perte d’information dans les trous noirs</a:t>
            </a:r>
          </a:p>
        </p:txBody>
      </p:sp>
      <p:sp>
        <p:nvSpPr>
          <p:cNvPr id="3" name="ZoneTexte 2"/>
          <p:cNvSpPr txBox="1"/>
          <p:nvPr/>
        </p:nvSpPr>
        <p:spPr>
          <a:xfrm>
            <a:off x="0" y="1164134"/>
            <a:ext cx="12192000" cy="5539978"/>
          </a:xfrm>
          <a:prstGeom prst="rect">
            <a:avLst/>
          </a:prstGeom>
          <a:noFill/>
        </p:spPr>
        <p:txBody>
          <a:bodyPr wrap="square" rtlCol="0">
            <a:spAutoFit/>
          </a:bodyPr>
          <a:lstStyle/>
          <a:p>
            <a:r>
              <a:rPr lang="fr-FR" dirty="0"/>
              <a:t> </a:t>
            </a:r>
          </a:p>
          <a:p>
            <a:pPr algn="just"/>
            <a:r>
              <a:rPr lang="fr-FR" sz="2800" dirty="0">
                <a:latin typeface="Calibri" panose="020F0502020204030204" pitchFamily="34" charset="0"/>
                <a:cs typeface="Calibri" panose="020F0502020204030204" pitchFamily="34" charset="0"/>
              </a:rPr>
              <a:t>Mais si on prend en compte la théorie des champs, nous trouvons que les trous noirs s’évaporent et éventuellement disparaissent, ce qui fait que l’information semble vraiment perdue.</a:t>
            </a:r>
          </a:p>
          <a:p>
            <a:pPr algn="just"/>
            <a:r>
              <a:rPr lang="fr-FR" sz="2800" dirty="0">
                <a:latin typeface="Calibri" panose="020F0502020204030204" pitchFamily="34" charset="0"/>
                <a:cs typeface="Calibri" panose="020F0502020204030204" pitchFamily="34" charset="0"/>
              </a:rPr>
              <a:t>On peut supposer que le rayonnement de Hawking émis, n’est pas totalement thermique et qu’il contient de l’information au sujet de la composition initiale de l’objet qui s’est effondré, mais aucune description satisfaisante pour ce phénomène n’a été proposée à ce jour.</a:t>
            </a:r>
          </a:p>
          <a:p>
            <a:pPr algn="just"/>
            <a:r>
              <a:rPr lang="fr-FR" sz="2800" dirty="0">
                <a:latin typeface="Calibri" panose="020F0502020204030204" pitchFamily="34" charset="0"/>
                <a:cs typeface="Calibri" panose="020F0502020204030204" pitchFamily="34" charset="0"/>
              </a:rPr>
              <a:t> </a:t>
            </a:r>
          </a:p>
          <a:p>
            <a:pPr algn="just"/>
            <a:r>
              <a:rPr lang="fr-FR" sz="2800" dirty="0">
                <a:latin typeface="Calibri" panose="020F0502020204030204" pitchFamily="34" charset="0"/>
                <a:cs typeface="Calibri" panose="020F0502020204030204" pitchFamily="34" charset="0"/>
              </a:rPr>
              <a:t>La compréhension de ce « paradoxe de la perte d’information » est considéré généralement comme une clé vers l’élaboration d’une théorie pertinente de gravitation quantique.</a:t>
            </a:r>
          </a:p>
          <a:p>
            <a:pPr algn="just"/>
            <a:r>
              <a:rPr lang="fr-FR" sz="2800" dirty="0">
                <a:latin typeface="Calibri" panose="020F0502020204030204" pitchFamily="34" charset="0"/>
                <a:cs typeface="Calibri" panose="020F0502020204030204" pitchFamily="34" charset="0"/>
              </a:rPr>
              <a:t>Ici, nous resterons dans le cadre de la Relativité Générale classique. </a:t>
            </a:r>
          </a:p>
        </p:txBody>
      </p:sp>
    </p:spTree>
    <p:extLst>
      <p:ext uri="{BB962C8B-B14F-4D97-AF65-F5344CB8AC3E}">
        <p14:creationId xmlns:p14="http://schemas.microsoft.com/office/powerpoint/2010/main" val="1081775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1703750"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9: Théorèmes d’unicité</a:t>
            </a:r>
          </a:p>
        </p:txBody>
      </p:sp>
      <p:sp>
        <p:nvSpPr>
          <p:cNvPr id="3" name="ZoneTexte 2"/>
          <p:cNvSpPr txBox="1"/>
          <p:nvPr/>
        </p:nvSpPr>
        <p:spPr>
          <a:xfrm>
            <a:off x="0" y="1065280"/>
            <a:ext cx="12192000" cy="5262979"/>
          </a:xfrm>
          <a:prstGeom prst="rect">
            <a:avLst/>
          </a:prstGeom>
          <a:noFill/>
        </p:spPr>
        <p:txBody>
          <a:bodyPr wrap="square" rtlCol="0">
            <a:spAutoFit/>
          </a:bodyPr>
          <a:lstStyle/>
          <a:p>
            <a:pPr algn="just"/>
            <a:r>
              <a:rPr lang="fr-FR" sz="2800" dirty="0">
                <a:latin typeface="Calibri" panose="020F0502020204030204" pitchFamily="34" charset="0"/>
                <a:cs typeface="Calibri" panose="020F0502020204030204" pitchFamily="34" charset="0"/>
              </a:rPr>
              <a:t> En 1967 </a:t>
            </a:r>
            <a:r>
              <a:rPr lang="fr-FR" sz="2800" dirty="0" err="1">
                <a:latin typeface="Calibri" panose="020F0502020204030204" pitchFamily="34" charset="0"/>
                <a:cs typeface="Calibri" panose="020F0502020204030204" pitchFamily="34" charset="0"/>
              </a:rPr>
              <a:t>Israel</a:t>
            </a:r>
            <a:r>
              <a:rPr lang="fr-FR" sz="2800" dirty="0">
                <a:latin typeface="Calibri" panose="020F0502020204030204" pitchFamily="34" charset="0"/>
                <a:cs typeface="Calibri" panose="020F0502020204030204" pitchFamily="34" charset="0"/>
              </a:rPr>
              <a:t> démontre que la solution de </a:t>
            </a:r>
            <a:r>
              <a:rPr lang="fr-FR" sz="2800" dirty="0" err="1">
                <a:latin typeface="Calibri" panose="020F0502020204030204" pitchFamily="34" charset="0"/>
                <a:cs typeface="Calibri" panose="020F0502020204030204" pitchFamily="34" charset="0"/>
              </a:rPr>
              <a:t>Schwarzschild</a:t>
            </a:r>
            <a:r>
              <a:rPr lang="fr-FR" sz="2800" dirty="0">
                <a:latin typeface="Calibri" panose="020F0502020204030204" pitchFamily="34" charset="0"/>
                <a:cs typeface="Calibri" panose="020F0502020204030204" pitchFamily="34" charset="0"/>
              </a:rPr>
              <a:t> est la solution unique du champ dans le vide au problème du corps central à symétrie sphérique asymptotiquement plat. Il a étendu cette démonstration au cas d’un corps central chargé à symétrie sphérique (</a:t>
            </a:r>
            <a:r>
              <a:rPr lang="fr-FR" sz="2800" dirty="0" err="1">
                <a:latin typeface="Calibri" panose="020F0502020204030204" pitchFamily="34" charset="0"/>
                <a:cs typeface="Calibri" panose="020F0502020204030204" pitchFamily="34" charset="0"/>
              </a:rPr>
              <a:t>Reissner</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Nordström</a:t>
            </a:r>
            <a:r>
              <a:rPr lang="fr-FR" sz="2800" dirty="0">
                <a:latin typeface="Calibri" panose="020F0502020204030204" pitchFamily="34" charset="0"/>
                <a:cs typeface="Calibri" panose="020F0502020204030204" pitchFamily="34" charset="0"/>
              </a:rPr>
              <a:t>) en 1968.</a:t>
            </a:r>
          </a:p>
          <a:p>
            <a:pPr algn="just"/>
            <a:r>
              <a:rPr lang="fr-FR" sz="2800" dirty="0">
                <a:latin typeface="Calibri" panose="020F0502020204030204" pitchFamily="34" charset="0"/>
                <a:cs typeface="Calibri" panose="020F0502020204030204" pitchFamily="34" charset="0"/>
              </a:rPr>
              <a:t> En 1970 Carter démontre que, sous certaines conditions, la solution de Kerr est la solution unique du champ dans le vide asymptotiquement plat au problème du trou noir en rotation.  </a:t>
            </a:r>
          </a:p>
          <a:p>
            <a:pPr algn="just"/>
            <a:r>
              <a:rPr lang="fr-FR" sz="2800" dirty="0">
                <a:latin typeface="Calibri" panose="020F0502020204030204" pitchFamily="34" charset="0"/>
                <a:cs typeface="Calibri" panose="020F0502020204030204" pitchFamily="34" charset="0"/>
              </a:rPr>
              <a:t>En 1975 et 1977, Robinson apporte des compléments à cette démonstration, sans toutefois aboutir à une démonstration complètement générale.</a:t>
            </a:r>
          </a:p>
          <a:p>
            <a:pPr algn="just"/>
            <a:r>
              <a:rPr lang="fr-FR" sz="2800" dirty="0">
                <a:latin typeface="Calibri" panose="020F0502020204030204" pitchFamily="34" charset="0"/>
                <a:cs typeface="Calibri" panose="020F0502020204030204" pitchFamily="34" charset="0"/>
              </a:rPr>
              <a:t>Comme l’indique B. Carter dans un article synthétisant les travaux dans ce domaine, il faudra attendre les travaux de </a:t>
            </a:r>
            <a:r>
              <a:rPr lang="fr-FR" sz="2800" dirty="0" err="1">
                <a:latin typeface="Calibri" panose="020F0502020204030204" pitchFamily="34" charset="0"/>
                <a:cs typeface="Calibri" panose="020F0502020204030204" pitchFamily="34" charset="0"/>
              </a:rPr>
              <a:t>Sudarsky</a:t>
            </a:r>
            <a:r>
              <a:rPr lang="fr-FR" sz="2800" dirty="0">
                <a:latin typeface="Calibri" panose="020F0502020204030204" pitchFamily="34" charset="0"/>
                <a:cs typeface="Calibri" panose="020F0502020204030204" pitchFamily="34" charset="0"/>
              </a:rPr>
              <a:t> et Wald en 1991 et 1993 pour obtenir une démonstration vraiment probante.</a:t>
            </a:r>
          </a:p>
        </p:txBody>
      </p:sp>
    </p:spTree>
    <p:extLst>
      <p:ext uri="{BB962C8B-B14F-4D97-AF65-F5344CB8AC3E}">
        <p14:creationId xmlns:p14="http://schemas.microsoft.com/office/powerpoint/2010/main" val="1485218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1703750" cy="769441"/>
          </a:xfrm>
          <a:prstGeom prst="rect">
            <a:avLst/>
          </a:prstGeom>
          <a:noFill/>
        </p:spPr>
        <p:txBody>
          <a:bodyPr wrap="square" rtlCol="0">
            <a:spAutoFit/>
          </a:bodyPr>
          <a:lstStyle/>
          <a:p>
            <a:pPr algn="ctr"/>
            <a:r>
              <a:rPr lang="fr-FR" sz="4400" dirty="0">
                <a:latin typeface="Calibri" panose="020F0502020204030204" pitchFamily="34" charset="0"/>
                <a:cs typeface="Calibri" panose="020F0502020204030204" pitchFamily="34" charset="0"/>
              </a:rPr>
              <a:t>Annexe 9: Théorèmes d’unicité</a:t>
            </a:r>
          </a:p>
        </p:txBody>
      </p:sp>
      <p:sp>
        <p:nvSpPr>
          <p:cNvPr id="3" name="ZoneTexte 2"/>
          <p:cNvSpPr txBox="1"/>
          <p:nvPr/>
        </p:nvSpPr>
        <p:spPr>
          <a:xfrm>
            <a:off x="0" y="1967324"/>
            <a:ext cx="12192000" cy="3447098"/>
          </a:xfrm>
          <a:prstGeom prst="rect">
            <a:avLst/>
          </a:prstGeom>
          <a:noFill/>
        </p:spPr>
        <p:txBody>
          <a:bodyPr wrap="square" rtlCol="0">
            <a:spAutoFit/>
          </a:bodyPr>
          <a:lstStyle/>
          <a:p>
            <a:pPr algn="just"/>
            <a:r>
              <a:rPr lang="fr-FR" dirty="0"/>
              <a:t> </a:t>
            </a:r>
            <a:r>
              <a:rPr lang="en-GB" sz="2000" dirty="0" err="1">
                <a:latin typeface="Calibri" panose="020F0502020204030204" pitchFamily="34" charset="0"/>
                <a:cs typeface="Calibri" panose="020F0502020204030204" pitchFamily="34" charset="0"/>
              </a:rPr>
              <a:t>Israel.W</a:t>
            </a:r>
            <a:r>
              <a:rPr lang="en-GB" sz="2000" dirty="0">
                <a:latin typeface="Calibri" panose="020F0502020204030204" pitchFamily="34" charset="0"/>
                <a:cs typeface="Calibri" panose="020F0502020204030204" pitchFamily="34" charset="0"/>
              </a:rPr>
              <a:t>.(1967a) Event horizons in static vacuum spacetimes. Phys. Rev. 1776-1779.</a:t>
            </a:r>
            <a:endParaRPr lang="fr-FR" sz="2000" dirty="0">
              <a:latin typeface="Calibri" panose="020F0502020204030204" pitchFamily="34" charset="0"/>
              <a:cs typeface="Calibri" panose="020F0502020204030204" pitchFamily="34" charset="0"/>
            </a:endParaRPr>
          </a:p>
          <a:p>
            <a:pPr algn="just"/>
            <a:r>
              <a:rPr lang="en-GB" sz="2000" dirty="0" err="1">
                <a:latin typeface="Calibri" panose="020F0502020204030204" pitchFamily="34" charset="0"/>
                <a:cs typeface="Calibri" panose="020F0502020204030204" pitchFamily="34" charset="0"/>
              </a:rPr>
              <a:t>Israel.W</a:t>
            </a:r>
            <a:r>
              <a:rPr lang="en-GB" sz="2000" dirty="0">
                <a:latin typeface="Calibri" panose="020F0502020204030204" pitchFamily="34" charset="0"/>
                <a:cs typeface="Calibri" panose="020F0502020204030204" pitchFamily="34" charset="0"/>
              </a:rPr>
              <a:t>.(1968) Event horizons in static electrovacuum spacetimes. </a:t>
            </a:r>
            <a:r>
              <a:rPr lang="en-GB" sz="2000" dirty="0" err="1">
                <a:latin typeface="Calibri" panose="020F0502020204030204" pitchFamily="34" charset="0"/>
                <a:cs typeface="Calibri" panose="020F0502020204030204" pitchFamily="34" charset="0"/>
              </a:rPr>
              <a:t>Commun</a:t>
            </a:r>
            <a:r>
              <a:rPr lang="en-GB" sz="2000" dirty="0">
                <a:latin typeface="Calibri" panose="020F0502020204030204" pitchFamily="34" charset="0"/>
                <a:cs typeface="Calibri" panose="020F0502020204030204" pitchFamily="34" charset="0"/>
              </a:rPr>
              <a:t>. Math. Phys.8, 245-260</a:t>
            </a:r>
            <a:endParaRPr lang="fr-FR" sz="2000" dirty="0">
              <a:latin typeface="Calibri" panose="020F0502020204030204" pitchFamily="34" charset="0"/>
              <a:cs typeface="Calibri" panose="020F0502020204030204" pitchFamily="34" charset="0"/>
            </a:endParaRPr>
          </a:p>
          <a:p>
            <a:pPr algn="just"/>
            <a:r>
              <a:rPr lang="en-GB" sz="2000" dirty="0" err="1">
                <a:latin typeface="Calibri" panose="020F0502020204030204" pitchFamily="34" charset="0"/>
                <a:cs typeface="Calibri" panose="020F0502020204030204" pitchFamily="34" charset="0"/>
              </a:rPr>
              <a:t>Carter.B</a:t>
            </a:r>
            <a:r>
              <a:rPr lang="en-GB" sz="2000" dirty="0">
                <a:latin typeface="Calibri" panose="020F0502020204030204" pitchFamily="34" charset="0"/>
                <a:cs typeface="Calibri" panose="020F0502020204030204" pitchFamily="34" charset="0"/>
              </a:rPr>
              <a:t>. (1970). An </a:t>
            </a:r>
            <a:r>
              <a:rPr lang="en-GB" sz="2000" dirty="0" err="1">
                <a:latin typeface="Calibri" panose="020F0502020204030204" pitchFamily="34" charset="0"/>
                <a:cs typeface="Calibri" panose="020F0502020204030204" pitchFamily="34" charset="0"/>
              </a:rPr>
              <a:t>axisymetric</a:t>
            </a:r>
            <a:r>
              <a:rPr lang="en-GB" sz="2000" dirty="0">
                <a:latin typeface="Calibri" panose="020F0502020204030204" pitchFamily="34" charset="0"/>
                <a:cs typeface="Calibri" panose="020F0502020204030204" pitchFamily="34" charset="0"/>
              </a:rPr>
              <a:t> Black Hole has only two degrees of freedom. Phys. Rv. Letters 26,331-333</a:t>
            </a:r>
            <a:endParaRPr lang="fr-FR" sz="2000" dirty="0">
              <a:latin typeface="Calibri" panose="020F0502020204030204" pitchFamily="34" charset="0"/>
              <a:cs typeface="Calibri" panose="020F0502020204030204" pitchFamily="34" charset="0"/>
            </a:endParaRPr>
          </a:p>
          <a:p>
            <a:pPr algn="just"/>
            <a:r>
              <a:rPr lang="fr-FR" sz="2000" dirty="0">
                <a:latin typeface="Calibri" panose="020F0502020204030204" pitchFamily="34" charset="0"/>
                <a:cs typeface="Calibri" panose="020F0502020204030204" pitchFamily="34" charset="0"/>
              </a:rPr>
              <a:t>Robinson D.C. (1975). </a:t>
            </a:r>
            <a:r>
              <a:rPr lang="fr-FR" sz="2000" dirty="0" err="1">
                <a:latin typeface="Calibri" panose="020F0502020204030204" pitchFamily="34" charset="0"/>
                <a:cs typeface="Calibri" panose="020F0502020204030204" pitchFamily="34" charset="0"/>
              </a:rPr>
              <a:t>Uniqueness</a:t>
            </a:r>
            <a:r>
              <a:rPr lang="fr-FR" sz="2000" dirty="0">
                <a:latin typeface="Calibri" panose="020F0502020204030204" pitchFamily="34" charset="0"/>
                <a:cs typeface="Calibri" panose="020F0502020204030204" pitchFamily="34" charset="0"/>
              </a:rPr>
              <a:t> of the </a:t>
            </a:r>
            <a:r>
              <a:rPr lang="fr-FR" sz="2000" dirty="0" err="1">
                <a:latin typeface="Calibri" panose="020F0502020204030204" pitchFamily="34" charset="0"/>
                <a:cs typeface="Calibri" panose="020F0502020204030204" pitchFamily="34" charset="0"/>
              </a:rPr>
              <a:t>kerr</a:t>
            </a:r>
            <a:r>
              <a:rPr lang="fr-FR" sz="2000" dirty="0">
                <a:latin typeface="Calibri" panose="020F0502020204030204" pitchFamily="34" charset="0"/>
                <a:cs typeface="Calibri" panose="020F0502020204030204" pitchFamily="34" charset="0"/>
              </a:rPr>
              <a:t> black </a:t>
            </a:r>
            <a:r>
              <a:rPr lang="fr-FR" sz="2000" dirty="0" err="1">
                <a:latin typeface="Calibri" panose="020F0502020204030204" pitchFamily="34" charset="0"/>
                <a:cs typeface="Calibri" panose="020F0502020204030204" pitchFamily="34" charset="0"/>
              </a:rPr>
              <a:t>hole</a:t>
            </a:r>
            <a:r>
              <a:rPr lang="fr-FR" sz="2000" dirty="0">
                <a:latin typeface="Calibri" panose="020F0502020204030204" pitchFamily="34" charset="0"/>
                <a:cs typeface="Calibri" panose="020F0502020204030204" pitchFamily="34" charset="0"/>
              </a:rPr>
              <a:t>. Phys. </a:t>
            </a:r>
            <a:r>
              <a:rPr lang="fr-FR" sz="2000" dirty="0" err="1">
                <a:latin typeface="Calibri" panose="020F0502020204030204" pitchFamily="34" charset="0"/>
                <a:cs typeface="Calibri" panose="020F0502020204030204" pitchFamily="34" charset="0"/>
              </a:rPr>
              <a:t>Rev</a:t>
            </a:r>
            <a:r>
              <a:rPr lang="fr-FR" sz="2000" dirty="0">
                <a:latin typeface="Calibri" panose="020F0502020204030204" pitchFamily="34" charset="0"/>
                <a:cs typeface="Calibri" panose="020F0502020204030204" pitchFamily="34" charset="0"/>
              </a:rPr>
              <a:t>. </a:t>
            </a:r>
            <a:r>
              <a:rPr lang="fr-FR" sz="2000" dirty="0" err="1">
                <a:latin typeface="Calibri" panose="020F0502020204030204" pitchFamily="34" charset="0"/>
                <a:cs typeface="Calibri" panose="020F0502020204030204" pitchFamily="34" charset="0"/>
              </a:rPr>
              <a:t>Lett</a:t>
            </a:r>
            <a:r>
              <a:rPr lang="fr-FR" sz="2000" dirty="0">
                <a:latin typeface="Calibri" panose="020F0502020204030204" pitchFamily="34" charset="0"/>
                <a:cs typeface="Calibri" panose="020F0502020204030204" pitchFamily="34" charset="0"/>
              </a:rPr>
              <a:t>. 34, 905-906</a:t>
            </a:r>
          </a:p>
          <a:p>
            <a:pPr algn="just"/>
            <a:r>
              <a:rPr lang="fr-FR" sz="2000" dirty="0">
                <a:latin typeface="Calibri" panose="020F0502020204030204" pitchFamily="34" charset="0"/>
                <a:cs typeface="Calibri" panose="020F0502020204030204" pitchFamily="34" charset="0"/>
              </a:rPr>
              <a:t>Robinson D.C. (1977). </a:t>
            </a:r>
            <a:r>
              <a:rPr lang="en-GB" sz="2000" dirty="0">
                <a:latin typeface="Calibri" panose="020F0502020204030204" pitchFamily="34" charset="0"/>
                <a:cs typeface="Calibri" panose="020F0502020204030204" pitchFamily="34" charset="0"/>
              </a:rPr>
              <a:t>A simple proof of the generalisation of Israel’s theorem. Gen. Rel. </a:t>
            </a:r>
            <a:r>
              <a:rPr lang="en-GB" sz="2000" dirty="0" err="1">
                <a:latin typeface="Calibri" panose="020F0502020204030204" pitchFamily="34" charset="0"/>
                <a:cs typeface="Calibri" panose="020F0502020204030204" pitchFamily="34" charset="0"/>
              </a:rPr>
              <a:t>Grav</a:t>
            </a:r>
            <a:r>
              <a:rPr lang="en-GB" sz="2000" dirty="0">
                <a:latin typeface="Calibri" panose="020F0502020204030204" pitchFamily="34" charset="0"/>
                <a:cs typeface="Calibri" panose="020F0502020204030204" pitchFamily="34" charset="0"/>
              </a:rPr>
              <a:t>. 8, 695-698</a:t>
            </a:r>
            <a:endParaRPr lang="fr-FR" sz="2000" dirty="0">
              <a:latin typeface="Calibri" panose="020F0502020204030204" pitchFamily="34" charset="0"/>
              <a:cs typeface="Calibri" panose="020F0502020204030204" pitchFamily="34" charset="0"/>
            </a:endParaRPr>
          </a:p>
          <a:p>
            <a:pPr algn="just"/>
            <a:r>
              <a:rPr lang="en-GB" sz="2000" dirty="0" err="1">
                <a:latin typeface="Calibri" panose="020F0502020204030204" pitchFamily="34" charset="0"/>
                <a:cs typeface="Calibri" panose="020F0502020204030204" pitchFamily="34" charset="0"/>
              </a:rPr>
              <a:t>Carter.B</a:t>
            </a:r>
            <a:r>
              <a:rPr lang="en-GB" sz="2000" dirty="0">
                <a:latin typeface="Calibri" panose="020F0502020204030204" pitchFamily="34" charset="0"/>
                <a:cs typeface="Calibri" panose="020F0502020204030204" pitchFamily="34" charset="0"/>
              </a:rPr>
              <a:t>. (1997). Has the black hole equilibrium problem been solved? </a:t>
            </a:r>
            <a:r>
              <a:rPr lang="en-GB" sz="2000" dirty="0" err="1">
                <a:latin typeface="Calibri" panose="020F0502020204030204" pitchFamily="34" charset="0"/>
                <a:cs typeface="Calibri" panose="020F0502020204030204" pitchFamily="34" charset="0"/>
              </a:rPr>
              <a:t>arXiv:gr-qc</a:t>
            </a:r>
            <a:r>
              <a:rPr lang="en-GB" sz="2000" dirty="0">
                <a:latin typeface="Calibri" panose="020F0502020204030204" pitchFamily="34" charset="0"/>
                <a:cs typeface="Calibri" panose="020F0502020204030204" pitchFamily="34" charset="0"/>
              </a:rPr>
              <a:t>/9712038 v1 8dec 1997</a:t>
            </a:r>
            <a:endParaRPr lang="fr-FR" sz="2000" dirty="0">
              <a:latin typeface="Calibri" panose="020F0502020204030204" pitchFamily="34" charset="0"/>
              <a:cs typeface="Calibri" panose="020F0502020204030204" pitchFamily="34" charset="0"/>
            </a:endParaRPr>
          </a:p>
          <a:p>
            <a:pPr algn="just"/>
            <a:r>
              <a:rPr lang="en-GB" sz="2000" dirty="0" err="1">
                <a:latin typeface="Calibri" panose="020F0502020204030204" pitchFamily="34" charset="0"/>
                <a:cs typeface="Calibri" panose="020F0502020204030204" pitchFamily="34" charset="0"/>
              </a:rPr>
              <a:t>Sudarsky</a:t>
            </a:r>
            <a:r>
              <a:rPr lang="en-GB" sz="2000" dirty="0">
                <a:latin typeface="Calibri" panose="020F0502020204030204" pitchFamily="34" charset="0"/>
                <a:cs typeface="Calibri" panose="020F0502020204030204" pitchFamily="34" charset="0"/>
              </a:rPr>
              <a:t> D., Wald R.M.(1991).Extrema of mass, </a:t>
            </a:r>
            <a:r>
              <a:rPr lang="en-GB" sz="2000" dirty="0" err="1">
                <a:latin typeface="Calibri" panose="020F0502020204030204" pitchFamily="34" charset="0"/>
                <a:cs typeface="Calibri" panose="020F0502020204030204" pitchFamily="34" charset="0"/>
              </a:rPr>
              <a:t>stationnarity</a:t>
            </a:r>
            <a:r>
              <a:rPr lang="en-GB" sz="2000" dirty="0">
                <a:latin typeface="Calibri" panose="020F0502020204030204" pitchFamily="34" charset="0"/>
                <a:cs typeface="Calibri" panose="020F0502020204030204" pitchFamily="34" charset="0"/>
              </a:rPr>
              <a:t> and </a:t>
            </a:r>
            <a:r>
              <a:rPr lang="en-GB" sz="2000" dirty="0" err="1">
                <a:latin typeface="Calibri" panose="020F0502020204030204" pitchFamily="34" charset="0"/>
                <a:cs typeface="Calibri" panose="020F0502020204030204" pitchFamily="34" charset="0"/>
              </a:rPr>
              <a:t>staticity</a:t>
            </a:r>
            <a:r>
              <a:rPr lang="en-GB" sz="2000" dirty="0">
                <a:latin typeface="Calibri" panose="020F0502020204030204" pitchFamily="34" charset="0"/>
                <a:cs typeface="Calibri" panose="020F0502020204030204" pitchFamily="34" charset="0"/>
              </a:rPr>
              <a:t> and solutions to the Einstein Yang Mills equations. Phys. Rev. D46, 1453-74</a:t>
            </a:r>
            <a:endParaRPr lang="fr-FR" sz="2000" dirty="0">
              <a:latin typeface="Calibri" panose="020F0502020204030204" pitchFamily="34" charset="0"/>
              <a:cs typeface="Calibri" panose="020F0502020204030204" pitchFamily="34" charset="0"/>
            </a:endParaRPr>
          </a:p>
          <a:p>
            <a:pPr algn="just"/>
            <a:r>
              <a:rPr lang="en-GB" sz="2000" dirty="0" err="1">
                <a:latin typeface="Calibri" panose="020F0502020204030204" pitchFamily="34" charset="0"/>
                <a:cs typeface="Calibri" panose="020F0502020204030204" pitchFamily="34" charset="0"/>
              </a:rPr>
              <a:t>Sudarsky</a:t>
            </a:r>
            <a:r>
              <a:rPr lang="en-GB" sz="2000" dirty="0">
                <a:latin typeface="Calibri" panose="020F0502020204030204" pitchFamily="34" charset="0"/>
                <a:cs typeface="Calibri" panose="020F0502020204030204" pitchFamily="34" charset="0"/>
              </a:rPr>
              <a:t> D., Wald R.M.(1993). Mass formulas for </a:t>
            </a:r>
            <a:r>
              <a:rPr lang="en-GB" sz="2000" dirty="0" err="1">
                <a:latin typeface="Calibri" panose="020F0502020204030204" pitchFamily="34" charset="0"/>
                <a:cs typeface="Calibri" panose="020F0502020204030204" pitchFamily="34" charset="0"/>
              </a:rPr>
              <a:t>stationnary</a:t>
            </a:r>
            <a:r>
              <a:rPr lang="en-GB" sz="2000" dirty="0">
                <a:latin typeface="Calibri" panose="020F0502020204030204" pitchFamily="34" charset="0"/>
                <a:cs typeface="Calibri" panose="020F0502020204030204" pitchFamily="34" charset="0"/>
              </a:rPr>
              <a:t> Einstein Yang Mills black holes and a simple proof of two </a:t>
            </a:r>
            <a:r>
              <a:rPr lang="en-GB" sz="2000" dirty="0" err="1">
                <a:latin typeface="Calibri" panose="020F0502020204030204" pitchFamily="34" charset="0"/>
                <a:cs typeface="Calibri" panose="020F0502020204030204" pitchFamily="34" charset="0"/>
              </a:rPr>
              <a:t>staticity</a:t>
            </a:r>
            <a:r>
              <a:rPr lang="en-GB" sz="2000" dirty="0">
                <a:latin typeface="Calibri" panose="020F0502020204030204" pitchFamily="34" charset="0"/>
                <a:cs typeface="Calibri" panose="020F0502020204030204" pitchFamily="34" charset="0"/>
              </a:rPr>
              <a:t> theorems. Phys. Rev. D47,5209-13</a:t>
            </a:r>
            <a:endParaRPr lang="fr-FR" sz="2000"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191296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46886" y="0"/>
            <a:ext cx="8612659" cy="769441"/>
          </a:xfrm>
          <a:prstGeom prst="rect">
            <a:avLst/>
          </a:prstGeom>
          <a:noFill/>
        </p:spPr>
        <p:txBody>
          <a:bodyPr wrap="square" rtlCol="0">
            <a:spAutoFit/>
          </a:bodyPr>
          <a:lstStyle/>
          <a:p>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Times New Roman" panose="02020603050405020304" pitchFamily="18" charset="0"/>
              </a:rPr>
              <a:t> Annexe 10: Mécanisme de </a:t>
            </a:r>
            <a:r>
              <a:rPr lang="fr-FR" sz="4400" b="1" dirty="0" err="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Times New Roman" panose="02020603050405020304" pitchFamily="18" charset="0"/>
              </a:rPr>
              <a:t>Penrose</a:t>
            </a:r>
            <a:endPar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ndParaRPr>
          </a:p>
        </p:txBody>
      </p:sp>
      <p:pic>
        <p:nvPicPr>
          <p:cNvPr id="4" name="Image 3"/>
          <p:cNvPicPr>
            <a:picLocks noChangeAspect="1"/>
          </p:cNvPicPr>
          <p:nvPr/>
        </p:nvPicPr>
        <p:blipFill>
          <a:blip r:embed="rId2">
            <a:lum bright="-50000"/>
            <a:alphaModFix/>
          </a:blip>
          <a:srcRect/>
          <a:stretch>
            <a:fillRect/>
          </a:stretch>
        </p:blipFill>
        <p:spPr>
          <a:xfrm>
            <a:off x="2788740" y="1152213"/>
            <a:ext cx="6660000" cy="5580000"/>
          </a:xfrm>
          <a:prstGeom prst="rect">
            <a:avLst/>
          </a:prstGeom>
          <a:noFill/>
          <a:ln>
            <a:noFill/>
          </a:ln>
        </p:spPr>
      </p:pic>
    </p:spTree>
    <p:extLst>
      <p:ext uri="{BB962C8B-B14F-4D97-AF65-F5344CB8AC3E}">
        <p14:creationId xmlns:p14="http://schemas.microsoft.com/office/powerpoint/2010/main" val="275358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18941"/>
            <a:ext cx="6664569" cy="5715967"/>
          </a:xfrm>
        </p:spPr>
        <p:txBody>
          <a:bodyPr>
            <a:normAutofit lnSpcReduction="10000"/>
          </a:bodyPr>
          <a:lstStyle/>
          <a:p>
            <a:pPr algn="just"/>
            <a:r>
              <a:rPr lang="fr-FR" sz="2800" dirty="0">
                <a:latin typeface="Calibri" panose="020F0502020204030204" pitchFamily="34" charset="0"/>
              </a:rPr>
              <a:t>La forme de </a:t>
            </a:r>
            <a:r>
              <a:rPr lang="fr-FR" sz="2800" dirty="0" err="1">
                <a:latin typeface="Calibri" panose="020F0502020204030204" pitchFamily="34" charset="0"/>
              </a:rPr>
              <a:t>Schwarzschild</a:t>
            </a:r>
            <a:r>
              <a:rPr lang="fr-FR" sz="2800" dirty="0">
                <a:latin typeface="Calibri" panose="020F0502020204030204" pitchFamily="34" charset="0"/>
              </a:rPr>
              <a:t> ne dépend pas du temps.</a:t>
            </a:r>
          </a:p>
          <a:p>
            <a:pPr algn="just"/>
            <a:r>
              <a:rPr lang="fr-FR" sz="2800" dirty="0">
                <a:latin typeface="Calibri" panose="020F0502020204030204" pitchFamily="34" charset="0"/>
              </a:rPr>
              <a:t>Autrement dit si la </a:t>
            </a:r>
            <a:r>
              <a:rPr lang="fr-FR" sz="3000" dirty="0">
                <a:latin typeface="Calibri" panose="020F0502020204030204" pitchFamily="34" charset="0"/>
              </a:rPr>
              <a:t>solution décrite </a:t>
            </a:r>
            <a:r>
              <a:rPr lang="fr-FR" sz="2800" dirty="0">
                <a:latin typeface="Calibri" panose="020F0502020204030204" pitchFamily="34" charset="0"/>
              </a:rPr>
              <a:t>est un trou noir, ce trou noir a toujours existé et existera toujours: Il ne se passe rien du tout!</a:t>
            </a:r>
          </a:p>
          <a:p>
            <a:pPr algn="just"/>
            <a:r>
              <a:rPr lang="fr-FR" sz="2800" dirty="0">
                <a:latin typeface="Calibri" panose="020F0502020204030204" pitchFamily="34" charset="0"/>
              </a:rPr>
              <a:t>La solution analytique complète montre que le « trou noir » est connecté par un « trou de ver » à une « fontaine blanche » qui est son symétrique parfait.</a:t>
            </a:r>
          </a:p>
          <a:p>
            <a:pPr algn="just"/>
            <a:r>
              <a:rPr lang="fr-FR" sz="2800" dirty="0">
                <a:latin typeface="Calibri" panose="020F0502020204030204" pitchFamily="34" charset="0"/>
              </a:rPr>
              <a:t>Avec une telle phénoménologie, on voit que le trou noir ne peut pas changer donc rayonner jusqu’à disparaitre.</a:t>
            </a:r>
          </a:p>
          <a:p>
            <a:pPr algn="just"/>
            <a:endParaRPr lang="fr-FR" sz="2800" dirty="0">
              <a:latin typeface="Calibri" panose="020F0502020204030204" pitchFamily="34" charset="0"/>
            </a:endParaRPr>
          </a:p>
        </p:txBody>
      </p:sp>
      <p:sp>
        <p:nvSpPr>
          <p:cNvPr id="7" name="Titre 6"/>
          <p:cNvSpPr>
            <a:spLocks noGrp="1"/>
          </p:cNvSpPr>
          <p:nvPr>
            <p:ph type="title"/>
          </p:nvPr>
        </p:nvSpPr>
        <p:spPr>
          <a:xfrm>
            <a:off x="1704272" y="111211"/>
            <a:ext cx="7382767" cy="907731"/>
          </a:xfrm>
        </p:spPr>
        <p:txBody>
          <a:bodyPr/>
          <a:lstStyle/>
          <a:p>
            <a:r>
              <a:rPr lang="fr-FR" sz="4400" dirty="0">
                <a:latin typeface="Calibri" panose="020F0502020204030204" pitchFamily="34" charset="0"/>
                <a:cs typeface="Calibri" panose="020F0502020204030204" pitchFamily="34" charset="0"/>
              </a:rPr>
              <a:t>Fondement des arguments</a:t>
            </a:r>
          </a:p>
        </p:txBody>
      </p:sp>
      <p:pic>
        <p:nvPicPr>
          <p:cNvPr id="1026" name="Picture 2" descr="Krusk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822" y="3299254"/>
            <a:ext cx="5281476" cy="343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Une image contenant homme, personne, intérieur, mur&#10;&#10;Description générée avec un niveau de confiance très élev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841" y="0"/>
            <a:ext cx="1945301" cy="2917952"/>
          </a:xfrm>
          <a:prstGeom prst="rect">
            <a:avLst/>
          </a:prstGeom>
        </p:spPr>
      </p:pic>
      <p:sp>
        <p:nvSpPr>
          <p:cNvPr id="5" name="ZoneTexte 4"/>
          <p:cNvSpPr txBox="1"/>
          <p:nvPr/>
        </p:nvSpPr>
        <p:spPr>
          <a:xfrm>
            <a:off x="8110852" y="2836622"/>
            <a:ext cx="2681416" cy="646331"/>
          </a:xfrm>
          <a:prstGeom prst="rect">
            <a:avLst/>
          </a:prstGeom>
          <a:noFill/>
        </p:spPr>
        <p:txBody>
          <a:bodyPr wrap="square" rtlCol="0">
            <a:spAutoFit/>
          </a:bodyPr>
          <a:lstStyle/>
          <a:p>
            <a:r>
              <a:rPr lang="fr-FR" b="1" dirty="0"/>
              <a:t>Martin David </a:t>
            </a:r>
            <a:r>
              <a:rPr lang="fr-FR" b="1" dirty="0" err="1"/>
              <a:t>Kruskal</a:t>
            </a:r>
            <a:endParaRPr lang="fr-FR" b="1" dirty="0"/>
          </a:p>
          <a:p>
            <a:endParaRPr lang="fr-FR" dirty="0"/>
          </a:p>
        </p:txBody>
      </p:sp>
    </p:spTree>
    <p:extLst>
      <p:ext uri="{BB962C8B-B14F-4D97-AF65-F5344CB8AC3E}">
        <p14:creationId xmlns:p14="http://schemas.microsoft.com/office/powerpoint/2010/main" val="22528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75367" y="278539"/>
            <a:ext cx="8641266" cy="6300921"/>
          </a:xfrm>
          <a:prstGeom prst="rect">
            <a:avLst/>
          </a:prstGeom>
        </p:spPr>
      </p:pic>
    </p:spTree>
    <p:extLst>
      <p:ext uri="{BB962C8B-B14F-4D97-AF65-F5344CB8AC3E}">
        <p14:creationId xmlns:p14="http://schemas.microsoft.com/office/powerpoint/2010/main" val="67683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 y="718881"/>
            <a:ext cx="9032791" cy="2135529"/>
          </a:xfrm>
        </p:spPr>
        <p:txBody>
          <a:bodyPr>
            <a:normAutofit lnSpcReduction="10000"/>
          </a:bodyPr>
          <a:lstStyle/>
          <a:p>
            <a:pPr marL="0" indent="0" algn="just">
              <a:buNone/>
            </a:pPr>
            <a:r>
              <a:rPr lang="fr-FR" sz="2800" dirty="0">
                <a:latin typeface="Calibri" panose="020F0502020204030204" pitchFamily="34" charset="0"/>
              </a:rPr>
              <a:t>En fait, une telle solution ne peut-être qu’approchée pour décrire ce que peut être un trou noir physique, non éternel, même vieux de plus de 10 milliards d’années. Cela ouvre une voie vers un rayonnement, car si les trous noirs ont eu un début, il n’est pas impensable qu’ils puissent avoir une fin.</a:t>
            </a:r>
          </a:p>
          <a:p>
            <a:pPr marL="0" indent="0" algn="just">
              <a:buNone/>
            </a:pPr>
            <a:endParaRPr lang="fr-FR" sz="2800" dirty="0">
              <a:latin typeface="Calibri" panose="020F0502020204030204" pitchFamily="34" charset="0"/>
            </a:endParaRPr>
          </a:p>
          <a:p>
            <a:pPr marL="0" indent="0" algn="just">
              <a:buNone/>
            </a:pPr>
            <a:endParaRPr lang="fr-FR" sz="2800" dirty="0">
              <a:latin typeface="Calibri" panose="020F0502020204030204" pitchFamily="34" charset="0"/>
            </a:endParaRPr>
          </a:p>
          <a:p>
            <a:pPr marL="0" indent="0" algn="just">
              <a:buNone/>
            </a:pPr>
            <a:endParaRPr lang="fr-FR" sz="2800" dirty="0">
              <a:latin typeface="Calibri" panose="020F0502020204030204" pitchFamily="34" charset="0"/>
            </a:endParaRPr>
          </a:p>
          <a:p>
            <a:pPr algn="just"/>
            <a:endParaRPr lang="fr-FR" sz="2800" dirty="0">
              <a:latin typeface="Calibri" panose="020F0502020204030204" pitchFamily="34" charset="0"/>
            </a:endParaRPr>
          </a:p>
        </p:txBody>
      </p:sp>
      <p:sp>
        <p:nvSpPr>
          <p:cNvPr id="7" name="Titre 6"/>
          <p:cNvSpPr>
            <a:spLocks noGrp="1"/>
          </p:cNvSpPr>
          <p:nvPr>
            <p:ph type="title"/>
          </p:nvPr>
        </p:nvSpPr>
        <p:spPr>
          <a:xfrm>
            <a:off x="0" y="-98854"/>
            <a:ext cx="7382767" cy="907731"/>
          </a:xfrm>
        </p:spPr>
        <p:txBody>
          <a:bodyPr/>
          <a:lstStyle/>
          <a:p>
            <a:r>
              <a:rPr lang="fr-FR" sz="4400" dirty="0">
                <a:latin typeface="Calibri" panose="020F0502020204030204" pitchFamily="34" charset="0"/>
                <a:cs typeface="Calibri" panose="020F0502020204030204" pitchFamily="34" charset="0"/>
              </a:rPr>
              <a:t>Fondement des arguments</a:t>
            </a:r>
          </a:p>
        </p:txBody>
      </p:sp>
      <p:pic>
        <p:nvPicPr>
          <p:cNvPr id="4" name="Image 3" descr="Une image contenant texte&#10;&#10;Description générée avec un niveau de confiance très élev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790" y="0"/>
            <a:ext cx="3159210" cy="2695859"/>
          </a:xfrm>
          <a:prstGeom prst="rect">
            <a:avLst/>
          </a:prstGeom>
        </p:spPr>
      </p:pic>
      <p:sp>
        <p:nvSpPr>
          <p:cNvPr id="5" name="ZoneTexte 4"/>
          <p:cNvSpPr txBox="1"/>
          <p:nvPr/>
        </p:nvSpPr>
        <p:spPr>
          <a:xfrm>
            <a:off x="-3" y="2695859"/>
            <a:ext cx="11725647" cy="3970318"/>
          </a:xfrm>
          <a:prstGeom prst="rect">
            <a:avLst/>
          </a:prstGeom>
          <a:noFill/>
        </p:spPr>
        <p:txBody>
          <a:bodyPr wrap="square" rtlCol="0">
            <a:spAutoFit/>
          </a:bodyPr>
          <a:lstStyle/>
          <a:p>
            <a:pPr algn="just"/>
            <a:r>
              <a:rPr lang="fr-FR" sz="2800" dirty="0">
                <a:latin typeface="Calibri" panose="020F0502020204030204" pitchFamily="34" charset="0"/>
              </a:rPr>
              <a:t>Mais cet argument se révèle stérile, car le mécanisme de formation d’un horizon sphérique parfait, même s’il est infini en temps, est très stable et rayonne (sous forme d’ondes gravitationnelles) toutes les non sphéricités.</a:t>
            </a:r>
          </a:p>
          <a:p>
            <a:pPr algn="just"/>
            <a:endParaRPr lang="fr-FR" sz="2800" dirty="0">
              <a:latin typeface="Calibri" panose="020F0502020204030204" pitchFamily="34" charset="0"/>
            </a:endParaRPr>
          </a:p>
          <a:p>
            <a:pPr algn="just"/>
            <a:r>
              <a:rPr lang="fr-FR" sz="2800" dirty="0">
                <a:latin typeface="Calibri" panose="020F0502020204030204" pitchFamily="34" charset="0"/>
              </a:rPr>
              <a:t>Le trou noir n’a pas de cheveux!</a:t>
            </a:r>
          </a:p>
          <a:p>
            <a:pPr algn="just"/>
            <a:endParaRPr lang="fr-FR" sz="2800" dirty="0">
              <a:latin typeface="Calibri" panose="020F0502020204030204" pitchFamily="34" charset="0"/>
            </a:endParaRPr>
          </a:p>
          <a:p>
            <a:pPr algn="just"/>
            <a:r>
              <a:rPr lang="fr-FR" sz="2800" dirty="0">
                <a:latin typeface="Calibri" panose="020F0502020204030204" pitchFamily="34" charset="0"/>
              </a:rPr>
              <a:t>Il est clair qu’avec une telle phénoménologie, les équations de la relativité ne permettent pas un rayonnement thermique, il faut donc recourir à un mécanisme « pseudo-quantique ».</a:t>
            </a:r>
          </a:p>
        </p:txBody>
      </p:sp>
    </p:spTree>
    <p:extLst>
      <p:ext uri="{BB962C8B-B14F-4D97-AF65-F5344CB8AC3E}">
        <p14:creationId xmlns:p14="http://schemas.microsoft.com/office/powerpoint/2010/main" val="14986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924" y="1105440"/>
            <a:ext cx="11911914" cy="5752560"/>
          </a:xfrm>
        </p:spPr>
        <p:txBody>
          <a:bodyPr>
            <a:normAutofit lnSpcReduction="10000"/>
          </a:bodyPr>
          <a:lstStyle/>
          <a:p>
            <a:pPr algn="just"/>
            <a:r>
              <a:rPr lang="fr-FR" sz="2800" dirty="0">
                <a:latin typeface="Calibri" panose="020F0502020204030204" pitchFamily="34" charset="0"/>
              </a:rPr>
              <a:t>De plus, une étude du mécanisme de formation d’un trou noir stellaire par effondrement d’une étoile montre qu’un trou noir, même très vieux, mais non éternel, possède deux différences structurelles essentielles:</a:t>
            </a:r>
          </a:p>
          <a:p>
            <a:pPr algn="just"/>
            <a:r>
              <a:rPr lang="fr-FR" sz="2800" dirty="0">
                <a:latin typeface="Calibri" panose="020F0502020204030204" pitchFamily="34" charset="0"/>
              </a:rPr>
              <a:t>La fontaine blanche n’existe pas: pas de région symétrique→ pas de trou de ver.</a:t>
            </a:r>
          </a:p>
          <a:p>
            <a:pPr algn="just"/>
            <a:r>
              <a:rPr lang="fr-FR" sz="2800" dirty="0">
                <a:latin typeface="Calibri" panose="020F0502020204030204" pitchFamily="34" charset="0"/>
              </a:rPr>
              <a:t>La formation de l’horizon (une hypersurface nulle), même si elle est bien avancée,  n’est pas encore parfaitement achevée.</a:t>
            </a:r>
          </a:p>
          <a:p>
            <a:pPr algn="just"/>
            <a:r>
              <a:rPr lang="fr-FR" sz="2800" dirty="0">
                <a:latin typeface="Calibri" panose="020F0502020204030204" pitchFamily="34" charset="0"/>
              </a:rPr>
              <a:t>Cela met-il en cause l’existence d’objets, qui s’ils ne sont pas des trous noirs y ressemblent bigrement, et semblent avoir des propriétés semblables?</a:t>
            </a:r>
          </a:p>
          <a:p>
            <a:pPr algn="just"/>
            <a:r>
              <a:rPr lang="fr-FR" sz="2800" dirty="0">
                <a:latin typeface="Calibri" panose="020F0502020204030204" pitchFamily="34" charset="0"/>
              </a:rPr>
              <a:t>Un théorème de </a:t>
            </a:r>
            <a:r>
              <a:rPr lang="fr-FR" sz="2800" dirty="0" err="1">
                <a:latin typeface="Calibri" panose="020F0502020204030204" pitchFamily="34" charset="0"/>
              </a:rPr>
              <a:t>Penrose</a:t>
            </a:r>
            <a:r>
              <a:rPr lang="fr-FR" sz="2800" dirty="0">
                <a:latin typeface="Calibri" panose="020F0502020204030204" pitchFamily="34" charset="0"/>
              </a:rPr>
              <a:t> a montré que dans le mécanisme d’effondrement, au bout certain temps fini, apparaît une « hypersurface piégée » une région non stabilisée mais qui va converger vers l’horizon au bout d’un temps, certes infini, mais qui emprisonne, dès ce temps fini, de la lumière et de la matière.</a:t>
            </a:r>
          </a:p>
          <a:p>
            <a:pPr algn="just"/>
            <a:endParaRPr lang="fr-FR" sz="2800" dirty="0">
              <a:latin typeface="Calibri" panose="020F0502020204030204" pitchFamily="34" charset="0"/>
            </a:endParaRPr>
          </a:p>
          <a:p>
            <a:pPr algn="just"/>
            <a:endParaRPr lang="fr-FR" sz="2800" dirty="0">
              <a:latin typeface="Calibri" panose="020F0502020204030204" pitchFamily="34" charset="0"/>
            </a:endParaRPr>
          </a:p>
        </p:txBody>
      </p:sp>
      <p:sp>
        <p:nvSpPr>
          <p:cNvPr id="7" name="Titre 6"/>
          <p:cNvSpPr>
            <a:spLocks noGrp="1"/>
          </p:cNvSpPr>
          <p:nvPr>
            <p:ph type="title"/>
          </p:nvPr>
        </p:nvSpPr>
        <p:spPr>
          <a:xfrm>
            <a:off x="1753700" y="0"/>
            <a:ext cx="5610928" cy="907731"/>
          </a:xfrm>
        </p:spPr>
        <p:txBody>
          <a:bodyPr/>
          <a:lstStyle/>
          <a:p>
            <a:r>
              <a:rPr lang="fr-FR" sz="4400" dirty="0">
                <a:latin typeface="Calibri" panose="020F0502020204030204" pitchFamily="34" charset="0"/>
                <a:cs typeface="Calibri" panose="020F0502020204030204" pitchFamily="34" charset="0"/>
              </a:rPr>
              <a:t>Trous noirs physiques</a:t>
            </a:r>
          </a:p>
        </p:txBody>
      </p:sp>
    </p:spTree>
    <p:extLst>
      <p:ext uri="{BB962C8B-B14F-4D97-AF65-F5344CB8AC3E}">
        <p14:creationId xmlns:p14="http://schemas.microsoft.com/office/powerpoint/2010/main" val="34049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924" y="1105440"/>
            <a:ext cx="11911914" cy="5752560"/>
          </a:xfrm>
        </p:spPr>
        <p:txBody>
          <a:bodyPr>
            <a:normAutofit/>
          </a:bodyPr>
          <a:lstStyle/>
          <a:p>
            <a:pPr algn="just"/>
            <a:r>
              <a:rPr lang="fr-FR" sz="2800" dirty="0">
                <a:latin typeface="Calibri" panose="020F0502020204030204" pitchFamily="34" charset="0"/>
              </a:rPr>
              <a:t>La formation de l’horizon, mais aussi de la singularité centrale a fait l’objet de vifs débats entre l’école soviétique et les occidentaux. </a:t>
            </a:r>
          </a:p>
          <a:p>
            <a:pPr algn="just"/>
            <a:r>
              <a:rPr lang="fr-FR" sz="2800" dirty="0">
                <a:latin typeface="Calibri" panose="020F0502020204030204" pitchFamily="34" charset="0"/>
              </a:rPr>
              <a:t>Les soviétiques  arguaient que la formation de l’horizon et de la singularité centrale ne pouvaient pas aboutir compte-tenu d’instabilités dans le mécanisme de formation (Cela devait exploser).</a:t>
            </a:r>
          </a:p>
          <a:p>
            <a:pPr algn="just"/>
            <a:r>
              <a:rPr lang="fr-FR" sz="2800" dirty="0">
                <a:latin typeface="Calibri" panose="020F0502020204030204" pitchFamily="34" charset="0"/>
              </a:rPr>
              <a:t>Mais, </a:t>
            </a:r>
            <a:r>
              <a:rPr lang="fr-FR" sz="2800" dirty="0" err="1">
                <a:latin typeface="Calibri" panose="020F0502020204030204" pitchFamily="34" charset="0"/>
              </a:rPr>
              <a:t>Misner</a:t>
            </a:r>
            <a:r>
              <a:rPr lang="fr-FR" sz="2800" dirty="0">
                <a:latin typeface="Calibri" panose="020F0502020204030204" pitchFamily="34" charset="0"/>
              </a:rPr>
              <a:t>,  leur opposa le théorème, fondé sur des considérations topologiques, que </a:t>
            </a:r>
            <a:r>
              <a:rPr lang="fr-FR" sz="2800" dirty="0" err="1">
                <a:latin typeface="Calibri" panose="020F0502020204030204" pitchFamily="34" charset="0"/>
              </a:rPr>
              <a:t>Penrose</a:t>
            </a:r>
            <a:r>
              <a:rPr lang="fr-FR" sz="2800" dirty="0">
                <a:latin typeface="Calibri" panose="020F0502020204030204" pitchFamily="34" charset="0"/>
              </a:rPr>
              <a:t> venait de démontrer sur l’existence de surfaces piégées. </a:t>
            </a:r>
          </a:p>
          <a:p>
            <a:pPr algn="just"/>
            <a:r>
              <a:rPr lang="fr-FR" sz="2800" dirty="0">
                <a:latin typeface="Calibri" panose="020F0502020204030204" pitchFamily="34" charset="0"/>
              </a:rPr>
              <a:t>Les soviétiques découvrant ces méthodes revinrent alors sur leurs assertions et en acceptèrent les conclusions. Sur la singularité centrale les hypothèses sont plus spéculatives (oscillations </a:t>
            </a:r>
            <a:r>
              <a:rPr lang="fr-FR" sz="2800" dirty="0" err="1">
                <a:latin typeface="Calibri" panose="020F0502020204030204" pitchFamily="34" charset="0"/>
              </a:rPr>
              <a:t>choatiques</a:t>
            </a:r>
            <a:r>
              <a:rPr lang="fr-FR" sz="2800" dirty="0">
                <a:latin typeface="Calibri" panose="020F0502020204030204" pitchFamily="34" charset="0"/>
              </a:rPr>
              <a:t>, </a:t>
            </a:r>
            <a:r>
              <a:rPr lang="fr-FR" sz="2800" dirty="0" err="1">
                <a:latin typeface="Calibri" panose="020F0502020204030204" pitchFamily="34" charset="0"/>
              </a:rPr>
              <a:t>Mixmaster</a:t>
            </a:r>
            <a:r>
              <a:rPr lang="fr-FR" sz="2800" dirty="0">
                <a:latin typeface="Calibri" panose="020F0502020204030204" pitchFamily="34" charset="0"/>
              </a:rPr>
              <a:t>, BKL), mais pour beaucoup de problèmes, c’est l’horizon seulement qui est concerné. </a:t>
            </a:r>
          </a:p>
          <a:p>
            <a:pPr algn="just"/>
            <a:endParaRPr lang="fr-FR" sz="2800" dirty="0">
              <a:latin typeface="Calibri" panose="020F0502020204030204" pitchFamily="34" charset="0"/>
            </a:endParaRPr>
          </a:p>
          <a:p>
            <a:pPr algn="just"/>
            <a:endParaRPr lang="fr-FR" sz="2800" dirty="0">
              <a:latin typeface="Calibri" panose="020F0502020204030204" pitchFamily="34" charset="0"/>
            </a:endParaRPr>
          </a:p>
        </p:txBody>
      </p:sp>
      <p:sp>
        <p:nvSpPr>
          <p:cNvPr id="7" name="Titre 6"/>
          <p:cNvSpPr>
            <a:spLocks noGrp="1"/>
          </p:cNvSpPr>
          <p:nvPr>
            <p:ph type="title"/>
          </p:nvPr>
        </p:nvSpPr>
        <p:spPr>
          <a:xfrm>
            <a:off x="1753700" y="0"/>
            <a:ext cx="5610928" cy="907731"/>
          </a:xfrm>
        </p:spPr>
        <p:txBody>
          <a:bodyPr/>
          <a:lstStyle/>
          <a:p>
            <a:r>
              <a:rPr lang="fr-FR" sz="4400" dirty="0">
                <a:latin typeface="Calibri" panose="020F0502020204030204" pitchFamily="34" charset="0"/>
                <a:cs typeface="Calibri" panose="020F0502020204030204" pitchFamily="34" charset="0"/>
              </a:rPr>
              <a:t>Trous noirs physiques</a:t>
            </a:r>
          </a:p>
        </p:txBody>
      </p:sp>
    </p:spTree>
    <p:extLst>
      <p:ext uri="{BB962C8B-B14F-4D97-AF65-F5344CB8AC3E}">
        <p14:creationId xmlns:p14="http://schemas.microsoft.com/office/powerpoint/2010/main" val="138667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1958</TotalTime>
  <Words>3866</Words>
  <Application>Microsoft Office PowerPoint</Application>
  <PresentationFormat>Grand écran</PresentationFormat>
  <Paragraphs>282</Paragraphs>
  <Slides>60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60</vt:i4>
      </vt:variant>
    </vt:vector>
  </HeadingPairs>
  <TitlesOfParts>
    <vt:vector size="66" baseType="lpstr">
      <vt:lpstr>Arial</vt:lpstr>
      <vt:lpstr>Calibri</vt:lpstr>
      <vt:lpstr>Century Gothic</vt:lpstr>
      <vt:lpstr>Times New Roman</vt:lpstr>
      <vt:lpstr>Wingdings 3</vt:lpstr>
      <vt:lpstr>Ion</vt:lpstr>
      <vt:lpstr>Rayonnement de Hawking </vt:lpstr>
      <vt:lpstr>Quelques dates clés pour les trous noirs</vt:lpstr>
      <vt:lpstr>L’article de S. Hawking</vt:lpstr>
      <vt:lpstr>Les arguments de Bekenstein</vt:lpstr>
      <vt:lpstr>Fondement des arguments</vt:lpstr>
      <vt:lpstr>Fondement des arguments</vt:lpstr>
      <vt:lpstr>Fondement des arguments</vt:lpstr>
      <vt:lpstr>Trous noirs physiques</vt:lpstr>
      <vt:lpstr>Trous noirs physiques</vt:lpstr>
      <vt:lpstr>Le mécanisme proposé</vt:lpstr>
      <vt:lpstr>Analogie thermodynamique </vt:lpstr>
      <vt:lpstr>Présentation PowerPoint</vt:lpstr>
      <vt:lpstr>Présentation PowerPoint</vt:lpstr>
      <vt:lpstr>Présentation PowerPoint</vt:lpstr>
      <vt:lpstr>Présentation PowerPoint</vt:lpstr>
      <vt:lpstr>De l’analogie aux équations: Introduction à la méthode utilisée par S. Hawking (1).</vt:lpstr>
      <vt:lpstr>Présentation PowerPoint</vt:lpstr>
      <vt:lpstr> Rayonnement de Hawking  </vt:lpstr>
      <vt:lpstr>Présentation PowerPoint</vt:lpstr>
      <vt:lpstr>Comment ça marche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L’interprétation heuristique du rayonnement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Einstein et la relativité générale</dc:title>
  <dc:creator>jacques fric</dc:creator>
  <cp:lastModifiedBy>jacques fric</cp:lastModifiedBy>
  <cp:revision>235</cp:revision>
  <dcterms:created xsi:type="dcterms:W3CDTF">2014-08-16T10:03:45Z</dcterms:created>
  <dcterms:modified xsi:type="dcterms:W3CDTF">2017-05-14T12:24:48Z</dcterms:modified>
</cp:coreProperties>
</file>