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55"/>
  </p:notesMasterIdLst>
  <p:handoutMasterIdLst>
    <p:handoutMasterId r:id="rId56"/>
  </p:handoutMasterIdLst>
  <p:sldIdLst>
    <p:sldId id="1009" r:id="rId2"/>
    <p:sldId id="977" r:id="rId3"/>
    <p:sldId id="1041" r:id="rId4"/>
    <p:sldId id="958" r:id="rId5"/>
    <p:sldId id="1010" r:id="rId6"/>
    <p:sldId id="1011" r:id="rId7"/>
    <p:sldId id="970" r:id="rId8"/>
    <p:sldId id="787" r:id="rId9"/>
    <p:sldId id="969" r:id="rId10"/>
    <p:sldId id="1020" r:id="rId11"/>
    <p:sldId id="973" r:id="rId12"/>
    <p:sldId id="972" r:id="rId13"/>
    <p:sldId id="1044" r:id="rId14"/>
    <p:sldId id="1007" r:id="rId15"/>
    <p:sldId id="1016" r:id="rId16"/>
    <p:sldId id="912" r:id="rId17"/>
    <p:sldId id="1015" r:id="rId18"/>
    <p:sldId id="915" r:id="rId19"/>
    <p:sldId id="910" r:id="rId20"/>
    <p:sldId id="1017" r:id="rId21"/>
    <p:sldId id="859" r:id="rId22"/>
    <p:sldId id="1025" r:id="rId23"/>
    <p:sldId id="974" r:id="rId24"/>
    <p:sldId id="1013" r:id="rId25"/>
    <p:sldId id="1021" r:id="rId26"/>
    <p:sldId id="1022" r:id="rId27"/>
    <p:sldId id="755" r:id="rId28"/>
    <p:sldId id="1028" r:id="rId29"/>
    <p:sldId id="1029" r:id="rId30"/>
    <p:sldId id="1032" r:id="rId31"/>
    <p:sldId id="1031" r:id="rId32"/>
    <p:sldId id="1024" r:id="rId33"/>
    <p:sldId id="1027" r:id="rId34"/>
    <p:sldId id="1043" r:id="rId35"/>
    <p:sldId id="1035" r:id="rId36"/>
    <p:sldId id="1034" r:id="rId37"/>
    <p:sldId id="1042" r:id="rId38"/>
    <p:sldId id="931" r:id="rId39"/>
    <p:sldId id="1037" r:id="rId40"/>
    <p:sldId id="1026" r:id="rId41"/>
    <p:sldId id="1040" r:id="rId42"/>
    <p:sldId id="1038" r:id="rId43"/>
    <p:sldId id="1039" r:id="rId44"/>
    <p:sldId id="1012" r:id="rId45"/>
    <p:sldId id="788" r:id="rId46"/>
    <p:sldId id="1033" r:id="rId47"/>
    <p:sldId id="844" r:id="rId48"/>
    <p:sldId id="1023" r:id="rId49"/>
    <p:sldId id="979" r:id="rId50"/>
    <p:sldId id="913" r:id="rId51"/>
    <p:sldId id="1008" r:id="rId52"/>
    <p:sldId id="978" r:id="rId53"/>
    <p:sldId id="981" r:id="rId54"/>
  </p:sldIdLst>
  <p:sldSz cx="9144000" cy="6858000" type="screen4x3"/>
  <p:notesSz cx="709930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smith" initials="ds" lastIdx="1" clrIdx="0">
    <p:extLst>
      <p:ext uri="{19B8F6BF-5375-455C-9EA6-DF929625EA0E}">
        <p15:presenceInfo xmlns:p15="http://schemas.microsoft.com/office/powerpoint/2012/main" userId="david smi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9900"/>
    <a:srgbClr val="000099"/>
    <a:srgbClr val="808080"/>
    <a:srgbClr val="C0D3E2"/>
    <a:srgbClr val="3366FF"/>
    <a:srgbClr val="F0AD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249" autoAdjust="0"/>
    <p:restoredTop sz="87381" autoAdjust="0"/>
  </p:normalViewPr>
  <p:slideViewPr>
    <p:cSldViewPr snapToGrid="0">
      <p:cViewPr varScale="1">
        <p:scale>
          <a:sx n="71" d="100"/>
          <a:sy n="71" d="100"/>
        </p:scale>
        <p:origin x="9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8.xml"/><Relationship Id="rId3" Type="http://schemas.openxmlformats.org/officeDocument/2006/relationships/slide" Target="slides/slide8.xml"/><Relationship Id="rId7" Type="http://schemas.openxmlformats.org/officeDocument/2006/relationships/slide" Target="slides/slide27.xml"/><Relationship Id="rId12" Type="http://schemas.openxmlformats.org/officeDocument/2006/relationships/slide" Target="slides/slide53.xml"/><Relationship Id="rId2" Type="http://schemas.openxmlformats.org/officeDocument/2006/relationships/slide" Target="slides/slide7.xml"/><Relationship Id="rId1" Type="http://schemas.openxmlformats.org/officeDocument/2006/relationships/slide" Target="slides/slide4.xml"/><Relationship Id="rId6" Type="http://schemas.openxmlformats.org/officeDocument/2006/relationships/slide" Target="slides/slide13.xml"/><Relationship Id="rId11" Type="http://schemas.openxmlformats.org/officeDocument/2006/relationships/slide" Target="slides/slide52.xml"/><Relationship Id="rId5" Type="http://schemas.openxmlformats.org/officeDocument/2006/relationships/slide" Target="slides/slide11.xml"/><Relationship Id="rId10" Type="http://schemas.openxmlformats.org/officeDocument/2006/relationships/slide" Target="slides/slide47.xml"/><Relationship Id="rId4" Type="http://schemas.openxmlformats.org/officeDocument/2006/relationships/slide" Target="slides/slide9.xml"/><Relationship Id="rId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8600" y="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901698-E6DB-480A-8A8E-BD6A30C46A10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355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8600" y="975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62F0C9-4A1C-44A5-BDB7-1720153C44D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35EEF8-30B8-4158-80B8-57CCC2DAAC4E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0E12B2-B980-4D63-8460-AB7A8FD3A8B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20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3B93D-108B-4E67-8E16-AD2296866A9C}" type="slidenum">
              <a:rPr lang="en-US" smtClean="0">
                <a:latin typeface="Times New Roman" pitchFamily="18" charset="0"/>
              </a:rPr>
              <a:pPr/>
              <a:t>22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39775"/>
            <a:ext cx="4932363" cy="3698875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063" y="4686300"/>
            <a:ext cx="4992687" cy="4527550"/>
          </a:xfrm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 New Roman" pitchFamily="18" charset="0"/>
              </a:rPr>
              <a:t>Two questions – what is there? How do they work?  Can’t go; must learn from what comes to us.  Mostly light. </a:t>
            </a:r>
          </a:p>
        </p:txBody>
      </p:sp>
    </p:spTree>
    <p:extLst>
      <p:ext uri="{BB962C8B-B14F-4D97-AF65-F5344CB8AC3E}">
        <p14:creationId xmlns:p14="http://schemas.microsoft.com/office/powerpoint/2010/main" val="433787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2813" y="742950"/>
            <a:ext cx="4929187" cy="36972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xfrm>
            <a:off x="881089" y="4689343"/>
            <a:ext cx="4993843" cy="4524724"/>
          </a:xfrm>
          <a:noFill/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874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>
          <a:xfrm>
            <a:off x="903113" y="4711722"/>
            <a:ext cx="4975576" cy="446239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fr-FR"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1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>
          <a:xfrm>
            <a:off x="903113" y="4711722"/>
            <a:ext cx="4975576" cy="446239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fr-FR"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618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D768C1-9608-4075-98AF-AA7D58EADDC9}" type="slidenum">
              <a:rPr lang="fr-FR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2813" y="742950"/>
            <a:ext cx="4929187" cy="3697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1089" y="4689343"/>
            <a:ext cx="4993843" cy="452472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163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Merriweather Sans"/>
                <a:ea typeface="Merriweather Sans"/>
                <a:cs typeface="Merriweather Sans"/>
                <a:sym typeface="Merriweather Sans"/>
              </a:rPr>
              <a:t>## Blue=GBT, Red=Parkes, Green=GMRT Black=Eff Magenta=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effectLst/>
                <a:latin typeface="Merriweather Sans"/>
                <a:ea typeface="Merriweather Sans"/>
                <a:cs typeface="Merriweather Sans"/>
                <a:sym typeface="Merriweather Sans"/>
              </a:rPr>
              <a:t>Nancay</a:t>
            </a:r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Merriweather Sans"/>
                <a:ea typeface="Merriweather Sans"/>
                <a:cs typeface="Merriweather Sans"/>
                <a:sym typeface="Merriweather Sans"/>
              </a:rPr>
              <a:t> Orange=LAT</a:t>
            </a:r>
          </a:p>
          <a:p>
            <a:r>
              <a:rPr lang="en-US" sz="2200" b="0" i="0" u="none" strike="noStrike" cap="none" dirty="0">
                <a:solidFill>
                  <a:srgbClr val="000000"/>
                </a:solidFill>
                <a:effectLst/>
                <a:latin typeface="Merriweather Sans"/>
                <a:ea typeface="Merriweather Sans"/>
                <a:cs typeface="Merriweather Sans"/>
                <a:sym typeface="Merriweather Sans"/>
              </a:rPr>
              <a:t>## Black=Arecibo, Brown=LOFAR yellow=FAST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47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2813" y="742950"/>
            <a:ext cx="4929187" cy="36972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xfrm>
            <a:off x="881089" y="4689343"/>
            <a:ext cx="4993843" cy="4524724"/>
          </a:xfrm>
          <a:noFill/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876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6763"/>
            <a:ext cx="5086350" cy="3814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xfrm>
            <a:off x="922338" y="4838700"/>
            <a:ext cx="5227637" cy="4668838"/>
          </a:xfrm>
          <a:noFill/>
        </p:spPr>
        <p:txBody>
          <a:bodyPr wrap="square" lIns="94897" tIns="47449" rIns="94897" bIns="47449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6763"/>
            <a:ext cx="5086350" cy="3814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xfrm>
            <a:off x="922338" y="4838700"/>
            <a:ext cx="5227637" cy="4668838"/>
          </a:xfrm>
          <a:noFill/>
        </p:spPr>
        <p:txBody>
          <a:bodyPr wrap="square" lIns="94897" tIns="47449" rIns="94897" bIns="47449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DD7C01-DDAE-47DE-827B-473E3BE9AFA8}" type="slidenum">
              <a:rPr lang="fr-FR" smtClean="0">
                <a:latin typeface="Times New Roman" pitchFamily="18" charset="0"/>
              </a:rPr>
              <a:pPr/>
              <a:t>3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5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6763"/>
            <a:ext cx="5086350" cy="3814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xfrm>
            <a:off x="922338" y="4838700"/>
            <a:ext cx="5227637" cy="4668838"/>
          </a:xfrm>
          <a:noFill/>
        </p:spPr>
        <p:txBody>
          <a:bodyPr wrap="square" lIns="94897" tIns="47449" rIns="94897" bIns="47449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6763"/>
            <a:ext cx="5086350" cy="3814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 bwMode="auto">
          <a:xfrm>
            <a:off x="922338" y="4838700"/>
            <a:ext cx="5227637" cy="4668838"/>
          </a:xfrm>
          <a:noFill/>
        </p:spPr>
        <p:txBody>
          <a:bodyPr wrap="square" lIns="94897" tIns="47449" rIns="94897" bIns="47449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6763"/>
            <a:ext cx="5086350" cy="3814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xfrm>
            <a:off x="922338" y="4838700"/>
            <a:ext cx="5227637" cy="4668838"/>
          </a:xfrm>
          <a:noFill/>
        </p:spPr>
        <p:txBody>
          <a:bodyPr wrap="square" lIns="94897" tIns="47449" rIns="94897" bIns="47449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E52657-2B4F-4A0A-AD5D-3A5D52827DD9}" type="slidenum">
              <a:rPr lang="fr-FR" smtClean="0">
                <a:latin typeface="Times New Roman" pitchFamily="18" charset="0"/>
              </a:rPr>
              <a:pPr/>
              <a:t>10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321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6763"/>
            <a:ext cx="5086350" cy="3814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xfrm>
            <a:off x="922338" y="4838700"/>
            <a:ext cx="5227637" cy="4668838"/>
          </a:xfrm>
          <a:noFill/>
        </p:spPr>
        <p:txBody>
          <a:bodyPr wrap="square" lIns="94897" tIns="47449" rIns="94897" bIns="47449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E52657-2B4F-4A0A-AD5D-3A5D52827DD9}" type="slidenum">
              <a:rPr lang="fr-FR" smtClean="0">
                <a:latin typeface="Times New Roman" pitchFamily="18" charset="0"/>
              </a:rPr>
              <a:pPr/>
              <a:t>12</a:t>
            </a:fld>
            <a:endParaRPr lang="fr-FR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6763"/>
            <a:ext cx="5086350" cy="38147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 bwMode="auto">
          <a:xfrm>
            <a:off x="922338" y="4838700"/>
            <a:ext cx="5227637" cy="4668838"/>
          </a:xfrm>
          <a:noFill/>
        </p:spPr>
        <p:txBody>
          <a:bodyPr wrap="square" lIns="94897" tIns="47449" rIns="94897" bIns="47449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46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E7C1-AC8F-4D83-A08F-FBFDE7AD3AFD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1FCD3-E42F-4D9A-BF91-99DA6145EFF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9CC67-F5DB-49B6-BF54-10D729130D7D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3EF0-BC58-45D5-BDA4-054E94B96BE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9FA8F-99B7-4B4E-AEDB-A831105ADE9D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9409-C5A1-45E4-ADF6-CECEC680295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FCD8-6047-4F64-88E2-0A42E7EC833C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3E9E6-A8B3-4CA2-BCA9-0E82B002940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Fermi" userDrawn="1">
  <p:cSld name="1_Fermi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 descr="fermi_logo_smal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2678" y="130921"/>
            <a:ext cx="792957" cy="9318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4436167" y="6388100"/>
            <a:ext cx="271667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101600" rIns="101600" bIns="1016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1350"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1350"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1350"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1350"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1350"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1350"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1350"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1350"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135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 sz="9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1283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ermi" userDrawn="1">
  <p:cSld name="Fermi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853605" y="6532073"/>
            <a:ext cx="208100" cy="285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101600" rIns="101600" bIns="1016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ED6"/>
              </a:buClr>
              <a:buSzPts val="2400"/>
              <a:buFont typeface="Helvetica Neue"/>
              <a:buNone/>
              <a:defRPr b="1">
                <a:solidFill>
                  <a:srgbClr val="434ED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ED6"/>
              </a:buClr>
              <a:buSzPts val="2400"/>
              <a:buFont typeface="Helvetica Neue"/>
              <a:buNone/>
              <a:defRPr b="1">
                <a:solidFill>
                  <a:srgbClr val="434ED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ED6"/>
              </a:buClr>
              <a:buSzPts val="2400"/>
              <a:buFont typeface="Helvetica Neue"/>
              <a:buNone/>
              <a:defRPr b="1">
                <a:solidFill>
                  <a:srgbClr val="434ED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ED6"/>
              </a:buClr>
              <a:buSzPts val="2400"/>
              <a:buFont typeface="Helvetica Neue"/>
              <a:buNone/>
              <a:defRPr b="1">
                <a:solidFill>
                  <a:srgbClr val="434ED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ED6"/>
              </a:buClr>
              <a:buSzPts val="2400"/>
              <a:buFont typeface="Helvetica Neue"/>
              <a:buNone/>
              <a:defRPr b="1">
                <a:solidFill>
                  <a:srgbClr val="434ED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ED6"/>
              </a:buClr>
              <a:buSzPts val="2400"/>
              <a:buFont typeface="Helvetica Neue"/>
              <a:buNone/>
              <a:defRPr b="1">
                <a:solidFill>
                  <a:srgbClr val="434ED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ED6"/>
              </a:buClr>
              <a:buSzPts val="2400"/>
              <a:buFont typeface="Helvetica Neue"/>
              <a:buNone/>
              <a:defRPr b="1">
                <a:solidFill>
                  <a:srgbClr val="434ED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ED6"/>
              </a:buClr>
              <a:buSzPts val="2400"/>
              <a:buFont typeface="Helvetica Neue"/>
              <a:buNone/>
              <a:defRPr b="1">
                <a:solidFill>
                  <a:srgbClr val="434ED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ED6"/>
              </a:buClr>
              <a:buSzPts val="2400"/>
              <a:buFont typeface="Helvetica Neue"/>
              <a:buNone/>
              <a:defRPr b="1">
                <a:solidFill>
                  <a:srgbClr val="434ED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 b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3364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ermi" userDrawn="1">
  <p:cSld name="2_Fermi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401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ermi" userDrawn="1">
  <p:cSld name="2_Fermi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96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E608B-9B8A-4EBE-9E8D-DC63EA35B084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D737-E028-41D1-BDDD-AA04E30DB9A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11BBB-C2D4-48A5-9BA2-F0B42DCFC637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C0512-1730-40CA-A253-4F750EBC19E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C9DEF-4008-4390-8EA9-835A60A500F4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AEFF-F6D3-4CBA-81F5-24A0483139F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2A7B3-53D1-4373-8960-2B39F6A3E308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AF163-2394-4927-A44D-FC9100121A2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F38CB-EC89-4A4F-949C-18A30419032A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9FDE-881C-4B0E-9A46-53010C07A9F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1230A-638A-4619-A5BF-4F86B3F1ABE3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F4843-C888-4D3D-B968-DCB428BAE9C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E7346-05BC-4119-8DD5-7A99E81C63FB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288B5-7DDD-4C26-B995-CF3A1FC3D05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0E07-A499-4100-BF7F-A22367210307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8E1A6-3664-46E0-88BD-1DE8AA9C0C4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43077C-93DD-4DAE-B149-9878F7D43B5F}" type="datetimeFigureOut">
              <a:rPr lang="en-US"/>
              <a:pPr>
                <a:defRPr/>
              </a:pPr>
              <a:t>5/20/2023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A75E3C-C0F0-41B8-BF49-3DC244326CC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gif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59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WindowsHome\Glast\Sources\GravityWaves\Two%20Black%20Holes%20Merge%20into%20One.mp4" TargetMode="External"/><Relationship Id="rId1" Type="http://schemas.microsoft.com/office/2007/relationships/media" Target="file:///D:\WindowsHome\Glast\Sources\GravityWaves\Two%20Black%20Holes%20Merge%20into%20One.mp4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202"/>
            <a:ext cx="9141324" cy="5412922"/>
          </a:xfrm>
          <a:prstGeom prst="rect">
            <a:avLst/>
          </a:prstGeom>
        </p:spPr>
      </p:pic>
      <p:sp>
        <p:nvSpPr>
          <p:cNvPr id="71" name="Google Shape;71;p9"/>
          <p:cNvSpPr txBox="1">
            <a:spLocks noGrp="1"/>
          </p:cNvSpPr>
          <p:nvPr>
            <p:ph type="body" idx="4294967295"/>
          </p:nvPr>
        </p:nvSpPr>
        <p:spPr>
          <a:xfrm>
            <a:off x="2261409" y="6169216"/>
            <a:ext cx="3661443" cy="73173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  <a:buSzPts val="5300"/>
              <a:buNone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David.Smith@u-bordeaux.fr</a:t>
            </a:r>
          </a:p>
          <a:p>
            <a:pPr marL="0" indent="0">
              <a:spcBef>
                <a:spcPts val="0"/>
              </a:spcBef>
              <a:buSzPts val="5300"/>
              <a:buNone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26 </a:t>
            </a:r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avril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2023</a:t>
            </a:r>
            <a:endParaRPr lang="en-US" sz="1400" dirty="0">
              <a:latin typeface="+mj-lt"/>
            </a:endParaRPr>
          </a:p>
        </p:txBody>
      </p:sp>
      <p:sp>
        <p:nvSpPr>
          <p:cNvPr id="72" name="Google Shape;72;p9"/>
          <p:cNvSpPr txBox="1">
            <a:spLocks noGrp="1"/>
          </p:cNvSpPr>
          <p:nvPr>
            <p:ph type="title" idx="4294967295"/>
          </p:nvPr>
        </p:nvSpPr>
        <p:spPr>
          <a:xfrm>
            <a:off x="17417" y="32242"/>
            <a:ext cx="8029303" cy="102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30479" marR="30479" algn="l"/>
            <a:r>
              <a:rPr lang="fr-FR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Capter des Ondes Gravitationnelles</a:t>
            </a:r>
            <a:br>
              <a:rPr lang="fr-FR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fr-FR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avec des Pulsars</a:t>
            </a:r>
            <a:endParaRPr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11388"/>
            <a:ext cx="232864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Image credit: Danielle </a:t>
            </a:r>
            <a:r>
              <a:rPr lang="en-US" sz="75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Futselaar</a:t>
            </a:r>
            <a:r>
              <a:rPr lang="en-US" sz="75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(artsource.nl)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-46804" y="4778908"/>
            <a:ext cx="2297797" cy="2080835"/>
            <a:chOff x="-46804" y="4778908"/>
            <a:chExt cx="2297797" cy="2080835"/>
          </a:xfrm>
        </p:grpSpPr>
        <p:pic>
          <p:nvPicPr>
            <p:cNvPr id="8" name="Picture 4" descr="CNR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6217558"/>
              <a:ext cx="1126699" cy="635050"/>
            </a:xfrm>
            <a:prstGeom prst="rect">
              <a:avLst/>
            </a:prstGeom>
            <a:noFill/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804" y="6221926"/>
              <a:ext cx="1177508" cy="63781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6" y="4778908"/>
              <a:ext cx="2240577" cy="1429941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888" y="5629333"/>
            <a:ext cx="2776650" cy="12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7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pPr algn="l">
              <a:defRPr/>
            </a:pPr>
            <a:fld id="{82851772-739B-4A93-8F7C-6D286A918986}" type="slidenum">
              <a:rPr lang="fr-FR"/>
              <a:pPr algn="l">
                <a:defRPr/>
              </a:pPr>
              <a:t>10</a:t>
            </a:fld>
            <a:endParaRPr lang="fr-FR"/>
          </a:p>
        </p:txBody>
      </p:sp>
      <p:sp>
        <p:nvSpPr>
          <p:cNvPr id="10243" name="AutoShape 2" descr="http://top1walls.com/walls/nature/sunset-rainforest--1570667-990x6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55696" y="115888"/>
            <a:ext cx="87852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COMMENT FAIRE DES ONDES?  </a:t>
            </a:r>
          </a:p>
          <a:p>
            <a:endParaRPr lang="fr-FR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 rien ne bouge, la déformation est statique </a:t>
            </a:r>
          </a:p>
          <a:p>
            <a:pPr algn="l"/>
            <a:endParaRPr lang="fr-FR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endParaRPr lang="fr-FR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endParaRPr lang="fr-FR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endParaRPr lang="fr-FR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 on </a:t>
            </a:r>
            <a:r>
              <a:rPr lang="fr-FR" i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déplace</a:t>
            </a:r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la masse, la déformation suit.</a:t>
            </a:r>
          </a:p>
          <a:p>
            <a:pPr algn="l"/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 changement se propage à la vitesse de la lumière.</a:t>
            </a:r>
          </a:p>
          <a:p>
            <a:pPr algn="l"/>
            <a:endParaRPr lang="fr-FR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endParaRPr lang="fr-FR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r>
              <a:rPr lang="fr-FR" sz="16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 ( Idem pour une charge électrique et une onde électromagnétique = la lumière. )</a:t>
            </a:r>
          </a:p>
        </p:txBody>
      </p:sp>
      <p:pic>
        <p:nvPicPr>
          <p:cNvPr id="9" name="Picture 2" descr="http://img2.tgdaily.com/sites/default/files/stock/article_images/space/binarystem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6708" y="478972"/>
            <a:ext cx="3547292" cy="266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9450" y="3500846"/>
            <a:ext cx="4824549" cy="297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e 7"/>
          <p:cNvGrpSpPr>
            <a:grpSpLocks/>
          </p:cNvGrpSpPr>
          <p:nvPr/>
        </p:nvGrpSpPr>
        <p:grpSpPr bwMode="auto">
          <a:xfrm>
            <a:off x="166260" y="4025268"/>
            <a:ext cx="3674926" cy="2332355"/>
            <a:chOff x="2025950" y="-318242"/>
            <a:chExt cx="4400550" cy="2714625"/>
          </a:xfrm>
        </p:grpSpPr>
        <p:pic>
          <p:nvPicPr>
            <p:cNvPr id="12" name="Picture 4" descr="\begin{figure}&#10;\epsfysize =2.5in&#10;\centerline{\epsffile{fig38.eps}}&#10;\end{figure}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9960545">
              <a:off x="2025950" y="-318242"/>
              <a:ext cx="4400550" cy="271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018302" y="1789606"/>
              <a:ext cx="36420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99"/>
                  </a:solidFill>
                </a:rPr>
                <a:t>ct</a:t>
              </a:r>
              <a:endParaRPr lang="en-US"/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4071244" y="514989"/>
              <a:ext cx="36420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99"/>
                  </a:solidFill>
                </a:rPr>
                <a:t>vt</a:t>
              </a:r>
              <a:endParaRPr lang="en-US"/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460796" y="6239625"/>
            <a:ext cx="31448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fr-FR" sz="1600" dirty="0">
                <a:solidFill>
                  <a:srgbClr val="000099"/>
                </a:solidFill>
              </a:rPr>
              <a:t>c : vitesse de l’onde sur l’eau</a:t>
            </a:r>
          </a:p>
          <a:p>
            <a:pPr algn="l"/>
            <a:r>
              <a:rPr lang="fr-FR" sz="1600" dirty="0">
                <a:solidFill>
                  <a:srgbClr val="000099"/>
                </a:solidFill>
              </a:rPr>
              <a:t>v : vitesse du bateau 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 rot="623049">
            <a:off x="676411" y="4258474"/>
            <a:ext cx="9412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99"/>
                </a:solidFill>
              </a:rPr>
              <a:t>onde plane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541090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2465388" y="1885950"/>
            <a:ext cx="5842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7688" indent="-411163" algn="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endParaRPr lang="fr-FR" sz="3200" b="1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8196" name="Text Box 93"/>
          <p:cNvSpPr txBox="1">
            <a:spLocks noChangeArrowheads="1"/>
          </p:cNvSpPr>
          <p:nvPr/>
        </p:nvSpPr>
        <p:spPr bwMode="auto">
          <a:xfrm>
            <a:off x="146910" y="36915"/>
            <a:ext cx="8840333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400" dirty="0">
                <a:solidFill>
                  <a:srgbClr val="FFFF00"/>
                </a:solidFill>
              </a:rPr>
              <a:t>Explosion = déplacement de masse</a:t>
            </a:r>
          </a:p>
          <a:p>
            <a:pPr algn="r">
              <a:spcBef>
                <a:spcPct val="50000"/>
              </a:spcBef>
            </a:pPr>
            <a:r>
              <a:rPr lang="fr-FR" sz="2400" dirty="0">
                <a:solidFill>
                  <a:srgbClr val="FFFF00"/>
                </a:solidFill>
                <a:sym typeface="Wingdings" panose="05000000000000000000" pitchFamily="2" charset="2"/>
              </a:rPr>
              <a:t> le changement de déformation se propage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5008" y="3618803"/>
            <a:ext cx="4583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dirty="0">
                <a:solidFill>
                  <a:srgbClr val="FFFF00"/>
                </a:solidFill>
              </a:rPr>
              <a:t>Mais les sources purement sphériques ne </a:t>
            </a:r>
          </a:p>
          <a:p>
            <a:pPr algn="l"/>
            <a:r>
              <a:rPr lang="fr-FR" dirty="0">
                <a:solidFill>
                  <a:srgbClr val="FFFF00"/>
                </a:solidFill>
              </a:rPr>
              <a:t>génèrent pas d’ondes…</a:t>
            </a:r>
            <a:endParaRPr lang="it-IT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pPr algn="l">
              <a:defRPr/>
            </a:pPr>
            <a:fld id="{82851772-739B-4A93-8F7C-6D286A918986}" type="slidenum">
              <a:rPr lang="fr-FR"/>
              <a:pPr algn="l">
                <a:defRPr/>
              </a:pPr>
              <a:t>12</a:t>
            </a:fld>
            <a:endParaRPr lang="fr-FR"/>
          </a:p>
        </p:txBody>
      </p:sp>
      <p:sp>
        <p:nvSpPr>
          <p:cNvPr id="10243" name="AutoShape 2" descr="http://top1walls.com/walls/nature/sunset-rainforest--1570667-990x6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107950" y="115888"/>
            <a:ext cx="8785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FAIRE DES ONDES GRAVITATIONNELLES  </a:t>
            </a:r>
          </a:p>
        </p:txBody>
      </p:sp>
      <p:pic>
        <p:nvPicPr>
          <p:cNvPr id="10245" name="Picture 2" descr="http://www.ligo.org/science/GW-Overview/images/inspiral_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2450"/>
            <a:ext cx="917733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9"/>
          <p:cNvSpPr>
            <a:spLocks noChangeArrowheads="1"/>
          </p:cNvSpPr>
          <p:nvPr/>
        </p:nvSpPr>
        <p:spPr bwMode="auto">
          <a:xfrm>
            <a:off x="7525" y="634028"/>
            <a:ext cx="89884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Deux objets lourds et denses qui tournent l’un autour de l’autre.</a:t>
            </a:r>
          </a:p>
          <a:p>
            <a:pPr algn="l"/>
            <a:endParaRPr lang="fr-FR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r"/>
            <a:r>
              <a:rPr lang="fr-FR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Très</a:t>
            </a:r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lourds, </a:t>
            </a:r>
            <a:r>
              <a:rPr lang="fr-FR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très</a:t>
            </a:r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denses.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3"/>
          <p:cNvSpPr txBox="1">
            <a:spLocks noChangeArrowheads="1"/>
          </p:cNvSpPr>
          <p:nvPr/>
        </p:nvSpPr>
        <p:spPr bwMode="auto">
          <a:xfrm>
            <a:off x="325438" y="161925"/>
            <a:ext cx="8008937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>
                <a:solidFill>
                  <a:srgbClr val="000099"/>
                </a:solidFill>
              </a:rPr>
              <a:t>Anneaux de billes, déformés lors du passage d’une onde gravitationnelle: </a:t>
            </a:r>
          </a:p>
        </p:txBody>
      </p:sp>
      <p:pic>
        <p:nvPicPr>
          <p:cNvPr id="16387" name="Image 11" descr="GW_ring_distorsion_plus_logscal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1813"/>
            <a:ext cx="4589463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Image 12" descr="GW_ring_distorsion_cross_logscal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4538" y="536575"/>
            <a:ext cx="4589462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93"/>
          <p:cNvSpPr txBox="1">
            <a:spLocks noChangeArrowheads="1"/>
          </p:cNvSpPr>
          <p:nvPr/>
        </p:nvSpPr>
        <p:spPr bwMode="auto">
          <a:xfrm>
            <a:off x="949325" y="630238"/>
            <a:ext cx="7204075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>
                <a:solidFill>
                  <a:srgbClr val="FFFF00"/>
                </a:solidFill>
              </a:rPr>
              <a:t>Polarisation en +.                                                             Polarisation en X. </a:t>
            </a:r>
          </a:p>
        </p:txBody>
      </p:sp>
      <p:pic>
        <p:nvPicPr>
          <p:cNvPr id="16390" name="Image 15" descr="PolariodSunglasse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1088" y="1000125"/>
            <a:ext cx="171291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Image 16" descr="Tintin-ondes-gravitationnell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0875" y="3690938"/>
            <a:ext cx="5989638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49152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58" y="1317205"/>
            <a:ext cx="4286250" cy="30194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06" y="1122526"/>
            <a:ext cx="4286250" cy="3305175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056393" y="3952500"/>
            <a:ext cx="4917282" cy="2597156"/>
            <a:chOff x="1056393" y="3952500"/>
            <a:chExt cx="4917282" cy="2597156"/>
          </a:xfrm>
        </p:grpSpPr>
        <p:grpSp>
          <p:nvGrpSpPr>
            <p:cNvPr id="9" name="Groupe 8"/>
            <p:cNvGrpSpPr/>
            <p:nvPr/>
          </p:nvGrpSpPr>
          <p:grpSpPr>
            <a:xfrm>
              <a:off x="1056393" y="3952500"/>
              <a:ext cx="2771328" cy="2597156"/>
              <a:chOff x="3061371" y="3555216"/>
              <a:chExt cx="4025226" cy="3302784"/>
            </a:xfrm>
          </p:grpSpPr>
          <p:pic>
            <p:nvPicPr>
              <p:cNvPr id="10" name="Picture 4" descr="http://www.johnstonsarchive.net/relativity/gravitywave.gif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1371" y="3555216"/>
                <a:ext cx="3302784" cy="3302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直線單箭頭接點 5"/>
              <p:cNvCxnSpPr/>
              <p:nvPr/>
            </p:nvCxnSpPr>
            <p:spPr>
              <a:xfrm flipV="1">
                <a:off x="4658887" y="5206608"/>
                <a:ext cx="1268577" cy="15364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文字方塊 6"/>
              <p:cNvSpPr txBox="1"/>
              <p:nvPr/>
            </p:nvSpPr>
            <p:spPr>
              <a:xfrm>
                <a:off x="5119408" y="5143150"/>
                <a:ext cx="4443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L</a:t>
                </a:r>
              </a:p>
            </p:txBody>
          </p:sp>
          <p:cxnSp>
            <p:nvCxnSpPr>
              <p:cNvPr id="13" name="直線單箭頭接點 7"/>
              <p:cNvCxnSpPr>
                <a:stCxn id="10" idx="3"/>
              </p:cNvCxnSpPr>
              <p:nvPr/>
            </p:nvCxnSpPr>
            <p:spPr>
              <a:xfrm flipH="1">
                <a:off x="5852160" y="5206608"/>
                <a:ext cx="511995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arrow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字方塊 8"/>
              <p:cNvSpPr txBox="1"/>
              <p:nvPr/>
            </p:nvSpPr>
            <p:spPr>
              <a:xfrm>
                <a:off x="5710926" y="4348967"/>
                <a:ext cx="1375671" cy="89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∆L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/>
                <p:cNvSpPr txBox="1"/>
                <p:nvPr/>
              </p:nvSpPr>
              <p:spPr>
                <a:xfrm>
                  <a:off x="4196201" y="4518773"/>
                  <a:ext cx="1777474" cy="11294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fr-FR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3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3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fr-FR" sz="3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num>
                          <m:den>
                            <m:r>
                              <a:rPr lang="fr-FR" sz="3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den>
                        </m:f>
                      </m:oMath>
                    </m:oMathPara>
                  </a14:m>
                  <a:endParaRPr lang="fr-FR" sz="36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ZoneTexte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201" y="4518773"/>
                  <a:ext cx="1777474" cy="11294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01" y="19975"/>
            <a:ext cx="9068243" cy="1704322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9900"/>
                </a:solidFill>
                <a:effectLst/>
              </a:rPr>
              <a:t>Propagation d’une onde qui déforme l’espace.</a:t>
            </a:r>
          </a:p>
        </p:txBody>
      </p:sp>
    </p:spTree>
    <p:extLst>
      <p:ext uri="{BB962C8B-B14F-4D97-AF65-F5344CB8AC3E}">
        <p14:creationId xmlns:p14="http://schemas.microsoft.com/office/powerpoint/2010/main" val="361558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54" y="8706"/>
            <a:ext cx="3401146" cy="37795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26" y="4362994"/>
            <a:ext cx="3326673" cy="2495005"/>
          </a:xfrm>
          <a:prstGeom prst="rect">
            <a:avLst/>
          </a:prstGeom>
        </p:spPr>
      </p:pic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10609" y="69669"/>
            <a:ext cx="7644225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~1933 – explication des naines blanches ; </a:t>
            </a: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découverte du neutron ; prédiction des étoiles à neutron.</a:t>
            </a: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1967 – Jocelyn Bell découvre les pulsars radio.</a:t>
            </a: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1974 – </a:t>
            </a:r>
            <a:r>
              <a:rPr lang="fr-FR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Hulse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et Taylor découvrent PSR B1913+16,</a:t>
            </a: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un pulsar en orbite avec une étoile à neutrons.</a:t>
            </a: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Prix Nobel 1993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-- l’orbite rétrécit: énergie </a:t>
            </a: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emportée par les ondes gravitationnelles.</a:t>
            </a: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2023 – Le double pulsar J0737-3039A,B confirme Einstein avec grande précision. </a:t>
            </a:r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9" descr="pulsarturn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10" y="3964575"/>
            <a:ext cx="2622760" cy="289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467650" y="2347353"/>
            <a:ext cx="2616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sz="12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La courbe n’est </a:t>
            </a:r>
            <a:r>
              <a:rPr lang="fr-FR" sz="1200" i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pas</a:t>
            </a:r>
            <a:r>
              <a:rPr lang="fr-FR" sz="12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un ajustement: </a:t>
            </a:r>
          </a:p>
          <a:p>
            <a:pPr algn="l"/>
            <a:endParaRPr lang="fr-FR" sz="1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fr-FR" sz="12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ça vient de l’équation d’Einstein.</a:t>
            </a:r>
            <a:endParaRPr lang="it-IT" sz="1200" dirty="0"/>
          </a:p>
        </p:txBody>
      </p:sp>
      <p:pic>
        <p:nvPicPr>
          <p:cNvPr id="7" name="Picture 2" descr="Résultat de recherche d'images pour &quot;hulse and taylor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3370" y="4362994"/>
            <a:ext cx="3183956" cy="2363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2774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6" descr="ligo_livingsto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1404938"/>
            <a:ext cx="9183687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53974" y="90488"/>
            <a:ext cx="909002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fr-FR" sz="1100" u="sng" dirty="0">
                <a:solidFill>
                  <a:srgbClr val="000099"/>
                </a:solidFill>
              </a:rPr>
              <a:t>1609</a:t>
            </a:r>
            <a:r>
              <a:rPr lang="fr-FR" sz="1100" dirty="0">
                <a:solidFill>
                  <a:srgbClr val="000099"/>
                </a:solidFill>
              </a:rPr>
              <a:t>: la lunette de Galilée ouvre une nouvelle fenêtre sur l’Univers.</a:t>
            </a:r>
          </a:p>
          <a:p>
            <a:pPr algn="l">
              <a:buFont typeface="Wingdings" pitchFamily="2" charset="2"/>
              <a:buNone/>
            </a:pPr>
            <a:r>
              <a:rPr lang="fr-FR" sz="2400" u="sng" dirty="0">
                <a:solidFill>
                  <a:srgbClr val="000099"/>
                </a:solidFill>
              </a:rPr>
              <a:t>2015</a:t>
            </a:r>
            <a:r>
              <a:rPr lang="fr-FR" sz="2400" dirty="0">
                <a:solidFill>
                  <a:srgbClr val="000099"/>
                </a:solidFill>
              </a:rPr>
              <a:t>: une ‘</a:t>
            </a:r>
            <a:r>
              <a:rPr lang="fr-FR" sz="2400" i="1" dirty="0">
                <a:solidFill>
                  <a:srgbClr val="000099"/>
                </a:solidFill>
              </a:rPr>
              <a:t>lunette</a:t>
            </a:r>
            <a:r>
              <a:rPr lang="fr-FR" sz="2400" dirty="0">
                <a:solidFill>
                  <a:srgbClr val="000099"/>
                </a:solidFill>
              </a:rPr>
              <a:t>’ </a:t>
            </a:r>
            <a:r>
              <a:rPr lang="fr-FR" sz="2400" u="sng" dirty="0">
                <a:solidFill>
                  <a:srgbClr val="000099"/>
                </a:solidFill>
              </a:rPr>
              <a:t>très</a:t>
            </a:r>
            <a:r>
              <a:rPr lang="fr-FR" sz="2400" dirty="0">
                <a:solidFill>
                  <a:srgbClr val="000099"/>
                </a:solidFill>
              </a:rPr>
              <a:t> nouvelle.</a:t>
            </a:r>
          </a:p>
          <a:p>
            <a:pPr algn="l">
              <a:buFont typeface="Wingdings" pitchFamily="2" charset="2"/>
              <a:buNone/>
            </a:pPr>
            <a:r>
              <a:rPr lang="fr-FR" sz="2400" dirty="0">
                <a:solidFill>
                  <a:srgbClr val="000099"/>
                </a:solidFill>
              </a:rPr>
              <a:t>L’antenne d’ondes gravitationnelles LIGO ‘voit’ (‘</a:t>
            </a:r>
            <a:r>
              <a:rPr lang="fr-FR" sz="2400" i="1" dirty="0">
                <a:solidFill>
                  <a:srgbClr val="000099"/>
                </a:solidFill>
              </a:rPr>
              <a:t>entend</a:t>
            </a:r>
            <a:r>
              <a:rPr lang="fr-FR" sz="2400" dirty="0">
                <a:solidFill>
                  <a:srgbClr val="000099"/>
                </a:solidFill>
              </a:rPr>
              <a:t>’!) </a:t>
            </a:r>
            <a:r>
              <a:rPr lang="fr-FR" sz="2400" dirty="0" err="1">
                <a:solidFill>
                  <a:srgbClr val="000099"/>
                </a:solidFill>
              </a:rPr>
              <a:t>qq</a:t>
            </a:r>
            <a:r>
              <a:rPr lang="fr-FR" sz="2400" dirty="0">
                <a:solidFill>
                  <a:srgbClr val="000099"/>
                </a:solidFill>
              </a:rPr>
              <a:t> chose pour la première fois. </a:t>
            </a:r>
            <a:endParaRPr lang="fr-FR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" y="5483"/>
            <a:ext cx="9134632" cy="5141913"/>
          </a:xfrm>
          <a:prstGeom prst="rect">
            <a:avLst/>
          </a:prstGeom>
        </p:spPr>
      </p:pic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95794" y="5219334"/>
            <a:ext cx="889145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Une centaine de coalescences de trous noirs </a:t>
            </a:r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(et étoiles à neutrons)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514350" indent="-514350" algn="r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entre 2015 et 2020.</a:t>
            </a: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O4 démarrera fin mai, pour 18 mois! </a:t>
            </a:r>
            <a:endParaRPr lang="fr-FR" sz="2000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02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5788" y="763588"/>
            <a:ext cx="4748212" cy="508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5400" y="5487988"/>
            <a:ext cx="82645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fr-FR" b="1">
                <a:solidFill>
                  <a:srgbClr val="000099"/>
                </a:solidFill>
              </a:rPr>
              <a:t>“Luminosity distance”:</a:t>
            </a:r>
            <a:r>
              <a:rPr lang="fr-FR" sz="2400">
                <a:solidFill>
                  <a:srgbClr val="000099"/>
                </a:solidFill>
              </a:rPr>
              <a:t> </a:t>
            </a:r>
            <a:r>
              <a:rPr lang="fr-FR">
                <a:solidFill>
                  <a:srgbClr val="000099"/>
                </a:solidFill>
              </a:rPr>
              <a:t>la forme du signal donne les masses.</a:t>
            </a:r>
          </a:p>
          <a:p>
            <a:pPr algn="l">
              <a:buFont typeface="Wingdings" pitchFamily="2" charset="2"/>
              <a:buNone/>
            </a:pPr>
            <a:r>
              <a:rPr lang="fr-FR">
                <a:solidFill>
                  <a:srgbClr val="000099"/>
                </a:solidFill>
              </a:rPr>
              <a:t>La relativé générale d’Einstein donne l’intensité à la source. </a:t>
            </a:r>
          </a:p>
          <a:p>
            <a:pPr>
              <a:buFont typeface="Wingdings" pitchFamily="2" charset="2"/>
              <a:buNone/>
            </a:pPr>
            <a:r>
              <a:rPr lang="fr-FR">
                <a:solidFill>
                  <a:srgbClr val="000099"/>
                </a:solidFill>
              </a:rPr>
              <a:t>Intensité observée </a:t>
            </a:r>
            <a:r>
              <a:rPr lang="fr-FR">
                <a:solidFill>
                  <a:srgbClr val="000099"/>
                </a:solidFill>
                <a:sym typeface="Wingdings" pitchFamily="2" charset="2"/>
              </a:rPr>
              <a:t> distance.</a:t>
            </a:r>
            <a:r>
              <a:rPr lang="fr-FR">
                <a:solidFill>
                  <a:srgbClr val="000099"/>
                </a:solidFill>
              </a:rPr>
              <a:t> </a:t>
            </a:r>
            <a:endParaRPr lang="fr-FR" sz="2400">
              <a:solidFill>
                <a:srgbClr val="000099"/>
              </a:solidFill>
            </a:endParaRP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1223963"/>
            <a:ext cx="44815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166688" y="142875"/>
            <a:ext cx="66817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99"/>
                </a:solidFill>
                <a:sym typeface="Wingdings" pitchFamily="2" charset="2"/>
              </a:rPr>
              <a:t>E = 3M</a:t>
            </a:r>
            <a:r>
              <a:rPr lang="fr-FR" baseline="-25000">
                <a:solidFill>
                  <a:srgbClr val="000099"/>
                </a:solidFill>
                <a:sym typeface="Wingdings 2" pitchFamily="18" charset="2"/>
              </a:rPr>
              <a:t></a:t>
            </a:r>
            <a:r>
              <a:rPr lang="fr-FR">
                <a:solidFill>
                  <a:srgbClr val="000099"/>
                </a:solidFill>
                <a:sym typeface="Wingdings" pitchFamily="2" charset="2"/>
              </a:rPr>
              <a:t>c² en ondes gravs!</a:t>
            </a:r>
          </a:p>
          <a:p>
            <a:r>
              <a:rPr lang="fr-FR" sz="1600" i="1">
                <a:solidFill>
                  <a:srgbClr val="000099"/>
                </a:solidFill>
                <a:sym typeface="Wingdings" pitchFamily="2" charset="2"/>
              </a:rPr>
              <a:t>Plus puissant que le reste de l’Univers pendant un dixième de seconde.</a:t>
            </a:r>
            <a:endParaRPr lang="fr-FR" sz="1600" i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/>
          <a:srcRect l="18564" t="13554" r="17834" b="14267"/>
          <a:stretch>
            <a:fillRect/>
          </a:stretch>
        </p:blipFill>
        <p:spPr bwMode="auto">
          <a:xfrm>
            <a:off x="0" y="0"/>
            <a:ext cx="91440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146947"/>
            <a:ext cx="9020175" cy="25895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497433"/>
            <a:ext cx="4671195" cy="13057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361" y="3917085"/>
            <a:ext cx="5382034" cy="580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091" y="2611287"/>
            <a:ext cx="853123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Contrainte du fond d’ondes gravitationnelles </a:t>
            </a:r>
            <a:r>
              <a:rPr lang="fr-FR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nHz</a:t>
            </a:r>
            <a:r>
              <a:rPr lang="fr-FR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r-FR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par la chronométrie en rayons gamma </a:t>
            </a:r>
          </a:p>
          <a:p>
            <a:pPr algn="r"/>
            <a:r>
              <a:rPr lang="fr-FR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d’un réseau de pulsars.</a:t>
            </a: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fr-FR" sz="1600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nHz</a:t>
            </a:r>
            <a:r>
              <a:rPr lang="fr-FR" sz="16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= nano Hertz = un milliardième de cycle par second = un cycle en 32 ans.</a:t>
            </a:r>
          </a:p>
          <a:p>
            <a:pPr algn="r"/>
            <a:r>
              <a:rPr lang="fr-FR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« plusieurs années »</a:t>
            </a:r>
            <a:endParaRPr lang="it-IT" sz="12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11910"/>
            <a:ext cx="9020175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-- Ce soir -- </a:t>
            </a:r>
          </a:p>
          <a:p>
            <a:pPr marL="514350" indent="-514350" algn="l">
              <a:buAutoNum type="arabicPeriod"/>
            </a:pPr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AutoNum type="arabicPeriod"/>
            </a:pPr>
            <a:r>
              <a:rPr lang="fr-FR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Ondes gravitationnelles</a:t>
            </a:r>
          </a:p>
          <a:p>
            <a:pPr marL="514350" indent="-514350" algn="l">
              <a:buAutoNum type="arabicPeriod"/>
            </a:pPr>
            <a:endParaRPr lang="fr-FR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AutoNum type="arabicPeriod"/>
            </a:pPr>
            <a:r>
              <a:rPr lang="fr-FR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Détections « classiques »:</a:t>
            </a:r>
          </a:p>
          <a:p>
            <a:pPr lvl="2" algn="l"/>
            <a:r>
              <a:rPr lang="fr-FR" sz="24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Prix Nobel 1993.      		 Prix Nobel 2017.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Autres fréquences ; autres objets célestes ; autres instruments.</a:t>
            </a:r>
          </a:p>
          <a:p>
            <a:pPr algn="l"/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Font typeface="+mj-lt"/>
              <a:buAutoNum type="arabicPeriod" startAt="3"/>
            </a:pPr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PTA = Pulsar Timing </a:t>
            </a:r>
            <a:r>
              <a:rPr lang="fr-FR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Array</a:t>
            </a:r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 algn="r">
              <a:buFont typeface="Wingdings" panose="05000000000000000000" pitchFamily="2" charset="2"/>
              <a:buChar char="è"/>
            </a:pPr>
            <a:r>
              <a:rPr lang="fr-FR" sz="24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Chronométrie de réseaux de pulsars</a:t>
            </a:r>
            <a:endParaRPr lang="fr-FR" sz="2800" i="1" dirty="0">
              <a:solidFill>
                <a:srgbClr val="000099"/>
              </a:solidFill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914400" lvl="1" indent="-457200" algn="l">
              <a:buFont typeface="+mj-lt"/>
              <a:buAutoNum type="alphaLcParenR"/>
            </a:pPr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en radio</a:t>
            </a:r>
          </a:p>
          <a:p>
            <a:pPr marL="914400" lvl="1" indent="-457200" algn="l">
              <a:buFont typeface="+mj-lt"/>
              <a:buAutoNum type="alphaLcParenR"/>
            </a:pPr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en rayons gamma</a:t>
            </a:r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67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6" descr="C:\Stuff\Talks\JourneeAstro2003\Vir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1029"/>
          <p:cNvSpPr>
            <a:spLocks noChangeArrowheads="1"/>
          </p:cNvSpPr>
          <p:nvPr/>
        </p:nvSpPr>
        <p:spPr bwMode="auto">
          <a:xfrm>
            <a:off x="6588034" y="4323805"/>
            <a:ext cx="2456057" cy="3939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lnSpc>
                <a:spcPct val="70000"/>
              </a:lnSpc>
              <a:spcBef>
                <a:spcPct val="20000"/>
              </a:spcBef>
            </a:pPr>
            <a:r>
              <a:rPr kumimoji="1" lang="en-US" sz="28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“Virgo”, à </a:t>
            </a:r>
            <a:r>
              <a:rPr kumimoji="1" lang="en-US" sz="2800" dirty="0" err="1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Pise</a:t>
            </a:r>
            <a:endParaRPr kumimoji="1" lang="fr-FR" sz="28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0" y="133489"/>
            <a:ext cx="892628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fr-FR" sz="2400" dirty="0">
                <a:solidFill>
                  <a:srgbClr val="000099"/>
                </a:solidFill>
              </a:rPr>
              <a:t>Les interféromètres </a:t>
            </a:r>
            <a:r>
              <a:rPr lang="fr-FR" sz="2400" dirty="0" err="1">
                <a:solidFill>
                  <a:srgbClr val="000099"/>
                </a:solidFill>
              </a:rPr>
              <a:t>Virgo</a:t>
            </a:r>
            <a:r>
              <a:rPr lang="fr-FR" sz="2400" dirty="0">
                <a:solidFill>
                  <a:srgbClr val="000099"/>
                </a:solidFill>
              </a:rPr>
              <a:t>, </a:t>
            </a:r>
            <a:r>
              <a:rPr lang="fr-FR" sz="2400" dirty="0" err="1">
                <a:solidFill>
                  <a:srgbClr val="000099"/>
                </a:solidFill>
              </a:rPr>
              <a:t>Ligo</a:t>
            </a:r>
            <a:r>
              <a:rPr lang="fr-FR" sz="2400" dirty="0">
                <a:solidFill>
                  <a:srgbClr val="000099"/>
                </a:solidFill>
              </a:rPr>
              <a:t> </a:t>
            </a:r>
            <a:r>
              <a:rPr lang="fr-FR" sz="2400" dirty="0" err="1">
                <a:solidFill>
                  <a:srgbClr val="000099"/>
                </a:solidFill>
              </a:rPr>
              <a:t>etc</a:t>
            </a:r>
            <a:r>
              <a:rPr lang="fr-FR" sz="2400" dirty="0">
                <a:solidFill>
                  <a:srgbClr val="000099"/>
                </a:solidFill>
              </a:rPr>
              <a:t> sont sensibles </a:t>
            </a:r>
          </a:p>
          <a:p>
            <a:pPr algn="l">
              <a:buFont typeface="Wingdings" pitchFamily="2" charset="2"/>
              <a:buNone/>
            </a:pPr>
            <a:r>
              <a:rPr lang="fr-FR" sz="2400" dirty="0">
                <a:solidFill>
                  <a:srgbClr val="000099"/>
                </a:solidFill>
              </a:rPr>
              <a:t>aux ondes gravitationnelles avec fréquences Hz à kHz.</a:t>
            </a:r>
          </a:p>
          <a:p>
            <a:pPr algn="l">
              <a:buFont typeface="Wingdings" pitchFamily="2" charset="2"/>
              <a:buNone/>
            </a:pPr>
            <a:endParaRPr lang="fr-FR" sz="2400" dirty="0">
              <a:solidFill>
                <a:srgbClr val="000099"/>
              </a:solidFill>
            </a:endParaRPr>
          </a:p>
          <a:p>
            <a:pPr algn="l">
              <a:buFont typeface="Wingdings" pitchFamily="2" charset="2"/>
              <a:buNone/>
            </a:pPr>
            <a:r>
              <a:rPr lang="fr-FR" sz="2400" dirty="0">
                <a:solidFill>
                  <a:srgbClr val="000099"/>
                </a:solidFill>
              </a:rPr>
              <a:t>= Fréquences orbitales de paires de trous noirs ayant </a:t>
            </a:r>
            <a:r>
              <a:rPr lang="fr-FR" sz="2400" dirty="0" err="1">
                <a:solidFill>
                  <a:srgbClr val="000099"/>
                </a:solidFill>
              </a:rPr>
              <a:t>qqs</a:t>
            </a:r>
            <a:r>
              <a:rPr lang="fr-FR" sz="2400" dirty="0">
                <a:solidFill>
                  <a:srgbClr val="000099"/>
                </a:solidFill>
              </a:rPr>
              <a:t> dizaines de masses solaires.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BB23C-6C36-4163-8D07-E9E360B8E5AF}" type="slidenum">
              <a:rPr lang="en-US"/>
              <a:pPr>
                <a:defRPr/>
              </a:pPr>
              <a:t>22</a:t>
            </a:fld>
            <a:endParaRPr lang="en-US"/>
          </a:p>
        </p:txBody>
      </p:sp>
      <p:grpSp>
        <p:nvGrpSpPr>
          <p:cNvPr id="28675" name="Group 2"/>
          <p:cNvGrpSpPr>
            <a:grpSpLocks/>
          </p:cNvGrpSpPr>
          <p:nvPr/>
        </p:nvGrpSpPr>
        <p:grpSpPr bwMode="auto">
          <a:xfrm>
            <a:off x="979488" y="168239"/>
            <a:ext cx="7510315" cy="512611"/>
            <a:chOff x="680" y="116"/>
            <a:chExt cx="5216" cy="357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680" y="116"/>
              <a:ext cx="5216" cy="3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39" tIns="40820" rIns="81639" bIns="40820"/>
            <a:lstStyle/>
            <a:p>
              <a:pPr defTabSz="40798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  <a:defRPr/>
              </a:pPr>
              <a:r>
                <a:rPr lang="en-GB" sz="2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itstream Vera Sans" pitchFamily="16" charset="0"/>
                </a:rPr>
                <a:t>LE SPECTRE ELECTROMAGNETIQUE</a:t>
              </a:r>
            </a:p>
          </p:txBody>
        </p:sp>
      </p:grpSp>
      <p:pic>
        <p:nvPicPr>
          <p:cNvPr id="28679" name="Picture 2" descr="Screenshot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171" y="908720"/>
            <a:ext cx="8687852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Rectangle 8"/>
          <p:cNvSpPr>
            <a:spLocks noChangeArrowheads="1"/>
          </p:cNvSpPr>
          <p:nvPr/>
        </p:nvSpPr>
        <p:spPr bwMode="auto">
          <a:xfrm>
            <a:off x="2832414" y="1766243"/>
            <a:ext cx="321434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Bitstream Vera Sans" pitchFamily="16" charset="0"/>
                <a:sym typeface="Wingdings" panose="05000000000000000000" pitchFamily="2" charset="2"/>
              </a:rPr>
              <a:t> </a:t>
            </a:r>
            <a:r>
              <a:rPr lang="en-GB" sz="1800" dirty="0" err="1">
                <a:solidFill>
                  <a:srgbClr val="000000"/>
                </a:solidFill>
                <a:latin typeface="Bitstream Vera Sans" pitchFamily="16" charset="0"/>
              </a:rPr>
              <a:t>Longueur</a:t>
            </a:r>
            <a:r>
              <a:rPr lang="en-GB" sz="1800" dirty="0">
                <a:solidFill>
                  <a:srgbClr val="000000"/>
                </a:solidFill>
                <a:latin typeface="Bitstream Vera Sans" pitchFamily="16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Bitstream Vera Sans" pitchFamily="16" charset="0"/>
              </a:rPr>
              <a:t>d’onde</a:t>
            </a:r>
            <a:r>
              <a:rPr lang="en-GB" sz="1800" dirty="0">
                <a:solidFill>
                  <a:srgbClr val="000000"/>
                </a:solidFill>
                <a:latin typeface="Bitstream Vera Sans" pitchFamily="16" charset="0"/>
              </a:rPr>
              <a:t> (</a:t>
            </a:r>
            <a:r>
              <a:rPr lang="en-GB" sz="1800" dirty="0" err="1">
                <a:solidFill>
                  <a:srgbClr val="000000"/>
                </a:solidFill>
                <a:latin typeface="Bitstream Vera Sans" pitchFamily="16" charset="0"/>
              </a:rPr>
              <a:t>mètres</a:t>
            </a:r>
            <a:r>
              <a:rPr lang="en-GB" sz="1800" dirty="0">
                <a:solidFill>
                  <a:srgbClr val="000000"/>
                </a:solidFill>
                <a:latin typeface="Bitstream Vera Sans" pitchFamily="16" charset="0"/>
              </a:rPr>
              <a:t>).</a:t>
            </a:r>
            <a:endParaRPr lang="fr-FR" sz="1800" dirty="0"/>
          </a:p>
        </p:txBody>
      </p:sp>
      <p:sp>
        <p:nvSpPr>
          <p:cNvPr id="28677" name="Rectangle 10"/>
          <p:cNvSpPr>
            <a:spLocks noChangeArrowheads="1"/>
          </p:cNvSpPr>
          <p:nvPr/>
        </p:nvSpPr>
        <p:spPr bwMode="auto">
          <a:xfrm>
            <a:off x="611188" y="4869160"/>
            <a:ext cx="7929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latin typeface="+mn-lt"/>
                <a:sym typeface="Wingdings" pitchFamily="2" charset="2"/>
              </a:rPr>
              <a:t>La « lumière » est à la fois une onde </a:t>
            </a:r>
            <a:r>
              <a:rPr lang="fr-FR" sz="2000" i="1" u="sng" dirty="0">
                <a:latin typeface="+mn-lt"/>
                <a:sym typeface="Wingdings" pitchFamily="2" charset="2"/>
              </a:rPr>
              <a:t>et</a:t>
            </a:r>
            <a:r>
              <a:rPr lang="fr-FR" sz="2000" dirty="0">
                <a:latin typeface="+mn-lt"/>
                <a:sym typeface="Wingdings" pitchFamily="2" charset="2"/>
              </a:rPr>
              <a:t> une particule (le « photon »).</a:t>
            </a:r>
            <a:endParaRPr lang="fr-FR" sz="20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463" y="3918857"/>
            <a:ext cx="8750560" cy="69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357051" y="2610287"/>
            <a:ext cx="1480458" cy="23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219191" y="3956456"/>
            <a:ext cx="243207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Bitstream Vera Sans" pitchFamily="16" charset="0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Bitstream Vera Sans" pitchFamily="16" charset="0"/>
              </a:rPr>
              <a:t>Fréquence</a:t>
            </a:r>
            <a:r>
              <a:rPr lang="en-GB" sz="1800" dirty="0">
                <a:solidFill>
                  <a:srgbClr val="000000"/>
                </a:solidFill>
                <a:latin typeface="Bitstream Vera Sans" pitchFamily="16" charset="0"/>
              </a:rPr>
              <a:t> (Hertz) </a:t>
            </a:r>
            <a:r>
              <a:rPr lang="en-GB" sz="1800" dirty="0">
                <a:solidFill>
                  <a:srgbClr val="000000"/>
                </a:solidFill>
                <a:latin typeface="Bitstream Vera Sans" pitchFamily="16" charset="0"/>
                <a:sym typeface="Wingdings" panose="05000000000000000000" pitchFamily="2" charset="2"/>
              </a:rPr>
              <a:t></a:t>
            </a:r>
            <a:endParaRPr lang="fr-FR" sz="1800" dirty="0"/>
          </a:p>
        </p:txBody>
      </p:sp>
      <p:sp>
        <p:nvSpPr>
          <p:cNvPr id="3" name="Rectangle 2"/>
          <p:cNvSpPr/>
          <p:nvPr/>
        </p:nvSpPr>
        <p:spPr>
          <a:xfrm>
            <a:off x="316298" y="4499828"/>
            <a:ext cx="78737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b="1" dirty="0">
                <a:solidFill>
                  <a:srgbClr val="009900"/>
                </a:solidFill>
                <a:sym typeface="Wingdings" pitchFamily="2" charset="2"/>
              </a:rPr>
              <a:t>Selon la « couleur »</a:t>
            </a:r>
            <a:r>
              <a:rPr lang="fr-FR" dirty="0">
                <a:solidFill>
                  <a:srgbClr val="009900"/>
                </a:solidFill>
                <a:sym typeface="Wingdings" pitchFamily="2" charset="2"/>
              </a:rPr>
              <a:t> ( = fréquence)</a:t>
            </a:r>
            <a:r>
              <a:rPr lang="fr-FR" b="1" dirty="0">
                <a:solidFill>
                  <a:srgbClr val="009900"/>
                </a:solidFill>
                <a:sym typeface="Wingdings" pitchFamily="2" charset="2"/>
              </a:rPr>
              <a:t>, ce qu’on voit est </a:t>
            </a:r>
            <a:r>
              <a:rPr lang="fr-FR" b="1" i="1" u="sng" dirty="0">
                <a:solidFill>
                  <a:srgbClr val="009900"/>
                </a:solidFill>
                <a:sym typeface="Wingdings" pitchFamily="2" charset="2"/>
              </a:rPr>
              <a:t>très</a:t>
            </a:r>
            <a:r>
              <a:rPr lang="fr-FR" b="1" dirty="0">
                <a:solidFill>
                  <a:srgbClr val="009900"/>
                </a:solidFill>
                <a:sym typeface="Wingdings" pitchFamily="2" charset="2"/>
              </a:rPr>
              <a:t> différent. </a:t>
            </a:r>
          </a:p>
          <a:p>
            <a:pPr algn="l"/>
            <a:endParaRPr lang="fr-FR" b="1" dirty="0">
              <a:solidFill>
                <a:srgbClr val="009900"/>
              </a:solidFill>
              <a:sym typeface="Wingdings" pitchFamily="2" charset="2"/>
            </a:endParaRPr>
          </a:p>
          <a:p>
            <a:pPr algn="l"/>
            <a:r>
              <a:rPr lang="fr-FR" b="1" dirty="0">
                <a:solidFill>
                  <a:srgbClr val="009900"/>
                </a:solidFill>
                <a:sym typeface="Wingdings" pitchFamily="2" charset="2"/>
              </a:rPr>
              <a:t>Selon la « couleur », les instruments sont</a:t>
            </a:r>
            <a:r>
              <a:rPr lang="fr-FR" dirty="0">
                <a:solidFill>
                  <a:srgbClr val="009900"/>
                </a:solidFill>
                <a:sym typeface="Wingdings" pitchFamily="2" charset="2"/>
              </a:rPr>
              <a:t> </a:t>
            </a:r>
            <a:r>
              <a:rPr lang="fr-FR" b="1" i="1" u="sng" dirty="0">
                <a:solidFill>
                  <a:srgbClr val="009900"/>
                </a:solidFill>
                <a:sym typeface="Wingdings" pitchFamily="2" charset="2"/>
              </a:rPr>
              <a:t>très</a:t>
            </a:r>
            <a:r>
              <a:rPr lang="fr-FR" b="1" dirty="0">
                <a:solidFill>
                  <a:srgbClr val="009900"/>
                </a:solidFill>
                <a:sym typeface="Wingdings" pitchFamily="2" charset="2"/>
              </a:rPr>
              <a:t> différents.</a:t>
            </a:r>
          </a:p>
          <a:p>
            <a:pPr algn="l"/>
            <a:endParaRPr lang="fr-FR" b="1" dirty="0">
              <a:solidFill>
                <a:srgbClr val="009900"/>
              </a:solidFill>
              <a:sym typeface="Wingdings" pitchFamily="2" charset="2"/>
            </a:endParaRPr>
          </a:p>
          <a:p>
            <a:pPr algn="l"/>
            <a:endParaRPr lang="fr-FR" b="1" dirty="0">
              <a:solidFill>
                <a:srgbClr val="009900"/>
              </a:solidFill>
              <a:sym typeface="Wingdings" pitchFamily="2" charset="2"/>
            </a:endParaRPr>
          </a:p>
          <a:p>
            <a:pPr algn="l"/>
            <a:r>
              <a:rPr lang="fr-FR" b="1" dirty="0">
                <a:solidFill>
                  <a:srgbClr val="C00000"/>
                </a:solidFill>
                <a:sym typeface="Wingdings" pitchFamily="2" charset="2"/>
              </a:rPr>
              <a:t>L’astronomie des ondes </a:t>
            </a:r>
            <a:r>
              <a:rPr lang="fr-FR" b="1" dirty="0" err="1">
                <a:solidFill>
                  <a:srgbClr val="C00000"/>
                </a:solidFill>
                <a:sym typeface="Wingdings" pitchFamily="2" charset="2"/>
              </a:rPr>
              <a:t>grav’s</a:t>
            </a:r>
            <a:r>
              <a:rPr lang="fr-FR" b="1" dirty="0">
                <a:solidFill>
                  <a:srgbClr val="C00000"/>
                </a:solidFill>
                <a:sym typeface="Wingdings" pitchFamily="2" charset="2"/>
              </a:rPr>
              <a:t> débute sa 2</a:t>
            </a:r>
            <a:r>
              <a:rPr lang="fr-FR" b="1" baseline="30000" dirty="0">
                <a:solidFill>
                  <a:srgbClr val="C00000"/>
                </a:solidFill>
                <a:sym typeface="Wingdings" pitchFamily="2" charset="2"/>
              </a:rPr>
              <a:t>ième</a:t>
            </a:r>
            <a:r>
              <a:rPr lang="fr-FR" b="1" dirty="0">
                <a:solidFill>
                  <a:srgbClr val="C00000"/>
                </a:solidFill>
                <a:sym typeface="Wingdings" pitchFamily="2" charset="2"/>
              </a:rPr>
              <a:t> gamme de fréquences. </a:t>
            </a:r>
          </a:p>
        </p:txBody>
      </p:sp>
    </p:spTree>
    <p:extLst>
      <p:ext uri="{BB962C8B-B14F-4D97-AF65-F5344CB8AC3E}">
        <p14:creationId xmlns:p14="http://schemas.microsoft.com/office/powerpoint/2010/main" val="223595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vitational-wave_detector_sensitivities_and_astrophysical_gravitational-wave_sour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778"/>
            <a:ext cx="9144000" cy="582472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1130690" y="5703198"/>
            <a:ext cx="595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↑</a:t>
            </a:r>
          </a:p>
          <a:p>
            <a:r>
              <a:rPr lang="fr-FR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nHz</a:t>
            </a:r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7893197" y="2415712"/>
            <a:ext cx="7163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Virgo</a:t>
            </a:r>
            <a:r>
              <a:rPr lang="fr-FR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</a:t>
            </a:r>
            <a:endParaRPr lang="it-IT" sz="1600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369578" y="2777991"/>
            <a:ext cx="1340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Etirement </a:t>
            </a:r>
            <a:r>
              <a:rPr lang="fr-FR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</a:t>
            </a:r>
            <a:endParaRPr lang="it-IT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90286"/>
            <a:ext cx="902017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l"/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PTA</a:t>
            </a:r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(chronométrie de réseaux de pulsars)</a:t>
            </a: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visent à caractériser la population de trous noirs </a:t>
            </a:r>
            <a:r>
              <a:rPr lang="fr-FR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supermassifs</a:t>
            </a:r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(SMBH)</a:t>
            </a: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aux cœurs de galaxies lointaines,</a:t>
            </a:r>
          </a:p>
          <a:p>
            <a:pPr marL="514350" indent="-514350" algn="l"/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en mesurant le spectre et distribution spatiale des ondes gravitationnelles, de 10</a:t>
            </a:r>
            <a:r>
              <a:rPr lang="fr-FR" sz="2400" baseline="30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-7</a:t>
            </a: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à 10</a:t>
            </a:r>
            <a:r>
              <a:rPr lang="fr-FR" sz="2400" baseline="30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-9</a:t>
            </a: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Hz, qu’émettent les SMBH binaires.</a:t>
            </a:r>
          </a:p>
          <a:p>
            <a:pPr marL="514350" indent="-514350" algn="l"/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Cela nous informe sur l’évolution des galaxies dans l’Univers jeune.</a:t>
            </a:r>
          </a:p>
        </p:txBody>
      </p:sp>
    </p:spTree>
    <p:extLst>
      <p:ext uri="{BB962C8B-B14F-4D97-AF65-F5344CB8AC3E}">
        <p14:creationId xmlns:p14="http://schemas.microsoft.com/office/powerpoint/2010/main" val="4226312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90286"/>
            <a:ext cx="9020175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Toutes les galaxies semblent avoir un SMBH</a:t>
            </a:r>
            <a:r>
              <a:rPr lang="fr-FR" sz="12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(gros trou noir) 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au cœur.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On voit des coalescences de galaxies ; </a:t>
            </a:r>
          </a:p>
          <a:p>
            <a:pPr algn="r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systèmes multiples sont courants.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Calcul:</a:t>
            </a:r>
          </a:p>
          <a:p>
            <a:pPr marL="971550" lvl="1" indent="-514350" algn="l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l’intensité des ondes d’un binaire, de masse M et séparation R, à une distance d de la Terre ; </a:t>
            </a:r>
          </a:p>
          <a:p>
            <a:pPr marL="971550" lvl="1" indent="-514350" algn="l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Sommer ces intensités pour une population ayant une distribution de M, R, d.</a:t>
            </a:r>
          </a:p>
          <a:p>
            <a:pPr marL="971550" lvl="1" indent="-514350" algn="l"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971550" lvl="1" indent="-514350" algn="l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On obtient le spectre suivant, avec </a:t>
            </a:r>
            <a:r>
              <a:rPr lang="fr-FR" sz="2000" dirty="0">
                <a:solidFill>
                  <a:srgbClr val="000099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= -2/3, et la fréquence </a:t>
            </a:r>
            <a:r>
              <a:rPr lang="fr-FR" sz="20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en années-inverses.  </a:t>
            </a:r>
          </a:p>
          <a:p>
            <a:pPr marL="971550" lvl="1" indent="-514350" algn="l"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971550" lvl="1" indent="-514350" algn="l"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971550" lvl="1" indent="-514350" algn="l"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971550" lvl="1" indent="-514350" algn="l"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971550" lvl="1" indent="-514350" algn="l"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endParaRPr lang="fr-FR" sz="2000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fr-FR" sz="20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est « l’étirement », la magnitude de la déformation de l’espace-temps.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891" y="3958347"/>
            <a:ext cx="4028446" cy="13565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0186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90286"/>
            <a:ext cx="9020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r"/>
            <a:r>
              <a:rPr lang="fr-FR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02081"/>
            <a:ext cx="9076841" cy="405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7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age 3" descr="PTA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9286" y="152790"/>
            <a:ext cx="8554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Réseau de pulsars.      </a:t>
            </a:r>
          </a:p>
          <a:p>
            <a:pPr lvl="2" algn="l"/>
            <a:r>
              <a:rPr lang="fr-F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Le suivi chronométrique sur des années révèle un fond</a:t>
            </a:r>
          </a:p>
          <a:p>
            <a:pPr lvl="2"/>
            <a:r>
              <a:rPr lang="fr-F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d’ondes gravitationnelles.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age 3" descr="PTA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9292" y="2279469"/>
            <a:ext cx="6104708" cy="457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9286" y="56996"/>
            <a:ext cx="88944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Certains pulsars sont les horloges naturelles les plus fiables connues:</a:t>
            </a:r>
          </a:p>
          <a:p>
            <a:pPr algn="r"/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On prédit les « </a:t>
            </a:r>
            <a:r>
              <a:rPr lang="fr-FR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top</a:t>
            </a:r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! » à mieux que la µS, des mois à l’avance.</a:t>
            </a:r>
          </a:p>
          <a:p>
            <a:pPr algn="l"/>
            <a:endParaRPr lang="fr-FR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Or, le « bruit » d’ondes </a:t>
            </a:r>
            <a:r>
              <a:rPr lang="fr-FR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grav’s</a:t>
            </a:r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les fait bouger ; et fait bouger la Terre.</a:t>
            </a:r>
          </a:p>
          <a:p>
            <a:pPr algn="l"/>
            <a:endParaRPr lang="fr-FR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fr-FR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ç.à.d</a:t>
            </a:r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., les </a:t>
            </a:r>
            <a:r>
              <a:rPr lang="fr-FR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tops</a:t>
            </a:r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se retardent et s’avancent.</a:t>
            </a:r>
          </a:p>
          <a:p>
            <a:pPr algn="r"/>
            <a:r>
              <a:rPr lang="fr-FR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équations d’Einstein nous disent de combien.</a:t>
            </a:r>
          </a:p>
        </p:txBody>
      </p:sp>
    </p:spTree>
    <p:extLst>
      <p:ext uri="{BB962C8B-B14F-4D97-AF65-F5344CB8AC3E}">
        <p14:creationId xmlns:p14="http://schemas.microsoft.com/office/powerpoint/2010/main" val="1451942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2" y="455861"/>
            <a:ext cx="9069461" cy="6357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287" y="44624"/>
            <a:ext cx="2658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plot “P – </a:t>
            </a:r>
            <a:r>
              <a:rPr lang="en-US" sz="2400" dirty="0" err="1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Pdot</a:t>
            </a:r>
            <a:r>
              <a:rPr lang="en-US" sz="24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835696" y="539969"/>
            <a:ext cx="2071807" cy="914620"/>
            <a:chOff x="1835696" y="539969"/>
            <a:chExt cx="2071807" cy="914620"/>
          </a:xfrm>
        </p:grpSpPr>
        <p:sp>
          <p:nvSpPr>
            <p:cNvPr id="2" name="Rectangle 1"/>
            <p:cNvSpPr/>
            <p:nvPr/>
          </p:nvSpPr>
          <p:spPr>
            <a:xfrm>
              <a:off x="1835696" y="539969"/>
              <a:ext cx="180209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4E1DC7"/>
                  </a:solidFill>
                  <a:latin typeface="+mn-lt"/>
                  <a:cs typeface="Arial" pitchFamily="34" charset="0"/>
                </a:rPr>
                <a:t>Jeunes</a:t>
              </a:r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</a:rPr>
                <a:t>, </a:t>
              </a:r>
              <a:r>
                <a:rPr lang="en-US" dirty="0" err="1">
                  <a:solidFill>
                    <a:srgbClr val="4E1DC7"/>
                  </a:solidFill>
                  <a:latin typeface="+mn-lt"/>
                  <a:cs typeface="Arial" pitchFamily="34" charset="0"/>
                </a:rPr>
                <a:t>rapide</a:t>
              </a:r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</a:rPr>
                <a:t>,</a:t>
              </a:r>
            </a:p>
            <a:p>
              <a:r>
                <a:rPr lang="en-US" dirty="0" err="1">
                  <a:solidFill>
                    <a:srgbClr val="4E1DC7"/>
                  </a:solidFill>
                  <a:latin typeface="+mn-lt"/>
                  <a:cs typeface="Arial" pitchFamily="34" charset="0"/>
                </a:rPr>
                <a:t>grande</a:t>
              </a:r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</a:rPr>
                <a:t> puissance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602339" y="1116035"/>
              <a:ext cx="13051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</a:rPr>
                <a:t>Le </a:t>
              </a:r>
              <a:r>
                <a:rPr lang="en-US" dirty="0" err="1">
                  <a:solidFill>
                    <a:srgbClr val="4E1DC7"/>
                  </a:solidFill>
                  <a:latin typeface="+mn-lt"/>
                  <a:cs typeface="Arial" pitchFamily="34" charset="0"/>
                </a:rPr>
                <a:t>Crabe</a:t>
              </a:r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  <a:sym typeface="Wingdings" panose="05000000000000000000" pitchFamily="2" charset="2"/>
                </a:rPr>
                <a:t></a:t>
              </a:r>
              <a:endParaRPr lang="fr-FR" dirty="0">
                <a:latin typeface="+mn-lt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 rot="173413">
            <a:off x="812266" y="3762812"/>
            <a:ext cx="4608954" cy="67710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4E1DC7"/>
                </a:solidFill>
                <a:latin typeface="+mn-lt"/>
                <a:cs typeface="Arial" pitchFamily="34" charset="0"/>
              </a:rPr>
              <a:t>MSPs = pulsars millisecond</a:t>
            </a:r>
          </a:p>
          <a:p>
            <a:r>
              <a:rPr lang="en-US" sz="1800" i="1" dirty="0">
                <a:solidFill>
                  <a:srgbClr val="4E1DC7"/>
                </a:solidFill>
                <a:latin typeface="+mn-lt"/>
                <a:cs typeface="Arial" pitchFamily="34" charset="0"/>
              </a:rPr>
              <a:t>les </a:t>
            </a:r>
            <a:r>
              <a:rPr lang="en-US" sz="1800" i="1" dirty="0" err="1">
                <a:solidFill>
                  <a:srgbClr val="4E1DC7"/>
                </a:solidFill>
                <a:latin typeface="+mn-lt"/>
                <a:cs typeface="Arial" pitchFamily="34" charset="0"/>
              </a:rPr>
              <a:t>meilleures</a:t>
            </a:r>
            <a:r>
              <a:rPr lang="en-US" sz="1800" i="1" dirty="0">
                <a:solidFill>
                  <a:srgbClr val="4E1DC7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i="1" dirty="0" err="1">
                <a:solidFill>
                  <a:srgbClr val="4E1DC7"/>
                </a:solidFill>
                <a:latin typeface="+mn-lt"/>
                <a:cs typeface="Arial" pitchFamily="34" charset="0"/>
              </a:rPr>
              <a:t>horloges</a:t>
            </a:r>
            <a:r>
              <a:rPr lang="en-US" sz="1800" i="1" dirty="0">
                <a:solidFill>
                  <a:srgbClr val="4E1DC7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i="1" dirty="0" err="1">
                <a:solidFill>
                  <a:srgbClr val="4E1DC7"/>
                </a:solidFill>
                <a:latin typeface="+mn-lt"/>
                <a:cs typeface="Arial" pitchFamily="34" charset="0"/>
              </a:rPr>
              <a:t>naturelles</a:t>
            </a:r>
            <a:r>
              <a:rPr lang="en-US" sz="1800" i="1" dirty="0">
                <a:solidFill>
                  <a:srgbClr val="4E1DC7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i="1" dirty="0" err="1">
                <a:solidFill>
                  <a:srgbClr val="4E1DC7"/>
                </a:solidFill>
                <a:latin typeface="+mn-lt"/>
                <a:cs typeface="Arial" pitchFamily="34" charset="0"/>
              </a:rPr>
              <a:t>connues</a:t>
            </a:r>
            <a:r>
              <a:rPr lang="en-US" sz="1800" i="1" dirty="0">
                <a:solidFill>
                  <a:srgbClr val="4E1DC7"/>
                </a:solidFill>
                <a:latin typeface="+mn-lt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1611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711657-522F-47BB-9FB4-D8FD4D955336}" type="slidenum">
              <a:rPr lang="fr-FR"/>
              <a:pPr>
                <a:defRPr/>
              </a:pPr>
              <a:t>3</a:t>
            </a:fld>
            <a:endParaRPr lang="fr-FR"/>
          </a:p>
        </p:txBody>
      </p:sp>
      <p:sp>
        <p:nvSpPr>
          <p:cNvPr id="1982466" name="Rectangle 2"/>
          <p:cNvSpPr>
            <a:spLocks noChangeArrowheads="1"/>
          </p:cNvSpPr>
          <p:nvPr/>
        </p:nvSpPr>
        <p:spPr bwMode="auto">
          <a:xfrm>
            <a:off x="179512" y="35471"/>
            <a:ext cx="8424936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3200" b="1" u="sng" dirty="0">
                <a:solidFill>
                  <a:srgbClr val="FFFF00"/>
                </a:solidFill>
                <a:latin typeface="Arial" charset="0"/>
              </a:rPr>
              <a:t>Pulsar</a:t>
            </a:r>
            <a:r>
              <a:rPr lang="fr-FR" sz="3200" b="1" dirty="0">
                <a:solidFill>
                  <a:srgbClr val="FFFF00"/>
                </a:solidFill>
                <a:latin typeface="Arial" charset="0"/>
              </a:rPr>
              <a:t>: une étoile à neutrons en rotation</a:t>
            </a:r>
          </a:p>
        </p:txBody>
      </p:sp>
      <p:pic>
        <p:nvPicPr>
          <p:cNvPr id="8" name="Picture 4" descr="http://images.iop.org/objects/phw/news/4/8/1/news-04-08-01fi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1250" y="685512"/>
            <a:ext cx="3779912" cy="310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lcsd.gov.hk/CE/Museum/Space/archive/EducationResource/Universe/framed_e/lecture/ch16/imgs/puls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656" y="3761655"/>
            <a:ext cx="3096344" cy="3096345"/>
          </a:xfrm>
          <a:prstGeom prst="rect">
            <a:avLst/>
          </a:prstGeom>
          <a:noFill/>
        </p:spPr>
      </p:pic>
      <p:pic>
        <p:nvPicPr>
          <p:cNvPr id="24582" name="Picture 9" descr="pulsarturn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8192" y="2834189"/>
            <a:ext cx="3635896" cy="401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28192" y="2885455"/>
            <a:ext cx="3491880" cy="3995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107504" y="764704"/>
            <a:ext cx="536794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/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Une supernova démarre quand le cœur d’une étoile massive se transforme en neutrons.</a:t>
            </a:r>
          </a:p>
          <a:p>
            <a:pPr marL="457200" indent="-457200" algn="l">
              <a:buFontTx/>
              <a:buChar char="•"/>
            </a:pP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~ 26 km de diamètre</a:t>
            </a:r>
          </a:p>
          <a:p>
            <a:pPr marL="457200" indent="-457200" algn="l">
              <a:buFontTx/>
              <a:buChar char="•"/>
            </a:pP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~1.4 masses solaires</a:t>
            </a:r>
          </a:p>
          <a:p>
            <a:pPr marL="457200" indent="-457200" algn="l">
              <a:buFontTx/>
              <a:buChar char="•"/>
            </a:pP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1.6 ms à 10 s par rotation</a:t>
            </a:r>
          </a:p>
          <a:p>
            <a:pPr marL="457200" indent="-457200" algn="l">
              <a:buFontTx/>
              <a:buChar char="•"/>
            </a:pP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Champ magnétique intense</a:t>
            </a:r>
          </a:p>
          <a:p>
            <a:pPr algn="l"/>
            <a:endParaRPr lang="fr-FR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Ces ‘</a:t>
            </a:r>
            <a:r>
              <a:rPr lang="fr-FR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dynamos cosmiques</a:t>
            </a: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’ rayonnent des faisceaux.</a:t>
            </a:r>
          </a:p>
          <a:p>
            <a:pPr algn="l"/>
            <a:endParaRPr lang="fr-FR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r>
              <a:rPr lang="fr-FR" sz="2000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Pulsations</a:t>
            </a: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 </a:t>
            </a:r>
          </a:p>
          <a:p>
            <a:pPr algn="l"/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comme un phare marin,</a:t>
            </a:r>
          </a:p>
          <a:p>
            <a:pPr algn="l"/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ou un gyrophare.</a:t>
            </a:r>
          </a:p>
        </p:txBody>
      </p:sp>
    </p:spTree>
    <p:extLst>
      <p:ext uri="{BB962C8B-B14F-4D97-AF65-F5344CB8AC3E}">
        <p14:creationId xmlns:p14="http://schemas.microsoft.com/office/powerpoint/2010/main" val="3572213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228600" y="44624"/>
            <a:ext cx="87185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sz="2800" b="1" dirty="0">
                <a:latin typeface="+mn-lt"/>
              </a:rPr>
              <a:t>Des horloges naturelles moins bonnes</a:t>
            </a:r>
          </a:p>
        </p:txBody>
      </p:sp>
      <p:sp>
        <p:nvSpPr>
          <p:cNvPr id="16385" name="TextBox 4"/>
          <p:cNvSpPr txBox="1">
            <a:spLocks noChangeArrowheads="1"/>
          </p:cNvSpPr>
          <p:nvPr/>
        </p:nvSpPr>
        <p:spPr bwMode="auto">
          <a:xfrm>
            <a:off x="0" y="107037"/>
            <a:ext cx="9074331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étoile à neutron est un volant d’inertie terrible!</a:t>
            </a:r>
          </a:p>
          <a:p>
            <a:pPr algn="l"/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tournent très régulièrement.</a:t>
            </a:r>
          </a:p>
          <a:p>
            <a:pPr algn="l"/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Mais… les pulsars jeunes ont un ralentissement saccadé:</a:t>
            </a:r>
          </a:p>
          <a:p>
            <a:pPr lvl="1" algn="l"/>
            <a:r>
              <a:rPr lang="fr-FR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Tremblements d’étoile? La croûte en fer se fracture? Turbulences dans le vent du pulsar?</a:t>
            </a:r>
          </a:p>
          <a:p>
            <a:pPr algn="l"/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 a découvert des dizaines de ‘</a:t>
            </a:r>
            <a:r>
              <a:rPr lang="fr-FR" sz="20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veuves noires’ 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 vent du pulsar « mange » l’étoile compagne   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 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orbite perturbé.</a:t>
            </a:r>
          </a:p>
          <a:p>
            <a:pPr algn="l"/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une trentaine de </a:t>
            </a:r>
            <a:r>
              <a:rPr lang="fr-FR" sz="20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MSPs</a:t>
            </a:r>
            <a:r>
              <a:rPr lang="fr-FR" sz="2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l"/>
            <a:r>
              <a:rPr lang="fr-FR" sz="2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rien ne « frotte » leur rotation</a:t>
            </a:r>
          </a:p>
          <a:p>
            <a:pPr algn="l"/>
            <a:endParaRPr lang="fr-FR" sz="20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merveilleusement stables!</a:t>
            </a:r>
            <a:endParaRPr lang="fr-FR" sz="20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2906057"/>
            <a:ext cx="5732887" cy="394852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1670"/>
            <a:ext cx="3414906" cy="22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25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228600" y="44624"/>
            <a:ext cx="87185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sz="2800" b="1" dirty="0">
                <a:latin typeface="+mn-lt"/>
              </a:rPr>
              <a:t>« Les meilleures horloges </a:t>
            </a:r>
            <a:r>
              <a:rPr lang="fr-FR" sz="2000" dirty="0">
                <a:latin typeface="+mn-lt"/>
              </a:rPr>
              <a:t>naturelles connues</a:t>
            </a:r>
            <a:r>
              <a:rPr lang="fr-FR" sz="2800" b="1" dirty="0">
                <a:latin typeface="+mn-lt"/>
              </a:rPr>
              <a:t> »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285041"/>
            <a:ext cx="7550422" cy="54563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9433" y="3356992"/>
            <a:ext cx="1492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 va bien!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5" name="TextBox 4"/>
          <p:cNvSpPr txBox="1">
            <a:spLocks noChangeArrowheads="1"/>
          </p:cNvSpPr>
          <p:nvPr/>
        </p:nvSpPr>
        <p:spPr bwMode="auto">
          <a:xfrm>
            <a:off x="107504" y="107651"/>
            <a:ext cx="857917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  Chronométrie de pulsars ---</a:t>
            </a:r>
          </a:p>
          <a:p>
            <a:pPr algn="l"/>
            <a:r>
              <a:rPr lang="fr-FR" sz="20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enregistre les </a:t>
            </a:r>
            <a:r>
              <a:rPr lang="fr-FR" sz="2000" i="1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 d’arrivée</a:t>
            </a:r>
            <a:r>
              <a:rPr lang="fr-FR" sz="20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pulsations pendant des années.</a:t>
            </a:r>
          </a:p>
          <a:p>
            <a:pPr algn="l"/>
            <a:r>
              <a:rPr lang="fr-FR" sz="20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en construit un</a:t>
            </a:r>
            <a:r>
              <a:rPr lang="fr-FR" sz="2000" i="1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éphéméride </a:t>
            </a:r>
            <a:r>
              <a:rPr lang="fr-FR" sz="14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(modèle)</a:t>
            </a:r>
            <a:r>
              <a:rPr lang="fr-FR" sz="2000" i="1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rotation</a:t>
            </a:r>
            <a:r>
              <a:rPr lang="fr-FR" sz="20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2000" dirty="0">
              <a:solidFill>
                <a:srgbClr val="4E1D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Résidus = (temps prédits – temps mesurés).</a:t>
            </a:r>
          </a:p>
        </p:txBody>
      </p:sp>
      <p:sp>
        <p:nvSpPr>
          <p:cNvPr id="9" name="Rectangle 8"/>
          <p:cNvSpPr/>
          <p:nvPr/>
        </p:nvSpPr>
        <p:spPr>
          <a:xfrm>
            <a:off x="5710658" y="5733256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Mouvement propre erroné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53086" y="3429000"/>
            <a:ext cx="1864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erronée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4492" y="4176582"/>
            <a:ext cx="2295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Pdot</a:t>
            </a:r>
            <a:r>
              <a:rPr lang="fr-FR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 bon</a:t>
            </a:r>
          </a:p>
          <a:p>
            <a:r>
              <a:rPr lang="fr-FR" sz="1600" i="1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(taux de freinage)</a:t>
            </a:r>
          </a:p>
          <a:p>
            <a:endParaRPr lang="fr-FR" dirty="0">
              <a:solidFill>
                <a:srgbClr val="4E1D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4E1D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4E1D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4E1D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  ~11 ans 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6384" y="6453336"/>
            <a:ext cx="29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MJD = jour julien modifié.  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00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27384"/>
            <a:ext cx="91440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54EF7B3D-2D12-42F6-A55F-59A4A8ADE6D6}" type="slidenum">
              <a:rPr lang="fr-FR"/>
              <a:pPr algn="l">
                <a:defRPr/>
              </a:pPr>
              <a:t>32</a:t>
            </a:fld>
            <a:endParaRPr lang="fr-FR"/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3274423" y="4592768"/>
            <a:ext cx="3498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900"/>
                </a:solidFill>
                <a:latin typeface="+mn-lt"/>
                <a:sym typeface="Wingdings" pitchFamily="2" charset="2"/>
              </a:rPr>
              <a:t>Ismaël </a:t>
            </a:r>
            <a:r>
              <a:rPr lang="fr-FR" sz="1400" dirty="0" err="1">
                <a:solidFill>
                  <a:srgbClr val="009900"/>
                </a:solidFill>
                <a:latin typeface="+mn-lt"/>
                <a:sym typeface="Wingdings" pitchFamily="2" charset="2"/>
              </a:rPr>
              <a:t>Cognard</a:t>
            </a:r>
            <a:r>
              <a:rPr lang="fr-FR" sz="1400" dirty="0">
                <a:solidFill>
                  <a:srgbClr val="009900"/>
                </a:solidFill>
                <a:latin typeface="+mn-lt"/>
                <a:sym typeface="Wingdings" pitchFamily="2" charset="2"/>
              </a:rPr>
              <a:t>, LPC2E Orléans/Nançay.</a:t>
            </a:r>
            <a:endParaRPr lang="fr-FR" sz="1400" dirty="0">
              <a:latin typeface="+mn-lt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156176" y="476672"/>
            <a:ext cx="187220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018649" y="188640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 Unicode MS" pitchFamily="34" charset="-128"/>
                <a:sym typeface="Wingdings" pitchFamily="2" charset="2"/>
              </a:rPr>
              <a:t>90 ns!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7" y="4912071"/>
            <a:ext cx="3570513" cy="19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44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7" y="881748"/>
            <a:ext cx="4267989" cy="216802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644" y="152494"/>
            <a:ext cx="8709743" cy="6457312"/>
          </a:xfrm>
        </p:spPr>
        <p:txBody>
          <a:bodyPr/>
          <a:lstStyle/>
          <a:p>
            <a:pPr marL="136525" indent="0">
              <a:buNone/>
            </a:pPr>
            <a:r>
              <a:rPr lang="fr-FR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fois l’horloge maitrisée, on cherche des déviations.</a:t>
            </a:r>
          </a:p>
          <a:p>
            <a:pPr marL="136525" indent="0">
              <a:buNone/>
            </a:pP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Ici: prédiction pour 3 pulsars, en différents coins du ciel.</a:t>
            </a:r>
          </a:p>
          <a:p>
            <a:pPr marL="136525" indent="0">
              <a:buNone/>
            </a:pPr>
            <a:endParaRPr lang="fr-FR" sz="2000" b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r>
              <a:rPr lang="fr-FR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2000" b="0" i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durée</a:t>
            </a:r>
            <a:r>
              <a:rPr lang="fr-FR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retards et avancées 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reflète </a:t>
            </a:r>
          </a:p>
          <a:p>
            <a:pPr marL="136525" indent="0">
              <a:buNone/>
            </a:pP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perturbations dues aux ondes </a:t>
            </a:r>
            <a:r>
              <a:rPr lang="fr-FR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grav’s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36525" indent="0">
              <a:buNone/>
            </a:pPr>
            <a:endParaRPr lang="fr-FR" sz="2000" b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 petites pour être vue sur un seul pulsar.</a:t>
            </a:r>
          </a:p>
          <a:p>
            <a:pPr marL="136525" indent="0">
              <a:buNone/>
            </a:pPr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un ensemble de </a:t>
            </a:r>
            <a:r>
              <a:rPr lang="fr-FR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MSPs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36525" indent="0">
              <a:buNone/>
            </a:pP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spectre des </a:t>
            </a:r>
            <a:r>
              <a:rPr lang="fr-FR" sz="20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magnitudes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durées 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suivra une loi avec </a:t>
            </a:r>
            <a:r>
              <a:rPr lang="fr-FR" sz="2000" dirty="0">
                <a:solidFill>
                  <a:srgbClr val="000099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13/3,</a:t>
            </a:r>
          </a:p>
          <a:p>
            <a:pPr marL="136525" indent="0">
              <a:buNone/>
            </a:pPr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 algn="r">
              <a:buNone/>
            </a:pPr>
            <a:r>
              <a:rPr lang="fr-FR" sz="20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la première signature recherchée.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540" y="4309411"/>
            <a:ext cx="4267138" cy="121181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917621" y="2541001"/>
                <a:ext cx="1493884" cy="300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gwb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621" y="2541001"/>
                <a:ext cx="1493884" cy="300852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3414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90286"/>
            <a:ext cx="9020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r"/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7" y="-6882"/>
            <a:ext cx="8386654" cy="6864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178" y="3480785"/>
            <a:ext cx="7663542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/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20 ans, gros effort des radioastronomes à découvrir des </a:t>
            </a:r>
            <a:r>
              <a:rPr lang="fr-FR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MSPs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/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à bien suivre les plus stables, dans le but des ondes gravitationnelles.</a:t>
            </a:r>
          </a:p>
        </p:txBody>
      </p:sp>
    </p:spTree>
    <p:extLst>
      <p:ext uri="{BB962C8B-B14F-4D97-AF65-F5344CB8AC3E}">
        <p14:creationId xmlns:p14="http://schemas.microsoft.com/office/powerpoint/2010/main" val="1061341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531" y="1785258"/>
            <a:ext cx="7329844" cy="492073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4375" y="102600"/>
            <a:ext cx="8629230" cy="4938304"/>
          </a:xfrm>
        </p:spPr>
        <p:txBody>
          <a:bodyPr/>
          <a:lstStyle/>
          <a:p>
            <a:pPr marL="0" indent="0">
              <a:buNone/>
            </a:pPr>
            <a:r>
              <a:rPr lang="fr-FR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gros consortia de </a:t>
            </a:r>
            <a:r>
              <a:rPr lang="fr-FR" sz="2000" b="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radio-astronomes</a:t>
            </a:r>
            <a:r>
              <a:rPr lang="fr-FR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ont publié des limites dès 2007.</a:t>
            </a:r>
          </a:p>
          <a:p>
            <a:pPr marL="0" indent="0">
              <a:buNone/>
            </a:pPr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2021: première mesure tentative. 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fixe </a:t>
            </a:r>
            <a:r>
              <a:rPr lang="fr-FR" sz="2000" dirty="0">
                <a:solidFill>
                  <a:srgbClr val="000099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13/3, on détermine </a:t>
            </a:r>
            <a:r>
              <a:rPr lang="fr-FR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2000" baseline="-25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gwb</a:t>
            </a:r>
            <a:r>
              <a:rPr lang="fr-FR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mais ça peut être un faux signal.</a:t>
            </a:r>
            <a:endParaRPr lang="fr-FR" sz="2000" b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8853605" y="6532073"/>
            <a:ext cx="208100" cy="285751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35</a:t>
            </a:fld>
            <a:endParaRPr lang="en-US" b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308" y="3811850"/>
            <a:ext cx="2676695" cy="76014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02465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lot of the Hellings and Downs curve as a function of the angular separation between two distinct pulsars. 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33" y="2541001"/>
            <a:ext cx="4525350" cy="367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43862" y="152494"/>
            <a:ext cx="8709743" cy="4563836"/>
          </a:xfrm>
        </p:spPr>
        <p:txBody>
          <a:bodyPr/>
          <a:lstStyle/>
          <a:p>
            <a:pPr marL="136525" indent="0">
              <a:buNone/>
            </a:pP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sensibilité aux fréquences basses s’améliore avec les années.</a:t>
            </a:r>
          </a:p>
          <a:p>
            <a:endParaRPr lang="fr-FR" sz="1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signal devient plus fort avec le temps: </a:t>
            </a:r>
          </a:p>
          <a:p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mesurer </a:t>
            </a:r>
            <a:r>
              <a:rPr lang="fr-FR" sz="1800" dirty="0">
                <a:solidFill>
                  <a:srgbClr val="000099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13/3 au lieu de l’imposer ; et mieux déterminer  </a:t>
            </a:r>
            <a:r>
              <a:rPr lang="fr-FR" sz="18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1800" baseline="-25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gwb</a:t>
            </a: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r>
              <a:rPr lang="fr-FR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 la preuve </a:t>
            </a:r>
            <a:r>
              <a:rPr lang="fr-FR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irrefutable</a:t>
            </a:r>
            <a:r>
              <a:rPr lang="fr-FR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16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2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 smoking gun »</a:t>
            </a:r>
            <a:r>
              <a:rPr lang="fr-FR" sz="11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(pistolet fumant)</a:t>
            </a:r>
            <a:r>
              <a:rPr lang="fr-FR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r>
              <a:rPr lang="fr-FR" sz="1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6525" indent="0">
              <a:buNone/>
            </a:pPr>
            <a:endParaRPr lang="fr-FR" sz="1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180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pulsars, la corrélation de leur </a:t>
            </a:r>
          </a:p>
          <a:p>
            <a:pPr marL="136525" indent="0">
              <a:buNone/>
            </a:pP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déviations dépend de leur séparation </a:t>
            </a:r>
          </a:p>
          <a:p>
            <a:pPr marL="136525" indent="0">
              <a:buNone/>
            </a:pP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 ciel.</a:t>
            </a:r>
          </a:p>
          <a:p>
            <a:pPr marL="136525" indent="0">
              <a:buNone/>
            </a:pPr>
            <a:endParaRPr lang="fr-FR" sz="1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fr-FR" sz="1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fr-FR" sz="1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fr-FR" sz="1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fr-FR" sz="1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plusieurs paires, on construit</a:t>
            </a:r>
          </a:p>
          <a:p>
            <a:pPr marL="136525" indent="0">
              <a:buNone/>
            </a:pP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courbe </a:t>
            </a:r>
            <a:r>
              <a:rPr lang="fr-FR" sz="1800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Hellings</a:t>
            </a:r>
            <a:r>
              <a:rPr lang="fr-FR" sz="18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-Downs</a:t>
            </a: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</a:p>
          <a:p>
            <a:pPr marL="136525" indent="0">
              <a:buNone/>
            </a:pPr>
            <a:endParaRPr lang="fr-FR" sz="1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36525" indent="0">
              <a:buNone/>
            </a:pPr>
            <a:r>
              <a:rPr lang="fr-FR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C’est le Saint Graal du domaine.</a:t>
            </a:r>
            <a:endParaRPr lang="fr-FR" sz="1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36</a:t>
            </a:fld>
            <a:endParaRPr lang="en-US" b="0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917621" y="2541001"/>
                <a:ext cx="1493884" cy="300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gwb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621" y="2541001"/>
                <a:ext cx="1493884" cy="300852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97" y="3666692"/>
            <a:ext cx="2799634" cy="14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8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90286"/>
            <a:ext cx="9020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Et les rayons gamma dans tout ça?</a:t>
            </a:r>
            <a:endParaRPr lang="fr-FR" sz="2800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94" descr="GLASTsat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42550" flipH="1">
            <a:off x="511418" y="2052841"/>
            <a:ext cx="7317296" cy="228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5085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228084main_fairopen4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8188" y="-4763"/>
            <a:ext cx="4595812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0"/>
          <p:cNvGrpSpPr>
            <a:grpSpLocks/>
          </p:cNvGrpSpPr>
          <p:nvPr/>
        </p:nvGrpSpPr>
        <p:grpSpPr bwMode="auto">
          <a:xfrm>
            <a:off x="155575" y="927100"/>
            <a:ext cx="388938" cy="2747963"/>
            <a:chOff x="304800" y="1752600"/>
            <a:chExt cx="647700" cy="3352800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373820" y="2189284"/>
              <a:ext cx="494106" cy="291123"/>
              <a:chOff x="1961" y="4064"/>
              <a:chExt cx="210" cy="127"/>
            </a:xfrm>
          </p:grpSpPr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 rot="-25177">
                <a:off x="1961" y="4064"/>
                <a:ext cx="210" cy="127"/>
                <a:chOff x="2592" y="3696"/>
                <a:chExt cx="368" cy="240"/>
              </a:xfrm>
            </p:grpSpPr>
            <p:sp>
              <p:nvSpPr>
                <p:cNvPr id="48221" name="Freeform 13"/>
                <p:cNvSpPr>
                  <a:spLocks/>
                </p:cNvSpPr>
                <p:nvPr/>
              </p:nvSpPr>
              <p:spPr bwMode="auto">
                <a:xfrm>
                  <a:off x="2598" y="3703"/>
                  <a:ext cx="362" cy="233"/>
                </a:xfrm>
                <a:custGeom>
                  <a:avLst/>
                  <a:gdLst>
                    <a:gd name="T0" fmla="*/ 0 w 5643"/>
                    <a:gd name="T1" fmla="*/ 0 h 3720"/>
                    <a:gd name="T2" fmla="*/ 0 w 5643"/>
                    <a:gd name="T3" fmla="*/ 0 h 3720"/>
                    <a:gd name="T4" fmla="*/ 0 w 5643"/>
                    <a:gd name="T5" fmla="*/ 0 h 3720"/>
                    <a:gd name="T6" fmla="*/ 0 w 5643"/>
                    <a:gd name="T7" fmla="*/ 0 h 3720"/>
                    <a:gd name="T8" fmla="*/ 0 w 5643"/>
                    <a:gd name="T9" fmla="*/ 0 h 3720"/>
                    <a:gd name="T10" fmla="*/ 0 w 5643"/>
                    <a:gd name="T11" fmla="*/ 0 h 372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43"/>
                    <a:gd name="T19" fmla="*/ 0 h 3720"/>
                    <a:gd name="T20" fmla="*/ 5643 w 5643"/>
                    <a:gd name="T21" fmla="*/ 3720 h 372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43" h="3720">
                      <a:moveTo>
                        <a:pt x="0" y="0"/>
                      </a:moveTo>
                      <a:lnTo>
                        <a:pt x="5643" y="0"/>
                      </a:lnTo>
                      <a:lnTo>
                        <a:pt x="5643" y="3720"/>
                      </a:lnTo>
                      <a:lnTo>
                        <a:pt x="0" y="3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22" name="Freeform 14"/>
                <p:cNvSpPr>
                  <a:spLocks/>
                </p:cNvSpPr>
                <p:nvPr/>
              </p:nvSpPr>
              <p:spPr bwMode="auto">
                <a:xfrm>
                  <a:off x="2592" y="3696"/>
                  <a:ext cx="362" cy="232"/>
                </a:xfrm>
                <a:custGeom>
                  <a:avLst/>
                  <a:gdLst>
                    <a:gd name="T0" fmla="*/ 0 w 5637"/>
                    <a:gd name="T1" fmla="*/ 0 h 3718"/>
                    <a:gd name="T2" fmla="*/ 0 w 5637"/>
                    <a:gd name="T3" fmla="*/ 0 h 3718"/>
                    <a:gd name="T4" fmla="*/ 0 w 5637"/>
                    <a:gd name="T5" fmla="*/ 0 h 3718"/>
                    <a:gd name="T6" fmla="*/ 0 w 5637"/>
                    <a:gd name="T7" fmla="*/ 0 h 3718"/>
                    <a:gd name="T8" fmla="*/ 0 w 5637"/>
                    <a:gd name="T9" fmla="*/ 0 h 3718"/>
                    <a:gd name="T10" fmla="*/ 0 w 5637"/>
                    <a:gd name="T11" fmla="*/ 0 h 37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37"/>
                    <a:gd name="T19" fmla="*/ 0 h 3718"/>
                    <a:gd name="T20" fmla="*/ 5637 w 5637"/>
                    <a:gd name="T21" fmla="*/ 3718 h 37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37" h="3718">
                      <a:moveTo>
                        <a:pt x="0" y="0"/>
                      </a:moveTo>
                      <a:lnTo>
                        <a:pt x="5637" y="0"/>
                      </a:lnTo>
                      <a:lnTo>
                        <a:pt x="5637" y="3718"/>
                      </a:lnTo>
                      <a:lnTo>
                        <a:pt x="0" y="3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23" name="Freeform 15"/>
                <p:cNvSpPr>
                  <a:spLocks/>
                </p:cNvSpPr>
                <p:nvPr/>
              </p:nvSpPr>
              <p:spPr bwMode="auto">
                <a:xfrm>
                  <a:off x="2592" y="3696"/>
                  <a:ext cx="121" cy="232"/>
                </a:xfrm>
                <a:custGeom>
                  <a:avLst/>
                  <a:gdLst>
                    <a:gd name="T0" fmla="*/ 0 w 1886"/>
                    <a:gd name="T1" fmla="*/ 0 h 3718"/>
                    <a:gd name="T2" fmla="*/ 0 w 1886"/>
                    <a:gd name="T3" fmla="*/ 0 h 3718"/>
                    <a:gd name="T4" fmla="*/ 0 w 1886"/>
                    <a:gd name="T5" fmla="*/ 0 h 3718"/>
                    <a:gd name="T6" fmla="*/ 0 w 1886"/>
                    <a:gd name="T7" fmla="*/ 0 h 3718"/>
                    <a:gd name="T8" fmla="*/ 0 w 1886"/>
                    <a:gd name="T9" fmla="*/ 0 h 3718"/>
                    <a:gd name="T10" fmla="*/ 0 w 1886"/>
                    <a:gd name="T11" fmla="*/ 0 h 37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86"/>
                    <a:gd name="T19" fmla="*/ 0 h 3718"/>
                    <a:gd name="T20" fmla="*/ 1886 w 1886"/>
                    <a:gd name="T21" fmla="*/ 3718 h 37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86" h="3718">
                      <a:moveTo>
                        <a:pt x="0" y="0"/>
                      </a:moveTo>
                      <a:lnTo>
                        <a:pt x="1886" y="0"/>
                      </a:lnTo>
                      <a:lnTo>
                        <a:pt x="1886" y="3718"/>
                      </a:lnTo>
                      <a:lnTo>
                        <a:pt x="0" y="3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24" name="Freeform 16"/>
                <p:cNvSpPr>
                  <a:spLocks/>
                </p:cNvSpPr>
                <p:nvPr/>
              </p:nvSpPr>
              <p:spPr bwMode="auto">
                <a:xfrm>
                  <a:off x="2833" y="3696"/>
                  <a:ext cx="121" cy="232"/>
                </a:xfrm>
                <a:custGeom>
                  <a:avLst/>
                  <a:gdLst>
                    <a:gd name="T0" fmla="*/ 0 w 1888"/>
                    <a:gd name="T1" fmla="*/ 0 h 3718"/>
                    <a:gd name="T2" fmla="*/ 0 w 1888"/>
                    <a:gd name="T3" fmla="*/ 0 h 3718"/>
                    <a:gd name="T4" fmla="*/ 0 w 1888"/>
                    <a:gd name="T5" fmla="*/ 0 h 3718"/>
                    <a:gd name="T6" fmla="*/ 0 w 1888"/>
                    <a:gd name="T7" fmla="*/ 0 h 3718"/>
                    <a:gd name="T8" fmla="*/ 0 w 1888"/>
                    <a:gd name="T9" fmla="*/ 0 h 3718"/>
                    <a:gd name="T10" fmla="*/ 0 w 1888"/>
                    <a:gd name="T11" fmla="*/ 0 h 37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88"/>
                    <a:gd name="T19" fmla="*/ 0 h 3718"/>
                    <a:gd name="T20" fmla="*/ 1888 w 1888"/>
                    <a:gd name="T21" fmla="*/ 3718 h 37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88" h="3718">
                      <a:moveTo>
                        <a:pt x="0" y="0"/>
                      </a:moveTo>
                      <a:lnTo>
                        <a:pt x="1888" y="0"/>
                      </a:lnTo>
                      <a:lnTo>
                        <a:pt x="1888" y="3718"/>
                      </a:lnTo>
                      <a:lnTo>
                        <a:pt x="0" y="3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220" name="Line 17"/>
              <p:cNvSpPr>
                <a:spLocks noChangeShapeType="1"/>
              </p:cNvSpPr>
              <p:nvPr/>
            </p:nvSpPr>
            <p:spPr bwMode="auto">
              <a:xfrm>
                <a:off x="1962" y="4189"/>
                <a:ext cx="206" cy="0"/>
              </a:xfrm>
              <a:prstGeom prst="line">
                <a:avLst/>
              </a:prstGeom>
              <a:noFill/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 rot="26142">
              <a:off x="371959" y="2627905"/>
              <a:ext cx="494915" cy="287250"/>
              <a:chOff x="2832" y="1177"/>
              <a:chExt cx="1481" cy="1006"/>
            </a:xfrm>
          </p:grpSpPr>
          <p:sp>
            <p:nvSpPr>
              <p:cNvPr id="48215" name="Freeform 19"/>
              <p:cNvSpPr>
                <a:spLocks/>
              </p:cNvSpPr>
              <p:nvPr/>
            </p:nvSpPr>
            <p:spPr bwMode="auto">
              <a:xfrm>
                <a:off x="2856" y="1211"/>
                <a:ext cx="1457" cy="972"/>
              </a:xfrm>
              <a:custGeom>
                <a:avLst/>
                <a:gdLst>
                  <a:gd name="T0" fmla="*/ 0 w 4373"/>
                  <a:gd name="T1" fmla="*/ 0 h 2918"/>
                  <a:gd name="T2" fmla="*/ 0 w 4373"/>
                  <a:gd name="T3" fmla="*/ 0 h 2918"/>
                  <a:gd name="T4" fmla="*/ 0 w 4373"/>
                  <a:gd name="T5" fmla="*/ 0 h 2918"/>
                  <a:gd name="T6" fmla="*/ 0 w 4373"/>
                  <a:gd name="T7" fmla="*/ 0 h 2918"/>
                  <a:gd name="T8" fmla="*/ 0 w 4373"/>
                  <a:gd name="T9" fmla="*/ 0 h 2918"/>
                  <a:gd name="T10" fmla="*/ 0 w 4373"/>
                  <a:gd name="T11" fmla="*/ 0 h 29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73"/>
                  <a:gd name="T19" fmla="*/ 0 h 2918"/>
                  <a:gd name="T20" fmla="*/ 4373 w 4373"/>
                  <a:gd name="T21" fmla="*/ 2918 h 29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73" h="2918">
                    <a:moveTo>
                      <a:pt x="0" y="0"/>
                    </a:moveTo>
                    <a:lnTo>
                      <a:pt x="4373" y="0"/>
                    </a:lnTo>
                    <a:lnTo>
                      <a:pt x="4373" y="2918"/>
                    </a:lnTo>
                    <a:lnTo>
                      <a:pt x="0" y="29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16" name="Freeform 20"/>
              <p:cNvSpPr>
                <a:spLocks/>
              </p:cNvSpPr>
              <p:nvPr/>
            </p:nvSpPr>
            <p:spPr bwMode="auto">
              <a:xfrm>
                <a:off x="2832" y="1177"/>
                <a:ext cx="1457" cy="972"/>
              </a:xfrm>
              <a:custGeom>
                <a:avLst/>
                <a:gdLst>
                  <a:gd name="T0" fmla="*/ 0 w 4370"/>
                  <a:gd name="T1" fmla="*/ 0 h 2916"/>
                  <a:gd name="T2" fmla="*/ 0 w 4370"/>
                  <a:gd name="T3" fmla="*/ 0 h 2916"/>
                  <a:gd name="T4" fmla="*/ 0 w 4370"/>
                  <a:gd name="T5" fmla="*/ 0 h 2916"/>
                  <a:gd name="T6" fmla="*/ 0 w 4370"/>
                  <a:gd name="T7" fmla="*/ 0 h 2916"/>
                  <a:gd name="T8" fmla="*/ 0 w 4370"/>
                  <a:gd name="T9" fmla="*/ 0 h 2916"/>
                  <a:gd name="T10" fmla="*/ 0 w 4370"/>
                  <a:gd name="T11" fmla="*/ 0 h 29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70"/>
                  <a:gd name="T19" fmla="*/ 0 h 2916"/>
                  <a:gd name="T20" fmla="*/ 4370 w 4370"/>
                  <a:gd name="T21" fmla="*/ 2916 h 29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70" h="2916">
                    <a:moveTo>
                      <a:pt x="0" y="0"/>
                    </a:moveTo>
                    <a:lnTo>
                      <a:pt x="4370" y="0"/>
                    </a:lnTo>
                    <a:lnTo>
                      <a:pt x="4370" y="2916"/>
                    </a:lnTo>
                    <a:lnTo>
                      <a:pt x="0" y="29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17" name="Freeform 21"/>
              <p:cNvSpPr>
                <a:spLocks/>
              </p:cNvSpPr>
              <p:nvPr/>
            </p:nvSpPr>
            <p:spPr bwMode="auto">
              <a:xfrm>
                <a:off x="2832" y="1177"/>
                <a:ext cx="487" cy="972"/>
              </a:xfrm>
              <a:custGeom>
                <a:avLst/>
                <a:gdLst>
                  <a:gd name="T0" fmla="*/ 0 w 1461"/>
                  <a:gd name="T1" fmla="*/ 0 h 2916"/>
                  <a:gd name="T2" fmla="*/ 0 w 1461"/>
                  <a:gd name="T3" fmla="*/ 0 h 2916"/>
                  <a:gd name="T4" fmla="*/ 0 w 1461"/>
                  <a:gd name="T5" fmla="*/ 0 h 2916"/>
                  <a:gd name="T6" fmla="*/ 0 w 1461"/>
                  <a:gd name="T7" fmla="*/ 0 h 2916"/>
                  <a:gd name="T8" fmla="*/ 0 w 1461"/>
                  <a:gd name="T9" fmla="*/ 0 h 2916"/>
                  <a:gd name="T10" fmla="*/ 0 w 1461"/>
                  <a:gd name="T11" fmla="*/ 0 h 29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1"/>
                  <a:gd name="T19" fmla="*/ 0 h 2916"/>
                  <a:gd name="T20" fmla="*/ 1461 w 1461"/>
                  <a:gd name="T21" fmla="*/ 2916 h 29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1" h="2916">
                    <a:moveTo>
                      <a:pt x="0" y="0"/>
                    </a:moveTo>
                    <a:lnTo>
                      <a:pt x="1461" y="0"/>
                    </a:lnTo>
                    <a:lnTo>
                      <a:pt x="1461" y="2916"/>
                    </a:lnTo>
                    <a:lnTo>
                      <a:pt x="0" y="29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18" name="Freeform 22"/>
              <p:cNvSpPr>
                <a:spLocks/>
              </p:cNvSpPr>
              <p:nvPr/>
            </p:nvSpPr>
            <p:spPr bwMode="auto">
              <a:xfrm>
                <a:off x="3801" y="1177"/>
                <a:ext cx="488" cy="972"/>
              </a:xfrm>
              <a:custGeom>
                <a:avLst/>
                <a:gdLst>
                  <a:gd name="T0" fmla="*/ 0 w 1464"/>
                  <a:gd name="T1" fmla="*/ 0 h 2916"/>
                  <a:gd name="T2" fmla="*/ 0 w 1464"/>
                  <a:gd name="T3" fmla="*/ 0 h 2916"/>
                  <a:gd name="T4" fmla="*/ 0 w 1464"/>
                  <a:gd name="T5" fmla="*/ 0 h 2916"/>
                  <a:gd name="T6" fmla="*/ 0 w 1464"/>
                  <a:gd name="T7" fmla="*/ 0 h 2916"/>
                  <a:gd name="T8" fmla="*/ 0 w 1464"/>
                  <a:gd name="T9" fmla="*/ 0 h 2916"/>
                  <a:gd name="T10" fmla="*/ 0 w 1464"/>
                  <a:gd name="T11" fmla="*/ 0 h 29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4"/>
                  <a:gd name="T19" fmla="*/ 0 h 2916"/>
                  <a:gd name="T20" fmla="*/ 1464 w 1464"/>
                  <a:gd name="T21" fmla="*/ 2916 h 29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4" h="2916">
                    <a:moveTo>
                      <a:pt x="0" y="0"/>
                    </a:moveTo>
                    <a:lnTo>
                      <a:pt x="1464" y="0"/>
                    </a:lnTo>
                    <a:lnTo>
                      <a:pt x="1464" y="2916"/>
                    </a:lnTo>
                    <a:lnTo>
                      <a:pt x="0" y="29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317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7"/>
            <p:cNvGrpSpPr>
              <a:grpSpLocks/>
            </p:cNvGrpSpPr>
            <p:nvPr/>
          </p:nvGrpSpPr>
          <p:grpSpPr bwMode="auto">
            <a:xfrm>
              <a:off x="373820" y="3062653"/>
              <a:ext cx="494106" cy="291123"/>
              <a:chOff x="-541362" y="2522122"/>
              <a:chExt cx="309848" cy="189546"/>
            </a:xfrm>
          </p:grpSpPr>
          <p:sp>
            <p:nvSpPr>
              <p:cNvPr id="48213" name="Rectangle 24"/>
              <p:cNvSpPr>
                <a:spLocks noChangeArrowheads="1"/>
              </p:cNvSpPr>
              <p:nvPr/>
            </p:nvSpPr>
            <p:spPr bwMode="auto">
              <a:xfrm>
                <a:off x="-541362" y="2522122"/>
                <a:ext cx="309848" cy="189546"/>
              </a:xfrm>
              <a:prstGeom prst="rect">
                <a:avLst/>
              </a:prstGeom>
              <a:solidFill>
                <a:schemeClr val="tx1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fr-FR"/>
              </a:p>
            </p:txBody>
          </p:sp>
          <p:sp>
            <p:nvSpPr>
              <p:cNvPr id="48214" name="Oval 25"/>
              <p:cNvSpPr>
                <a:spLocks noChangeArrowheads="1"/>
              </p:cNvSpPr>
              <p:nvPr/>
            </p:nvSpPr>
            <p:spPr bwMode="auto">
              <a:xfrm>
                <a:off x="-448894" y="2564243"/>
                <a:ext cx="123290" cy="111321"/>
              </a:xfrm>
              <a:prstGeom prst="ellipse">
                <a:avLst/>
              </a:prstGeom>
              <a:solidFill>
                <a:srgbClr val="FF0000"/>
              </a:solidFill>
              <a:ln w="31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400" b="1"/>
              </a:p>
            </p:txBody>
          </p:sp>
        </p:grpSp>
        <p:grpSp>
          <p:nvGrpSpPr>
            <p:cNvPr id="8" name="Group 98"/>
            <p:cNvGrpSpPr>
              <a:grpSpLocks/>
            </p:cNvGrpSpPr>
            <p:nvPr/>
          </p:nvGrpSpPr>
          <p:grpSpPr bwMode="auto">
            <a:xfrm>
              <a:off x="373820" y="3499338"/>
              <a:ext cx="494106" cy="291123"/>
              <a:chOff x="-189773" y="2523626"/>
              <a:chExt cx="322691" cy="185033"/>
            </a:xfrm>
          </p:grpSpPr>
          <p:sp>
            <p:nvSpPr>
              <p:cNvPr id="48209" name="Rectangle 27"/>
              <p:cNvSpPr>
                <a:spLocks noChangeArrowheads="1"/>
              </p:cNvSpPr>
              <p:nvPr/>
            </p:nvSpPr>
            <p:spPr bwMode="auto">
              <a:xfrm rot="-7619">
                <a:off x="-189773" y="2523626"/>
                <a:ext cx="322691" cy="18503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fr-FR"/>
              </a:p>
            </p:txBody>
          </p:sp>
          <p:sp>
            <p:nvSpPr>
              <p:cNvPr id="48210" name="Rectangle 28"/>
              <p:cNvSpPr>
                <a:spLocks noChangeArrowheads="1"/>
              </p:cNvSpPr>
              <p:nvPr/>
            </p:nvSpPr>
            <p:spPr bwMode="auto">
              <a:xfrm rot="-7619">
                <a:off x="-186409" y="2525358"/>
                <a:ext cx="315962" cy="181570"/>
              </a:xfrm>
              <a:prstGeom prst="rect">
                <a:avLst/>
              </a:prstGeom>
              <a:solidFill>
                <a:srgbClr val="00D3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fr-FR"/>
              </a:p>
            </p:txBody>
          </p:sp>
          <p:sp>
            <p:nvSpPr>
              <p:cNvPr id="48211" name="Rectangle 29"/>
              <p:cNvSpPr>
                <a:spLocks noChangeArrowheads="1"/>
              </p:cNvSpPr>
              <p:nvPr/>
            </p:nvSpPr>
            <p:spPr bwMode="auto">
              <a:xfrm rot="-7619">
                <a:off x="-133701" y="2525536"/>
                <a:ext cx="49343" cy="18157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fr-FR"/>
              </a:p>
            </p:txBody>
          </p:sp>
          <p:sp>
            <p:nvSpPr>
              <p:cNvPr id="48212" name="Rectangle 30"/>
              <p:cNvSpPr>
                <a:spLocks noChangeArrowheads="1"/>
              </p:cNvSpPr>
              <p:nvPr/>
            </p:nvSpPr>
            <p:spPr bwMode="auto">
              <a:xfrm rot="-7619">
                <a:off x="-186408" y="2600806"/>
                <a:ext cx="315962" cy="3092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fr-FR"/>
              </a:p>
            </p:txBody>
          </p:sp>
        </p:grpSp>
        <p:grpSp>
          <p:nvGrpSpPr>
            <p:cNvPr id="9" name="Group 96"/>
            <p:cNvGrpSpPr>
              <a:grpSpLocks/>
            </p:cNvGrpSpPr>
            <p:nvPr/>
          </p:nvGrpSpPr>
          <p:grpSpPr bwMode="auto">
            <a:xfrm>
              <a:off x="373820" y="1752600"/>
              <a:ext cx="494106" cy="291123"/>
              <a:chOff x="175574" y="2536296"/>
              <a:chExt cx="337802" cy="190445"/>
            </a:xfrm>
          </p:grpSpPr>
          <p:sp>
            <p:nvSpPr>
              <p:cNvPr id="48149" name="Freeform 32"/>
              <p:cNvSpPr>
                <a:spLocks/>
              </p:cNvSpPr>
              <p:nvPr/>
            </p:nvSpPr>
            <p:spPr bwMode="auto">
              <a:xfrm rot="29648">
                <a:off x="183235" y="2543999"/>
                <a:ext cx="330141" cy="182742"/>
              </a:xfrm>
              <a:custGeom>
                <a:avLst/>
                <a:gdLst>
                  <a:gd name="T0" fmla="*/ 0 w 3110"/>
                  <a:gd name="T1" fmla="*/ 0 h 2069"/>
                  <a:gd name="T2" fmla="*/ 2147483647 w 3110"/>
                  <a:gd name="T3" fmla="*/ 0 h 2069"/>
                  <a:gd name="T4" fmla="*/ 2147483647 w 3110"/>
                  <a:gd name="T5" fmla="*/ 2147483647 h 2069"/>
                  <a:gd name="T6" fmla="*/ 2147483647 w 3110"/>
                  <a:gd name="T7" fmla="*/ 2147483647 h 2069"/>
                  <a:gd name="T8" fmla="*/ 0 w 3110"/>
                  <a:gd name="T9" fmla="*/ 0 h 2069"/>
                  <a:gd name="T10" fmla="*/ 0 w 3110"/>
                  <a:gd name="T11" fmla="*/ 0 h 20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10"/>
                  <a:gd name="T19" fmla="*/ 0 h 2069"/>
                  <a:gd name="T20" fmla="*/ 3110 w 3110"/>
                  <a:gd name="T21" fmla="*/ 2069 h 20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10" h="2069">
                    <a:moveTo>
                      <a:pt x="0" y="0"/>
                    </a:moveTo>
                    <a:lnTo>
                      <a:pt x="3110" y="0"/>
                    </a:lnTo>
                    <a:lnTo>
                      <a:pt x="3110" y="2069"/>
                    </a:lnTo>
                    <a:lnTo>
                      <a:pt x="11" y="20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0" name="Freeform 33"/>
              <p:cNvSpPr>
                <a:spLocks/>
              </p:cNvSpPr>
              <p:nvPr/>
            </p:nvSpPr>
            <p:spPr bwMode="auto">
              <a:xfrm rot="29648">
                <a:off x="176299" y="2537130"/>
                <a:ext cx="328974" cy="181770"/>
              </a:xfrm>
              <a:custGeom>
                <a:avLst/>
                <a:gdLst>
                  <a:gd name="T0" fmla="*/ 0 w 3107"/>
                  <a:gd name="T1" fmla="*/ 0 h 2053"/>
                  <a:gd name="T2" fmla="*/ 2147483647 w 3107"/>
                  <a:gd name="T3" fmla="*/ 0 h 2053"/>
                  <a:gd name="T4" fmla="*/ 2147483647 w 3107"/>
                  <a:gd name="T5" fmla="*/ 2147483647 h 2053"/>
                  <a:gd name="T6" fmla="*/ 0 w 3107"/>
                  <a:gd name="T7" fmla="*/ 2147483647 h 2053"/>
                  <a:gd name="T8" fmla="*/ 0 w 3107"/>
                  <a:gd name="T9" fmla="*/ 0 h 2053"/>
                  <a:gd name="T10" fmla="*/ 0 w 3107"/>
                  <a:gd name="T11" fmla="*/ 0 h 20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2053"/>
                  <a:gd name="T20" fmla="*/ 3107 w 3107"/>
                  <a:gd name="T21" fmla="*/ 2053 h 20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2053">
                    <a:moveTo>
                      <a:pt x="0" y="0"/>
                    </a:moveTo>
                    <a:lnTo>
                      <a:pt x="3107" y="0"/>
                    </a:lnTo>
                    <a:lnTo>
                      <a:pt x="3107" y="2053"/>
                    </a:lnTo>
                    <a:lnTo>
                      <a:pt x="0" y="20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1" name="Freeform 34"/>
              <p:cNvSpPr>
                <a:spLocks/>
              </p:cNvSpPr>
              <p:nvPr/>
            </p:nvSpPr>
            <p:spPr bwMode="auto">
              <a:xfrm rot="29648">
                <a:off x="176667" y="2536296"/>
                <a:ext cx="135323" cy="97203"/>
              </a:xfrm>
              <a:custGeom>
                <a:avLst/>
                <a:gdLst>
                  <a:gd name="T0" fmla="*/ 0 w 1274"/>
                  <a:gd name="T1" fmla="*/ 0 h 1100"/>
                  <a:gd name="T2" fmla="*/ 2147483647 w 1274"/>
                  <a:gd name="T3" fmla="*/ 0 h 1100"/>
                  <a:gd name="T4" fmla="*/ 2147483647 w 1274"/>
                  <a:gd name="T5" fmla="*/ 2147483647 h 1100"/>
                  <a:gd name="T6" fmla="*/ 0 w 1274"/>
                  <a:gd name="T7" fmla="*/ 2147483647 h 1100"/>
                  <a:gd name="T8" fmla="*/ 0 w 1274"/>
                  <a:gd name="T9" fmla="*/ 0 h 1100"/>
                  <a:gd name="T10" fmla="*/ 0 w 1274"/>
                  <a:gd name="T11" fmla="*/ 0 h 11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74"/>
                  <a:gd name="T19" fmla="*/ 0 h 1100"/>
                  <a:gd name="T20" fmla="*/ 1274 w 1274"/>
                  <a:gd name="T21" fmla="*/ 1100 h 11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74" h="1100">
                    <a:moveTo>
                      <a:pt x="0" y="0"/>
                    </a:moveTo>
                    <a:lnTo>
                      <a:pt x="1274" y="0"/>
                    </a:lnTo>
                    <a:lnTo>
                      <a:pt x="1274" y="1100"/>
                    </a:lnTo>
                    <a:lnTo>
                      <a:pt x="0" y="1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2" name="Freeform 35"/>
              <p:cNvSpPr>
                <a:spLocks/>
              </p:cNvSpPr>
              <p:nvPr/>
            </p:nvSpPr>
            <p:spPr bwMode="auto">
              <a:xfrm rot="29648">
                <a:off x="312344" y="2537717"/>
                <a:ext cx="193651" cy="13608"/>
              </a:xfrm>
              <a:custGeom>
                <a:avLst/>
                <a:gdLst>
                  <a:gd name="T0" fmla="*/ 0 w 1835"/>
                  <a:gd name="T1" fmla="*/ 0 h 158"/>
                  <a:gd name="T2" fmla="*/ 2147483647 w 1835"/>
                  <a:gd name="T3" fmla="*/ 2147483647 h 158"/>
                  <a:gd name="T4" fmla="*/ 2147483647 w 1835"/>
                  <a:gd name="T5" fmla="*/ 2147483647 h 158"/>
                  <a:gd name="T6" fmla="*/ 2147483647 w 1835"/>
                  <a:gd name="T7" fmla="*/ 0 h 158"/>
                  <a:gd name="T8" fmla="*/ 0 w 1835"/>
                  <a:gd name="T9" fmla="*/ 0 h 158"/>
                  <a:gd name="T10" fmla="*/ 0 w 1835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5"/>
                  <a:gd name="T19" fmla="*/ 0 h 158"/>
                  <a:gd name="T20" fmla="*/ 1835 w 1835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5" h="158">
                    <a:moveTo>
                      <a:pt x="0" y="0"/>
                    </a:moveTo>
                    <a:lnTo>
                      <a:pt x="3" y="158"/>
                    </a:lnTo>
                    <a:lnTo>
                      <a:pt x="1835" y="157"/>
                    </a:lnTo>
                    <a:lnTo>
                      <a:pt x="18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3" name="Freeform 36"/>
              <p:cNvSpPr>
                <a:spLocks/>
              </p:cNvSpPr>
              <p:nvPr/>
            </p:nvSpPr>
            <p:spPr bwMode="auto">
              <a:xfrm rot="29648">
                <a:off x="312101" y="2565904"/>
                <a:ext cx="193651" cy="13608"/>
              </a:xfrm>
              <a:custGeom>
                <a:avLst/>
                <a:gdLst>
                  <a:gd name="T0" fmla="*/ 2147483647 w 1835"/>
                  <a:gd name="T1" fmla="*/ 0 h 161"/>
                  <a:gd name="T2" fmla="*/ 0 w 1835"/>
                  <a:gd name="T3" fmla="*/ 2147483647 h 161"/>
                  <a:gd name="T4" fmla="*/ 2147483647 w 1835"/>
                  <a:gd name="T5" fmla="*/ 2147483647 h 161"/>
                  <a:gd name="T6" fmla="*/ 2147483647 w 1835"/>
                  <a:gd name="T7" fmla="*/ 0 h 161"/>
                  <a:gd name="T8" fmla="*/ 2147483647 w 1835"/>
                  <a:gd name="T9" fmla="*/ 0 h 161"/>
                  <a:gd name="T10" fmla="*/ 2147483647 w 1835"/>
                  <a:gd name="T11" fmla="*/ 0 h 1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5"/>
                  <a:gd name="T19" fmla="*/ 0 h 161"/>
                  <a:gd name="T20" fmla="*/ 1835 w 1835"/>
                  <a:gd name="T21" fmla="*/ 161 h 1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5" h="161">
                    <a:moveTo>
                      <a:pt x="3" y="0"/>
                    </a:moveTo>
                    <a:lnTo>
                      <a:pt x="0" y="159"/>
                    </a:lnTo>
                    <a:lnTo>
                      <a:pt x="1835" y="161"/>
                    </a:lnTo>
                    <a:lnTo>
                      <a:pt x="183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4" name="Freeform 37"/>
              <p:cNvSpPr>
                <a:spLocks/>
              </p:cNvSpPr>
              <p:nvPr/>
            </p:nvSpPr>
            <p:spPr bwMode="auto">
              <a:xfrm rot="29648">
                <a:off x="311866" y="2593120"/>
                <a:ext cx="193651" cy="13608"/>
              </a:xfrm>
              <a:custGeom>
                <a:avLst/>
                <a:gdLst>
                  <a:gd name="T0" fmla="*/ 0 w 1835"/>
                  <a:gd name="T1" fmla="*/ 0 h 155"/>
                  <a:gd name="T2" fmla="*/ 0 w 1835"/>
                  <a:gd name="T3" fmla="*/ 2147483647 h 155"/>
                  <a:gd name="T4" fmla="*/ 2147483647 w 1835"/>
                  <a:gd name="T5" fmla="*/ 2147483647 h 155"/>
                  <a:gd name="T6" fmla="*/ 2147483647 w 1835"/>
                  <a:gd name="T7" fmla="*/ 2147483647 h 155"/>
                  <a:gd name="T8" fmla="*/ 0 w 1835"/>
                  <a:gd name="T9" fmla="*/ 0 h 155"/>
                  <a:gd name="T10" fmla="*/ 0 w 1835"/>
                  <a:gd name="T11" fmla="*/ 0 h 1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5"/>
                  <a:gd name="T19" fmla="*/ 0 h 155"/>
                  <a:gd name="T20" fmla="*/ 1835 w 1835"/>
                  <a:gd name="T21" fmla="*/ 155 h 1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5" h="155">
                    <a:moveTo>
                      <a:pt x="0" y="0"/>
                    </a:moveTo>
                    <a:lnTo>
                      <a:pt x="0" y="155"/>
                    </a:lnTo>
                    <a:lnTo>
                      <a:pt x="1835" y="140"/>
                    </a:lnTo>
                    <a:lnTo>
                      <a:pt x="183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5" name="Freeform 38"/>
              <p:cNvSpPr>
                <a:spLocks/>
              </p:cNvSpPr>
              <p:nvPr/>
            </p:nvSpPr>
            <p:spPr bwMode="auto">
              <a:xfrm rot="29648">
                <a:off x="311623" y="2621308"/>
                <a:ext cx="193651" cy="13608"/>
              </a:xfrm>
              <a:custGeom>
                <a:avLst/>
                <a:gdLst>
                  <a:gd name="T0" fmla="*/ 0 w 1832"/>
                  <a:gd name="T1" fmla="*/ 0 h 153"/>
                  <a:gd name="T2" fmla="*/ 0 w 1832"/>
                  <a:gd name="T3" fmla="*/ 2147483647 h 153"/>
                  <a:gd name="T4" fmla="*/ 2147483647 w 1832"/>
                  <a:gd name="T5" fmla="*/ 2147483647 h 153"/>
                  <a:gd name="T6" fmla="*/ 2147483647 w 1832"/>
                  <a:gd name="T7" fmla="*/ 0 h 153"/>
                  <a:gd name="T8" fmla="*/ 0 w 1832"/>
                  <a:gd name="T9" fmla="*/ 0 h 153"/>
                  <a:gd name="T10" fmla="*/ 0 w 1832"/>
                  <a:gd name="T11" fmla="*/ 0 h 1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32"/>
                  <a:gd name="T19" fmla="*/ 0 h 153"/>
                  <a:gd name="T20" fmla="*/ 1832 w 1832"/>
                  <a:gd name="T21" fmla="*/ 153 h 1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32" h="153">
                    <a:moveTo>
                      <a:pt x="0" y="0"/>
                    </a:moveTo>
                    <a:lnTo>
                      <a:pt x="0" y="153"/>
                    </a:lnTo>
                    <a:lnTo>
                      <a:pt x="1832" y="142"/>
                    </a:lnTo>
                    <a:lnTo>
                      <a:pt x="18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6" name="Freeform 39"/>
              <p:cNvSpPr>
                <a:spLocks/>
              </p:cNvSpPr>
              <p:nvPr/>
            </p:nvSpPr>
            <p:spPr bwMode="auto">
              <a:xfrm rot="29648">
                <a:off x="176064" y="2646968"/>
                <a:ext cx="328974" cy="16525"/>
              </a:xfrm>
              <a:custGeom>
                <a:avLst/>
                <a:gdLst>
                  <a:gd name="T0" fmla="*/ 0 w 3107"/>
                  <a:gd name="T1" fmla="*/ 2147483647 h 184"/>
                  <a:gd name="T2" fmla="*/ 0 w 3107"/>
                  <a:gd name="T3" fmla="*/ 2147483647 h 184"/>
                  <a:gd name="T4" fmla="*/ 2147483647 w 3107"/>
                  <a:gd name="T5" fmla="*/ 2147483647 h 184"/>
                  <a:gd name="T6" fmla="*/ 2147483647 w 3107"/>
                  <a:gd name="T7" fmla="*/ 0 h 184"/>
                  <a:gd name="T8" fmla="*/ 0 w 3107"/>
                  <a:gd name="T9" fmla="*/ 2147483647 h 184"/>
                  <a:gd name="T10" fmla="*/ 0 w 3107"/>
                  <a:gd name="T11" fmla="*/ 2147483647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184"/>
                  <a:gd name="T20" fmla="*/ 3107 w 3107"/>
                  <a:gd name="T21" fmla="*/ 184 h 1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184">
                    <a:moveTo>
                      <a:pt x="0" y="10"/>
                    </a:moveTo>
                    <a:lnTo>
                      <a:pt x="0" y="172"/>
                    </a:lnTo>
                    <a:lnTo>
                      <a:pt x="3107" y="184"/>
                    </a:lnTo>
                    <a:lnTo>
                      <a:pt x="310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7" name="Freeform 40"/>
              <p:cNvSpPr>
                <a:spLocks/>
              </p:cNvSpPr>
              <p:nvPr/>
            </p:nvSpPr>
            <p:spPr bwMode="auto">
              <a:xfrm rot="29648">
                <a:off x="175829" y="2675156"/>
                <a:ext cx="328974" cy="14580"/>
              </a:xfrm>
              <a:custGeom>
                <a:avLst/>
                <a:gdLst>
                  <a:gd name="T0" fmla="*/ 0 w 3107"/>
                  <a:gd name="T1" fmla="*/ 2147483647 h 168"/>
                  <a:gd name="T2" fmla="*/ 0 w 3107"/>
                  <a:gd name="T3" fmla="*/ 2147483647 h 168"/>
                  <a:gd name="T4" fmla="*/ 2147483647 w 3107"/>
                  <a:gd name="T5" fmla="*/ 2147483647 h 168"/>
                  <a:gd name="T6" fmla="*/ 2147483647 w 3107"/>
                  <a:gd name="T7" fmla="*/ 0 h 168"/>
                  <a:gd name="T8" fmla="*/ 0 w 3107"/>
                  <a:gd name="T9" fmla="*/ 2147483647 h 168"/>
                  <a:gd name="T10" fmla="*/ 0 w 3107"/>
                  <a:gd name="T11" fmla="*/ 2147483647 h 1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168"/>
                  <a:gd name="T20" fmla="*/ 3107 w 3107"/>
                  <a:gd name="T21" fmla="*/ 168 h 1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168">
                    <a:moveTo>
                      <a:pt x="0" y="13"/>
                    </a:moveTo>
                    <a:lnTo>
                      <a:pt x="0" y="168"/>
                    </a:lnTo>
                    <a:lnTo>
                      <a:pt x="3107" y="158"/>
                    </a:lnTo>
                    <a:lnTo>
                      <a:pt x="3107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8" name="Freeform 41"/>
              <p:cNvSpPr>
                <a:spLocks/>
              </p:cNvSpPr>
              <p:nvPr/>
            </p:nvSpPr>
            <p:spPr bwMode="auto">
              <a:xfrm rot="29648">
                <a:off x="175574" y="2704316"/>
                <a:ext cx="328974" cy="15552"/>
              </a:xfrm>
              <a:custGeom>
                <a:avLst/>
                <a:gdLst>
                  <a:gd name="T0" fmla="*/ 0 w 3107"/>
                  <a:gd name="T1" fmla="*/ 0 h 171"/>
                  <a:gd name="T2" fmla="*/ 0 w 3107"/>
                  <a:gd name="T3" fmla="*/ 2147483647 h 171"/>
                  <a:gd name="T4" fmla="*/ 2147483647 w 3107"/>
                  <a:gd name="T5" fmla="*/ 2147483647 h 171"/>
                  <a:gd name="T6" fmla="*/ 2147483647 w 3107"/>
                  <a:gd name="T7" fmla="*/ 2147483647 h 171"/>
                  <a:gd name="T8" fmla="*/ 0 w 3107"/>
                  <a:gd name="T9" fmla="*/ 0 h 171"/>
                  <a:gd name="T10" fmla="*/ 0 w 3107"/>
                  <a:gd name="T11" fmla="*/ 0 h 1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07"/>
                  <a:gd name="T19" fmla="*/ 0 h 171"/>
                  <a:gd name="T20" fmla="*/ 3107 w 3107"/>
                  <a:gd name="T21" fmla="*/ 171 h 1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07" h="171">
                    <a:moveTo>
                      <a:pt x="0" y="0"/>
                    </a:moveTo>
                    <a:lnTo>
                      <a:pt x="0" y="170"/>
                    </a:lnTo>
                    <a:lnTo>
                      <a:pt x="3107" y="171"/>
                    </a:lnTo>
                    <a:lnTo>
                      <a:pt x="310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9" name="Freeform 42"/>
              <p:cNvSpPr>
                <a:spLocks/>
              </p:cNvSpPr>
              <p:nvPr/>
            </p:nvSpPr>
            <p:spPr bwMode="auto">
              <a:xfrm rot="29648">
                <a:off x="184021" y="2540670"/>
                <a:ext cx="8166" cy="5832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3" y="74"/>
                    </a:moveTo>
                    <a:lnTo>
                      <a:pt x="41" y="56"/>
                    </a:lnTo>
                    <a:lnTo>
                      <a:pt x="71" y="74"/>
                    </a:lnTo>
                    <a:lnTo>
                      <a:pt x="59" y="43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4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0" name="Freeform 43"/>
              <p:cNvSpPr>
                <a:spLocks/>
              </p:cNvSpPr>
              <p:nvPr/>
            </p:nvSpPr>
            <p:spPr bwMode="auto">
              <a:xfrm rot="29648">
                <a:off x="206185" y="2540861"/>
                <a:ext cx="8166" cy="5832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1" y="56"/>
                    </a:lnTo>
                    <a:lnTo>
                      <a:pt x="72" y="74"/>
                    </a:lnTo>
                    <a:lnTo>
                      <a:pt x="60" y="43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4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1" name="Freeform 44"/>
              <p:cNvSpPr>
                <a:spLocks/>
              </p:cNvSpPr>
              <p:nvPr/>
            </p:nvSpPr>
            <p:spPr bwMode="auto">
              <a:xfrm rot="29648">
                <a:off x="228349" y="2541058"/>
                <a:ext cx="9333" cy="5832"/>
              </a:xfrm>
              <a:custGeom>
                <a:avLst/>
                <a:gdLst>
                  <a:gd name="T0" fmla="*/ 2147483647 w 80"/>
                  <a:gd name="T1" fmla="*/ 2147483647 h 74"/>
                  <a:gd name="T2" fmla="*/ 2147483647 w 80"/>
                  <a:gd name="T3" fmla="*/ 2147483647 h 74"/>
                  <a:gd name="T4" fmla="*/ 2147483647 w 80"/>
                  <a:gd name="T5" fmla="*/ 2147483647 h 74"/>
                  <a:gd name="T6" fmla="*/ 2147483647 w 80"/>
                  <a:gd name="T7" fmla="*/ 2147483647 h 74"/>
                  <a:gd name="T8" fmla="*/ 2147483647 w 80"/>
                  <a:gd name="T9" fmla="*/ 2147483647 h 74"/>
                  <a:gd name="T10" fmla="*/ 2147483647 w 80"/>
                  <a:gd name="T11" fmla="*/ 2147483647 h 74"/>
                  <a:gd name="T12" fmla="*/ 2147483647 w 80"/>
                  <a:gd name="T13" fmla="*/ 0 h 74"/>
                  <a:gd name="T14" fmla="*/ 2147483647 w 80"/>
                  <a:gd name="T15" fmla="*/ 2147483647 h 74"/>
                  <a:gd name="T16" fmla="*/ 0 w 80"/>
                  <a:gd name="T17" fmla="*/ 2147483647 h 74"/>
                  <a:gd name="T18" fmla="*/ 2147483647 w 80"/>
                  <a:gd name="T19" fmla="*/ 2147483647 h 74"/>
                  <a:gd name="T20" fmla="*/ 2147483647 w 80"/>
                  <a:gd name="T21" fmla="*/ 2147483647 h 74"/>
                  <a:gd name="T22" fmla="*/ 2147483647 w 80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4"/>
                  <a:gd name="T38" fmla="*/ 80 w 80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4">
                    <a:moveTo>
                      <a:pt x="12" y="74"/>
                    </a:moveTo>
                    <a:lnTo>
                      <a:pt x="41" y="56"/>
                    </a:lnTo>
                    <a:lnTo>
                      <a:pt x="72" y="74"/>
                    </a:lnTo>
                    <a:lnTo>
                      <a:pt x="60" y="43"/>
                    </a:lnTo>
                    <a:lnTo>
                      <a:pt x="80" y="30"/>
                    </a:lnTo>
                    <a:lnTo>
                      <a:pt x="54" y="30"/>
                    </a:lnTo>
                    <a:lnTo>
                      <a:pt x="41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2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2" name="Freeform 45"/>
              <p:cNvSpPr>
                <a:spLocks/>
              </p:cNvSpPr>
              <p:nvPr/>
            </p:nvSpPr>
            <p:spPr bwMode="auto">
              <a:xfrm rot="29648">
                <a:off x="251679" y="2541254"/>
                <a:ext cx="8166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6"/>
                    </a:lnTo>
                    <a:lnTo>
                      <a:pt x="74" y="74"/>
                    </a:lnTo>
                    <a:lnTo>
                      <a:pt x="60" y="43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3" name="Freeform 46"/>
              <p:cNvSpPr>
                <a:spLocks/>
              </p:cNvSpPr>
              <p:nvPr/>
            </p:nvSpPr>
            <p:spPr bwMode="auto">
              <a:xfrm rot="29648">
                <a:off x="273843" y="2541450"/>
                <a:ext cx="9333" cy="5832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1" y="74"/>
                    </a:moveTo>
                    <a:lnTo>
                      <a:pt x="42" y="56"/>
                    </a:lnTo>
                    <a:lnTo>
                      <a:pt x="73" y="74"/>
                    </a:lnTo>
                    <a:lnTo>
                      <a:pt x="61" y="43"/>
                    </a:lnTo>
                    <a:lnTo>
                      <a:pt x="82" y="30"/>
                    </a:lnTo>
                    <a:lnTo>
                      <a:pt x="55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4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4" name="Freeform 47"/>
              <p:cNvSpPr>
                <a:spLocks/>
              </p:cNvSpPr>
              <p:nvPr/>
            </p:nvSpPr>
            <p:spPr bwMode="auto">
              <a:xfrm rot="29648">
                <a:off x="296008" y="2541641"/>
                <a:ext cx="9333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6"/>
                    </a:lnTo>
                    <a:lnTo>
                      <a:pt x="73" y="74"/>
                    </a:lnTo>
                    <a:lnTo>
                      <a:pt x="61" y="43"/>
                    </a:lnTo>
                    <a:lnTo>
                      <a:pt x="83" y="30"/>
                    </a:lnTo>
                    <a:lnTo>
                      <a:pt x="56" y="30"/>
                    </a:lnTo>
                    <a:lnTo>
                      <a:pt x="42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5" name="Freeform 48"/>
              <p:cNvSpPr>
                <a:spLocks/>
              </p:cNvSpPr>
              <p:nvPr/>
            </p:nvSpPr>
            <p:spPr bwMode="auto">
              <a:xfrm rot="29648">
                <a:off x="194431" y="2550486"/>
                <a:ext cx="9333" cy="6804"/>
              </a:xfrm>
              <a:custGeom>
                <a:avLst/>
                <a:gdLst>
                  <a:gd name="T0" fmla="*/ 2147483647 w 82"/>
                  <a:gd name="T1" fmla="*/ 2147483647 h 71"/>
                  <a:gd name="T2" fmla="*/ 2147483647 w 82"/>
                  <a:gd name="T3" fmla="*/ 2147483647 h 71"/>
                  <a:gd name="T4" fmla="*/ 2147483647 w 82"/>
                  <a:gd name="T5" fmla="*/ 2147483647 h 71"/>
                  <a:gd name="T6" fmla="*/ 2147483647 w 82"/>
                  <a:gd name="T7" fmla="*/ 2147483647 h 71"/>
                  <a:gd name="T8" fmla="*/ 2147483647 w 82"/>
                  <a:gd name="T9" fmla="*/ 2147483647 h 71"/>
                  <a:gd name="T10" fmla="*/ 2147483647 w 82"/>
                  <a:gd name="T11" fmla="*/ 2147483647 h 71"/>
                  <a:gd name="T12" fmla="*/ 2147483647 w 82"/>
                  <a:gd name="T13" fmla="*/ 0 h 71"/>
                  <a:gd name="T14" fmla="*/ 2147483647 w 82"/>
                  <a:gd name="T15" fmla="*/ 2147483647 h 71"/>
                  <a:gd name="T16" fmla="*/ 0 w 82"/>
                  <a:gd name="T17" fmla="*/ 2147483647 h 71"/>
                  <a:gd name="T18" fmla="*/ 2147483647 w 82"/>
                  <a:gd name="T19" fmla="*/ 2147483647 h 71"/>
                  <a:gd name="T20" fmla="*/ 2147483647 w 82"/>
                  <a:gd name="T21" fmla="*/ 2147483647 h 71"/>
                  <a:gd name="T22" fmla="*/ 2147483647 w 82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1"/>
                  <a:gd name="T38" fmla="*/ 82 w 82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1">
                    <a:moveTo>
                      <a:pt x="12" y="71"/>
                    </a:moveTo>
                    <a:lnTo>
                      <a:pt x="43" y="53"/>
                    </a:lnTo>
                    <a:lnTo>
                      <a:pt x="73" y="71"/>
                    </a:lnTo>
                    <a:lnTo>
                      <a:pt x="60" y="42"/>
                    </a:lnTo>
                    <a:lnTo>
                      <a:pt x="82" y="29"/>
                    </a:lnTo>
                    <a:lnTo>
                      <a:pt x="56" y="29"/>
                    </a:lnTo>
                    <a:lnTo>
                      <a:pt x="43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4" y="42"/>
                    </a:lnTo>
                    <a:lnTo>
                      <a:pt x="12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6" name="Freeform 49"/>
              <p:cNvSpPr>
                <a:spLocks/>
              </p:cNvSpPr>
              <p:nvPr/>
            </p:nvSpPr>
            <p:spPr bwMode="auto">
              <a:xfrm rot="29648">
                <a:off x="217762" y="2550682"/>
                <a:ext cx="8166" cy="6804"/>
              </a:xfrm>
              <a:custGeom>
                <a:avLst/>
                <a:gdLst>
                  <a:gd name="T0" fmla="*/ 2147483647 w 82"/>
                  <a:gd name="T1" fmla="*/ 2147483647 h 71"/>
                  <a:gd name="T2" fmla="*/ 2147483647 w 82"/>
                  <a:gd name="T3" fmla="*/ 2147483647 h 71"/>
                  <a:gd name="T4" fmla="*/ 2147483647 w 82"/>
                  <a:gd name="T5" fmla="*/ 2147483647 h 71"/>
                  <a:gd name="T6" fmla="*/ 2147483647 w 82"/>
                  <a:gd name="T7" fmla="*/ 2147483647 h 71"/>
                  <a:gd name="T8" fmla="*/ 2147483647 w 82"/>
                  <a:gd name="T9" fmla="*/ 2147483647 h 71"/>
                  <a:gd name="T10" fmla="*/ 2147483647 w 82"/>
                  <a:gd name="T11" fmla="*/ 2147483647 h 71"/>
                  <a:gd name="T12" fmla="*/ 2147483647 w 82"/>
                  <a:gd name="T13" fmla="*/ 0 h 71"/>
                  <a:gd name="T14" fmla="*/ 2147483647 w 82"/>
                  <a:gd name="T15" fmla="*/ 2147483647 h 71"/>
                  <a:gd name="T16" fmla="*/ 0 w 82"/>
                  <a:gd name="T17" fmla="*/ 2147483647 h 71"/>
                  <a:gd name="T18" fmla="*/ 2147483647 w 82"/>
                  <a:gd name="T19" fmla="*/ 2147483647 h 71"/>
                  <a:gd name="T20" fmla="*/ 2147483647 w 82"/>
                  <a:gd name="T21" fmla="*/ 2147483647 h 71"/>
                  <a:gd name="T22" fmla="*/ 2147483647 w 82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1"/>
                  <a:gd name="T38" fmla="*/ 82 w 82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1">
                    <a:moveTo>
                      <a:pt x="10" y="71"/>
                    </a:moveTo>
                    <a:lnTo>
                      <a:pt x="40" y="53"/>
                    </a:lnTo>
                    <a:lnTo>
                      <a:pt x="71" y="71"/>
                    </a:lnTo>
                    <a:lnTo>
                      <a:pt x="61" y="42"/>
                    </a:lnTo>
                    <a:lnTo>
                      <a:pt x="82" y="29"/>
                    </a:lnTo>
                    <a:lnTo>
                      <a:pt x="54" y="29"/>
                    </a:lnTo>
                    <a:lnTo>
                      <a:pt x="40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3" y="42"/>
                    </a:lnTo>
                    <a:lnTo>
                      <a:pt x="10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7" name="Freeform 50"/>
              <p:cNvSpPr>
                <a:spLocks/>
              </p:cNvSpPr>
              <p:nvPr/>
            </p:nvSpPr>
            <p:spPr bwMode="auto">
              <a:xfrm rot="29648">
                <a:off x="239926" y="2550878"/>
                <a:ext cx="9333" cy="6804"/>
              </a:xfrm>
              <a:custGeom>
                <a:avLst/>
                <a:gdLst>
                  <a:gd name="T0" fmla="*/ 2147483647 w 83"/>
                  <a:gd name="T1" fmla="*/ 2147483647 h 71"/>
                  <a:gd name="T2" fmla="*/ 2147483647 w 83"/>
                  <a:gd name="T3" fmla="*/ 2147483647 h 71"/>
                  <a:gd name="T4" fmla="*/ 2147483647 w 83"/>
                  <a:gd name="T5" fmla="*/ 2147483647 h 71"/>
                  <a:gd name="T6" fmla="*/ 2147483647 w 83"/>
                  <a:gd name="T7" fmla="*/ 2147483647 h 71"/>
                  <a:gd name="T8" fmla="*/ 2147483647 w 83"/>
                  <a:gd name="T9" fmla="*/ 2147483647 h 71"/>
                  <a:gd name="T10" fmla="*/ 2147483647 w 83"/>
                  <a:gd name="T11" fmla="*/ 2147483647 h 71"/>
                  <a:gd name="T12" fmla="*/ 2147483647 w 83"/>
                  <a:gd name="T13" fmla="*/ 0 h 71"/>
                  <a:gd name="T14" fmla="*/ 2147483647 w 83"/>
                  <a:gd name="T15" fmla="*/ 2147483647 h 71"/>
                  <a:gd name="T16" fmla="*/ 0 w 83"/>
                  <a:gd name="T17" fmla="*/ 2147483647 h 71"/>
                  <a:gd name="T18" fmla="*/ 2147483647 w 83"/>
                  <a:gd name="T19" fmla="*/ 2147483647 h 71"/>
                  <a:gd name="T20" fmla="*/ 2147483647 w 83"/>
                  <a:gd name="T21" fmla="*/ 2147483647 h 71"/>
                  <a:gd name="T22" fmla="*/ 2147483647 w 83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1"/>
                  <a:gd name="T38" fmla="*/ 83 w 83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1">
                    <a:moveTo>
                      <a:pt x="12" y="71"/>
                    </a:moveTo>
                    <a:lnTo>
                      <a:pt x="43" y="53"/>
                    </a:lnTo>
                    <a:lnTo>
                      <a:pt x="73" y="71"/>
                    </a:lnTo>
                    <a:lnTo>
                      <a:pt x="61" y="42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5" y="42"/>
                    </a:lnTo>
                    <a:lnTo>
                      <a:pt x="12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8" name="Freeform 51"/>
              <p:cNvSpPr>
                <a:spLocks/>
              </p:cNvSpPr>
              <p:nvPr/>
            </p:nvSpPr>
            <p:spPr bwMode="auto">
              <a:xfrm rot="29648">
                <a:off x="262090" y="2551069"/>
                <a:ext cx="9333" cy="6804"/>
              </a:xfrm>
              <a:custGeom>
                <a:avLst/>
                <a:gdLst>
                  <a:gd name="T0" fmla="*/ 2147483647 w 83"/>
                  <a:gd name="T1" fmla="*/ 2147483647 h 71"/>
                  <a:gd name="T2" fmla="*/ 2147483647 w 83"/>
                  <a:gd name="T3" fmla="*/ 2147483647 h 71"/>
                  <a:gd name="T4" fmla="*/ 2147483647 w 83"/>
                  <a:gd name="T5" fmla="*/ 2147483647 h 71"/>
                  <a:gd name="T6" fmla="*/ 2147483647 w 83"/>
                  <a:gd name="T7" fmla="*/ 2147483647 h 71"/>
                  <a:gd name="T8" fmla="*/ 2147483647 w 83"/>
                  <a:gd name="T9" fmla="*/ 2147483647 h 71"/>
                  <a:gd name="T10" fmla="*/ 2147483647 w 83"/>
                  <a:gd name="T11" fmla="*/ 2147483647 h 71"/>
                  <a:gd name="T12" fmla="*/ 2147483647 w 83"/>
                  <a:gd name="T13" fmla="*/ 0 h 71"/>
                  <a:gd name="T14" fmla="*/ 2147483647 w 83"/>
                  <a:gd name="T15" fmla="*/ 2147483647 h 71"/>
                  <a:gd name="T16" fmla="*/ 0 w 83"/>
                  <a:gd name="T17" fmla="*/ 2147483647 h 71"/>
                  <a:gd name="T18" fmla="*/ 2147483647 w 83"/>
                  <a:gd name="T19" fmla="*/ 2147483647 h 71"/>
                  <a:gd name="T20" fmla="*/ 2147483647 w 83"/>
                  <a:gd name="T21" fmla="*/ 2147483647 h 71"/>
                  <a:gd name="T22" fmla="*/ 2147483647 w 83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1"/>
                  <a:gd name="T38" fmla="*/ 83 w 83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1">
                    <a:moveTo>
                      <a:pt x="12" y="71"/>
                    </a:moveTo>
                    <a:lnTo>
                      <a:pt x="42" y="53"/>
                    </a:lnTo>
                    <a:lnTo>
                      <a:pt x="72" y="71"/>
                    </a:lnTo>
                    <a:lnTo>
                      <a:pt x="60" y="42"/>
                    </a:lnTo>
                    <a:lnTo>
                      <a:pt x="83" y="29"/>
                    </a:lnTo>
                    <a:lnTo>
                      <a:pt x="54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2"/>
                    </a:lnTo>
                    <a:lnTo>
                      <a:pt x="12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9" name="Freeform 52"/>
              <p:cNvSpPr>
                <a:spLocks/>
              </p:cNvSpPr>
              <p:nvPr/>
            </p:nvSpPr>
            <p:spPr bwMode="auto">
              <a:xfrm rot="29648">
                <a:off x="285421" y="2551265"/>
                <a:ext cx="8166" cy="6804"/>
              </a:xfrm>
              <a:custGeom>
                <a:avLst/>
                <a:gdLst>
                  <a:gd name="T0" fmla="*/ 2147483647 w 81"/>
                  <a:gd name="T1" fmla="*/ 2147483647 h 71"/>
                  <a:gd name="T2" fmla="*/ 2147483647 w 81"/>
                  <a:gd name="T3" fmla="*/ 2147483647 h 71"/>
                  <a:gd name="T4" fmla="*/ 2147483647 w 81"/>
                  <a:gd name="T5" fmla="*/ 2147483647 h 71"/>
                  <a:gd name="T6" fmla="*/ 2147483647 w 81"/>
                  <a:gd name="T7" fmla="*/ 2147483647 h 71"/>
                  <a:gd name="T8" fmla="*/ 2147483647 w 81"/>
                  <a:gd name="T9" fmla="*/ 2147483647 h 71"/>
                  <a:gd name="T10" fmla="*/ 2147483647 w 81"/>
                  <a:gd name="T11" fmla="*/ 2147483647 h 71"/>
                  <a:gd name="T12" fmla="*/ 2147483647 w 81"/>
                  <a:gd name="T13" fmla="*/ 0 h 71"/>
                  <a:gd name="T14" fmla="*/ 2147483647 w 81"/>
                  <a:gd name="T15" fmla="*/ 2147483647 h 71"/>
                  <a:gd name="T16" fmla="*/ 0 w 81"/>
                  <a:gd name="T17" fmla="*/ 2147483647 h 71"/>
                  <a:gd name="T18" fmla="*/ 2147483647 w 81"/>
                  <a:gd name="T19" fmla="*/ 2147483647 h 71"/>
                  <a:gd name="T20" fmla="*/ 2147483647 w 81"/>
                  <a:gd name="T21" fmla="*/ 2147483647 h 71"/>
                  <a:gd name="T22" fmla="*/ 2147483647 w 81"/>
                  <a:gd name="T23" fmla="*/ 2147483647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1"/>
                  <a:gd name="T38" fmla="*/ 81 w 81"/>
                  <a:gd name="T39" fmla="*/ 71 h 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1">
                    <a:moveTo>
                      <a:pt x="11" y="71"/>
                    </a:moveTo>
                    <a:lnTo>
                      <a:pt x="42" y="53"/>
                    </a:lnTo>
                    <a:lnTo>
                      <a:pt x="72" y="71"/>
                    </a:lnTo>
                    <a:lnTo>
                      <a:pt x="59" y="42"/>
                    </a:lnTo>
                    <a:lnTo>
                      <a:pt x="81" y="29"/>
                    </a:lnTo>
                    <a:lnTo>
                      <a:pt x="54" y="29"/>
                    </a:lnTo>
                    <a:lnTo>
                      <a:pt x="40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2"/>
                    </a:lnTo>
                    <a:lnTo>
                      <a:pt x="11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0" name="Freeform 53"/>
              <p:cNvSpPr>
                <a:spLocks/>
              </p:cNvSpPr>
              <p:nvPr/>
            </p:nvSpPr>
            <p:spPr bwMode="auto">
              <a:xfrm rot="29648">
                <a:off x="183849" y="2560110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3" y="73"/>
                    </a:moveTo>
                    <a:lnTo>
                      <a:pt x="41" y="55"/>
                    </a:lnTo>
                    <a:lnTo>
                      <a:pt x="71" y="73"/>
                    </a:lnTo>
                    <a:lnTo>
                      <a:pt x="59" y="45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5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1" name="Freeform 54"/>
              <p:cNvSpPr>
                <a:spLocks/>
              </p:cNvSpPr>
              <p:nvPr/>
            </p:nvSpPr>
            <p:spPr bwMode="auto">
              <a:xfrm rot="29648">
                <a:off x="206013" y="2560301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5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5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2" name="Freeform 55"/>
              <p:cNvSpPr>
                <a:spLocks/>
              </p:cNvSpPr>
              <p:nvPr/>
            </p:nvSpPr>
            <p:spPr bwMode="auto">
              <a:xfrm rot="29648">
                <a:off x="228177" y="2560497"/>
                <a:ext cx="9333" cy="6804"/>
              </a:xfrm>
              <a:custGeom>
                <a:avLst/>
                <a:gdLst>
                  <a:gd name="T0" fmla="*/ 2147483647 w 80"/>
                  <a:gd name="T1" fmla="*/ 2147483647 h 73"/>
                  <a:gd name="T2" fmla="*/ 2147483647 w 80"/>
                  <a:gd name="T3" fmla="*/ 2147483647 h 73"/>
                  <a:gd name="T4" fmla="*/ 2147483647 w 80"/>
                  <a:gd name="T5" fmla="*/ 2147483647 h 73"/>
                  <a:gd name="T6" fmla="*/ 2147483647 w 80"/>
                  <a:gd name="T7" fmla="*/ 2147483647 h 73"/>
                  <a:gd name="T8" fmla="*/ 2147483647 w 80"/>
                  <a:gd name="T9" fmla="*/ 2147483647 h 73"/>
                  <a:gd name="T10" fmla="*/ 2147483647 w 80"/>
                  <a:gd name="T11" fmla="*/ 2147483647 h 73"/>
                  <a:gd name="T12" fmla="*/ 2147483647 w 80"/>
                  <a:gd name="T13" fmla="*/ 0 h 73"/>
                  <a:gd name="T14" fmla="*/ 2147483647 w 80"/>
                  <a:gd name="T15" fmla="*/ 2147483647 h 73"/>
                  <a:gd name="T16" fmla="*/ 0 w 80"/>
                  <a:gd name="T17" fmla="*/ 2147483647 h 73"/>
                  <a:gd name="T18" fmla="*/ 2147483647 w 80"/>
                  <a:gd name="T19" fmla="*/ 2147483647 h 73"/>
                  <a:gd name="T20" fmla="*/ 2147483647 w 80"/>
                  <a:gd name="T21" fmla="*/ 2147483647 h 73"/>
                  <a:gd name="T22" fmla="*/ 2147483647 w 80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3"/>
                  <a:gd name="T38" fmla="*/ 80 w 80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3">
                    <a:moveTo>
                      <a:pt x="12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5"/>
                    </a:lnTo>
                    <a:lnTo>
                      <a:pt x="80" y="29"/>
                    </a:lnTo>
                    <a:lnTo>
                      <a:pt x="54" y="29"/>
                    </a:lnTo>
                    <a:lnTo>
                      <a:pt x="41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2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3" name="Freeform 56"/>
              <p:cNvSpPr>
                <a:spLocks/>
              </p:cNvSpPr>
              <p:nvPr/>
            </p:nvSpPr>
            <p:spPr bwMode="auto">
              <a:xfrm rot="29648">
                <a:off x="251508" y="2560694"/>
                <a:ext cx="8166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4" y="73"/>
                    </a:lnTo>
                    <a:lnTo>
                      <a:pt x="60" y="45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5" y="45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4" name="Freeform 57"/>
              <p:cNvSpPr>
                <a:spLocks/>
              </p:cNvSpPr>
              <p:nvPr/>
            </p:nvSpPr>
            <p:spPr bwMode="auto">
              <a:xfrm rot="29648">
                <a:off x="273672" y="2560890"/>
                <a:ext cx="9333" cy="6804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1" y="73"/>
                    </a:moveTo>
                    <a:lnTo>
                      <a:pt x="42" y="55"/>
                    </a:lnTo>
                    <a:lnTo>
                      <a:pt x="73" y="73"/>
                    </a:lnTo>
                    <a:lnTo>
                      <a:pt x="61" y="45"/>
                    </a:lnTo>
                    <a:lnTo>
                      <a:pt x="82" y="29"/>
                    </a:lnTo>
                    <a:lnTo>
                      <a:pt x="55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5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5" name="Freeform 58"/>
              <p:cNvSpPr>
                <a:spLocks/>
              </p:cNvSpPr>
              <p:nvPr/>
            </p:nvSpPr>
            <p:spPr bwMode="auto">
              <a:xfrm rot="29648">
                <a:off x="295836" y="2561081"/>
                <a:ext cx="9333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1" y="45"/>
                    </a:lnTo>
                    <a:lnTo>
                      <a:pt x="83" y="29"/>
                    </a:lnTo>
                    <a:lnTo>
                      <a:pt x="56" y="29"/>
                    </a:lnTo>
                    <a:lnTo>
                      <a:pt x="42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5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6" name="Freeform 59"/>
              <p:cNvSpPr>
                <a:spLocks/>
              </p:cNvSpPr>
              <p:nvPr/>
            </p:nvSpPr>
            <p:spPr bwMode="auto">
              <a:xfrm rot="29648">
                <a:off x="194259" y="2570898"/>
                <a:ext cx="9333" cy="5832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2" y="74"/>
                    </a:moveTo>
                    <a:lnTo>
                      <a:pt x="43" y="56"/>
                    </a:lnTo>
                    <a:lnTo>
                      <a:pt x="73" y="74"/>
                    </a:lnTo>
                    <a:lnTo>
                      <a:pt x="60" y="44"/>
                    </a:lnTo>
                    <a:lnTo>
                      <a:pt x="82" y="30"/>
                    </a:lnTo>
                    <a:lnTo>
                      <a:pt x="56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4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7" name="Freeform 60"/>
              <p:cNvSpPr>
                <a:spLocks/>
              </p:cNvSpPr>
              <p:nvPr/>
            </p:nvSpPr>
            <p:spPr bwMode="auto">
              <a:xfrm rot="29648">
                <a:off x="217590" y="2571094"/>
                <a:ext cx="8166" cy="5832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0" y="74"/>
                    </a:moveTo>
                    <a:lnTo>
                      <a:pt x="40" y="56"/>
                    </a:lnTo>
                    <a:lnTo>
                      <a:pt x="71" y="74"/>
                    </a:lnTo>
                    <a:lnTo>
                      <a:pt x="61" y="44"/>
                    </a:lnTo>
                    <a:lnTo>
                      <a:pt x="82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3" y="44"/>
                    </a:lnTo>
                    <a:lnTo>
                      <a:pt x="10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8" name="Freeform 61"/>
              <p:cNvSpPr>
                <a:spLocks/>
              </p:cNvSpPr>
              <p:nvPr/>
            </p:nvSpPr>
            <p:spPr bwMode="auto">
              <a:xfrm rot="29648">
                <a:off x="239754" y="2571290"/>
                <a:ext cx="9333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3" y="56"/>
                    </a:lnTo>
                    <a:lnTo>
                      <a:pt x="73" y="74"/>
                    </a:lnTo>
                    <a:lnTo>
                      <a:pt x="61" y="44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9" name="Freeform 62"/>
              <p:cNvSpPr>
                <a:spLocks/>
              </p:cNvSpPr>
              <p:nvPr/>
            </p:nvSpPr>
            <p:spPr bwMode="auto">
              <a:xfrm rot="29648">
                <a:off x="261918" y="2571481"/>
                <a:ext cx="9333" cy="5832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2" y="56"/>
                    </a:lnTo>
                    <a:lnTo>
                      <a:pt x="72" y="74"/>
                    </a:lnTo>
                    <a:lnTo>
                      <a:pt x="60" y="44"/>
                    </a:lnTo>
                    <a:lnTo>
                      <a:pt x="83" y="30"/>
                    </a:lnTo>
                    <a:lnTo>
                      <a:pt x="54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4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0" name="Freeform 63"/>
              <p:cNvSpPr>
                <a:spLocks/>
              </p:cNvSpPr>
              <p:nvPr/>
            </p:nvSpPr>
            <p:spPr bwMode="auto">
              <a:xfrm rot="29648">
                <a:off x="285249" y="2571677"/>
                <a:ext cx="8166" cy="5832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2" y="56"/>
                    </a:lnTo>
                    <a:lnTo>
                      <a:pt x="72" y="74"/>
                    </a:lnTo>
                    <a:lnTo>
                      <a:pt x="59" y="44"/>
                    </a:lnTo>
                    <a:lnTo>
                      <a:pt x="81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4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1" name="Freeform 64"/>
              <p:cNvSpPr>
                <a:spLocks/>
              </p:cNvSpPr>
              <p:nvPr/>
            </p:nvSpPr>
            <p:spPr bwMode="auto">
              <a:xfrm rot="29648">
                <a:off x="183673" y="2580522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3" y="73"/>
                    </a:moveTo>
                    <a:lnTo>
                      <a:pt x="41" y="55"/>
                    </a:lnTo>
                    <a:lnTo>
                      <a:pt x="71" y="73"/>
                    </a:lnTo>
                    <a:lnTo>
                      <a:pt x="59" y="43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2" name="Freeform 65"/>
              <p:cNvSpPr>
                <a:spLocks/>
              </p:cNvSpPr>
              <p:nvPr/>
            </p:nvSpPr>
            <p:spPr bwMode="auto">
              <a:xfrm rot="29648">
                <a:off x="205837" y="2580713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3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3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3" name="Freeform 66"/>
              <p:cNvSpPr>
                <a:spLocks/>
              </p:cNvSpPr>
              <p:nvPr/>
            </p:nvSpPr>
            <p:spPr bwMode="auto">
              <a:xfrm rot="29648">
                <a:off x="228001" y="2580909"/>
                <a:ext cx="9333" cy="6804"/>
              </a:xfrm>
              <a:custGeom>
                <a:avLst/>
                <a:gdLst>
                  <a:gd name="T0" fmla="*/ 2147483647 w 80"/>
                  <a:gd name="T1" fmla="*/ 2147483647 h 73"/>
                  <a:gd name="T2" fmla="*/ 2147483647 w 80"/>
                  <a:gd name="T3" fmla="*/ 2147483647 h 73"/>
                  <a:gd name="T4" fmla="*/ 2147483647 w 80"/>
                  <a:gd name="T5" fmla="*/ 2147483647 h 73"/>
                  <a:gd name="T6" fmla="*/ 2147483647 w 80"/>
                  <a:gd name="T7" fmla="*/ 2147483647 h 73"/>
                  <a:gd name="T8" fmla="*/ 2147483647 w 80"/>
                  <a:gd name="T9" fmla="*/ 2147483647 h 73"/>
                  <a:gd name="T10" fmla="*/ 2147483647 w 80"/>
                  <a:gd name="T11" fmla="*/ 2147483647 h 73"/>
                  <a:gd name="T12" fmla="*/ 2147483647 w 80"/>
                  <a:gd name="T13" fmla="*/ 0 h 73"/>
                  <a:gd name="T14" fmla="*/ 2147483647 w 80"/>
                  <a:gd name="T15" fmla="*/ 2147483647 h 73"/>
                  <a:gd name="T16" fmla="*/ 0 w 80"/>
                  <a:gd name="T17" fmla="*/ 2147483647 h 73"/>
                  <a:gd name="T18" fmla="*/ 2147483647 w 80"/>
                  <a:gd name="T19" fmla="*/ 2147483647 h 73"/>
                  <a:gd name="T20" fmla="*/ 2147483647 w 80"/>
                  <a:gd name="T21" fmla="*/ 2147483647 h 73"/>
                  <a:gd name="T22" fmla="*/ 2147483647 w 80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3"/>
                  <a:gd name="T38" fmla="*/ 80 w 80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3">
                    <a:moveTo>
                      <a:pt x="12" y="73"/>
                    </a:moveTo>
                    <a:lnTo>
                      <a:pt x="41" y="55"/>
                    </a:lnTo>
                    <a:lnTo>
                      <a:pt x="72" y="73"/>
                    </a:lnTo>
                    <a:lnTo>
                      <a:pt x="60" y="43"/>
                    </a:lnTo>
                    <a:lnTo>
                      <a:pt x="80" y="29"/>
                    </a:lnTo>
                    <a:lnTo>
                      <a:pt x="54" y="29"/>
                    </a:lnTo>
                    <a:lnTo>
                      <a:pt x="41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2" y="43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4" name="Freeform 67"/>
              <p:cNvSpPr>
                <a:spLocks/>
              </p:cNvSpPr>
              <p:nvPr/>
            </p:nvSpPr>
            <p:spPr bwMode="auto">
              <a:xfrm rot="29648">
                <a:off x="251331" y="2581105"/>
                <a:ext cx="8166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4" y="73"/>
                    </a:lnTo>
                    <a:lnTo>
                      <a:pt x="60" y="43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5" y="4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5" name="Freeform 68"/>
              <p:cNvSpPr>
                <a:spLocks/>
              </p:cNvSpPr>
              <p:nvPr/>
            </p:nvSpPr>
            <p:spPr bwMode="auto">
              <a:xfrm rot="29648">
                <a:off x="273496" y="2581302"/>
                <a:ext cx="9333" cy="6804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1" y="73"/>
                    </a:moveTo>
                    <a:lnTo>
                      <a:pt x="42" y="55"/>
                    </a:lnTo>
                    <a:lnTo>
                      <a:pt x="73" y="73"/>
                    </a:lnTo>
                    <a:lnTo>
                      <a:pt x="61" y="43"/>
                    </a:lnTo>
                    <a:lnTo>
                      <a:pt x="82" y="29"/>
                    </a:lnTo>
                    <a:lnTo>
                      <a:pt x="55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3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6" name="Freeform 69"/>
              <p:cNvSpPr>
                <a:spLocks/>
              </p:cNvSpPr>
              <p:nvPr/>
            </p:nvSpPr>
            <p:spPr bwMode="auto">
              <a:xfrm rot="29648">
                <a:off x="295660" y="2581493"/>
                <a:ext cx="9333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1" y="43"/>
                    </a:lnTo>
                    <a:lnTo>
                      <a:pt x="83" y="29"/>
                    </a:lnTo>
                    <a:lnTo>
                      <a:pt x="56" y="29"/>
                    </a:lnTo>
                    <a:lnTo>
                      <a:pt x="42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3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7" name="Freeform 70"/>
              <p:cNvSpPr>
                <a:spLocks/>
              </p:cNvSpPr>
              <p:nvPr/>
            </p:nvSpPr>
            <p:spPr bwMode="auto">
              <a:xfrm rot="29648">
                <a:off x="194083" y="2591309"/>
                <a:ext cx="9333" cy="5832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2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0" y="45"/>
                    </a:lnTo>
                    <a:lnTo>
                      <a:pt x="82" y="30"/>
                    </a:lnTo>
                    <a:lnTo>
                      <a:pt x="56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8" name="Freeform 71"/>
              <p:cNvSpPr>
                <a:spLocks/>
              </p:cNvSpPr>
              <p:nvPr/>
            </p:nvSpPr>
            <p:spPr bwMode="auto">
              <a:xfrm rot="29648">
                <a:off x="217414" y="2591506"/>
                <a:ext cx="8166" cy="5832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0" y="73"/>
                    </a:moveTo>
                    <a:lnTo>
                      <a:pt x="40" y="55"/>
                    </a:lnTo>
                    <a:lnTo>
                      <a:pt x="71" y="73"/>
                    </a:lnTo>
                    <a:lnTo>
                      <a:pt x="61" y="45"/>
                    </a:lnTo>
                    <a:lnTo>
                      <a:pt x="82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0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9" name="Freeform 72"/>
              <p:cNvSpPr>
                <a:spLocks/>
              </p:cNvSpPr>
              <p:nvPr/>
            </p:nvSpPr>
            <p:spPr bwMode="auto">
              <a:xfrm rot="29648">
                <a:off x="239578" y="2591702"/>
                <a:ext cx="9333" cy="5832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2" y="73"/>
                    </a:moveTo>
                    <a:lnTo>
                      <a:pt x="43" y="55"/>
                    </a:lnTo>
                    <a:lnTo>
                      <a:pt x="73" y="73"/>
                    </a:lnTo>
                    <a:lnTo>
                      <a:pt x="61" y="45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0" name="Freeform 73"/>
              <p:cNvSpPr>
                <a:spLocks/>
              </p:cNvSpPr>
              <p:nvPr/>
            </p:nvSpPr>
            <p:spPr bwMode="auto">
              <a:xfrm rot="29648">
                <a:off x="261742" y="2591893"/>
                <a:ext cx="9333" cy="5832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2" y="73"/>
                    </a:moveTo>
                    <a:lnTo>
                      <a:pt x="42" y="55"/>
                    </a:lnTo>
                    <a:lnTo>
                      <a:pt x="72" y="73"/>
                    </a:lnTo>
                    <a:lnTo>
                      <a:pt x="60" y="45"/>
                    </a:lnTo>
                    <a:lnTo>
                      <a:pt x="83" y="30"/>
                    </a:lnTo>
                    <a:lnTo>
                      <a:pt x="54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1" name="Freeform 74"/>
              <p:cNvSpPr>
                <a:spLocks/>
              </p:cNvSpPr>
              <p:nvPr/>
            </p:nvSpPr>
            <p:spPr bwMode="auto">
              <a:xfrm rot="29648">
                <a:off x="285073" y="2592089"/>
                <a:ext cx="8166" cy="5832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2" y="55"/>
                    </a:lnTo>
                    <a:lnTo>
                      <a:pt x="72" y="73"/>
                    </a:lnTo>
                    <a:lnTo>
                      <a:pt x="59" y="45"/>
                    </a:lnTo>
                    <a:lnTo>
                      <a:pt x="81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2" name="Freeform 75"/>
              <p:cNvSpPr>
                <a:spLocks/>
              </p:cNvSpPr>
              <p:nvPr/>
            </p:nvSpPr>
            <p:spPr bwMode="auto">
              <a:xfrm rot="29648">
                <a:off x="183497" y="2600934"/>
                <a:ext cx="8166" cy="6804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3" y="74"/>
                    </a:moveTo>
                    <a:lnTo>
                      <a:pt x="41" y="54"/>
                    </a:lnTo>
                    <a:lnTo>
                      <a:pt x="71" y="74"/>
                    </a:lnTo>
                    <a:lnTo>
                      <a:pt x="59" y="45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3" name="Freeform 76"/>
              <p:cNvSpPr>
                <a:spLocks/>
              </p:cNvSpPr>
              <p:nvPr/>
            </p:nvSpPr>
            <p:spPr bwMode="auto">
              <a:xfrm rot="29648">
                <a:off x="205661" y="2601125"/>
                <a:ext cx="8166" cy="6804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1" y="54"/>
                    </a:lnTo>
                    <a:lnTo>
                      <a:pt x="72" y="74"/>
                    </a:lnTo>
                    <a:lnTo>
                      <a:pt x="60" y="45"/>
                    </a:lnTo>
                    <a:lnTo>
                      <a:pt x="81" y="30"/>
                    </a:lnTo>
                    <a:lnTo>
                      <a:pt x="55" y="30"/>
                    </a:lnTo>
                    <a:lnTo>
                      <a:pt x="41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4" name="Freeform 77"/>
              <p:cNvSpPr>
                <a:spLocks/>
              </p:cNvSpPr>
              <p:nvPr/>
            </p:nvSpPr>
            <p:spPr bwMode="auto">
              <a:xfrm rot="29648">
                <a:off x="227825" y="2601321"/>
                <a:ext cx="9333" cy="6804"/>
              </a:xfrm>
              <a:custGeom>
                <a:avLst/>
                <a:gdLst>
                  <a:gd name="T0" fmla="*/ 2147483647 w 80"/>
                  <a:gd name="T1" fmla="*/ 2147483647 h 74"/>
                  <a:gd name="T2" fmla="*/ 2147483647 w 80"/>
                  <a:gd name="T3" fmla="*/ 2147483647 h 74"/>
                  <a:gd name="T4" fmla="*/ 2147483647 w 80"/>
                  <a:gd name="T5" fmla="*/ 2147483647 h 74"/>
                  <a:gd name="T6" fmla="*/ 2147483647 w 80"/>
                  <a:gd name="T7" fmla="*/ 2147483647 h 74"/>
                  <a:gd name="T8" fmla="*/ 2147483647 w 80"/>
                  <a:gd name="T9" fmla="*/ 2147483647 h 74"/>
                  <a:gd name="T10" fmla="*/ 2147483647 w 80"/>
                  <a:gd name="T11" fmla="*/ 2147483647 h 74"/>
                  <a:gd name="T12" fmla="*/ 2147483647 w 80"/>
                  <a:gd name="T13" fmla="*/ 0 h 74"/>
                  <a:gd name="T14" fmla="*/ 2147483647 w 80"/>
                  <a:gd name="T15" fmla="*/ 2147483647 h 74"/>
                  <a:gd name="T16" fmla="*/ 0 w 80"/>
                  <a:gd name="T17" fmla="*/ 2147483647 h 74"/>
                  <a:gd name="T18" fmla="*/ 2147483647 w 80"/>
                  <a:gd name="T19" fmla="*/ 2147483647 h 74"/>
                  <a:gd name="T20" fmla="*/ 2147483647 w 80"/>
                  <a:gd name="T21" fmla="*/ 2147483647 h 74"/>
                  <a:gd name="T22" fmla="*/ 2147483647 w 80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4"/>
                  <a:gd name="T38" fmla="*/ 80 w 80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4">
                    <a:moveTo>
                      <a:pt x="12" y="74"/>
                    </a:moveTo>
                    <a:lnTo>
                      <a:pt x="41" y="54"/>
                    </a:lnTo>
                    <a:lnTo>
                      <a:pt x="72" y="74"/>
                    </a:lnTo>
                    <a:lnTo>
                      <a:pt x="60" y="45"/>
                    </a:lnTo>
                    <a:lnTo>
                      <a:pt x="80" y="30"/>
                    </a:lnTo>
                    <a:lnTo>
                      <a:pt x="54" y="30"/>
                    </a:lnTo>
                    <a:lnTo>
                      <a:pt x="41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2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5" name="Freeform 78"/>
              <p:cNvSpPr>
                <a:spLocks/>
              </p:cNvSpPr>
              <p:nvPr/>
            </p:nvSpPr>
            <p:spPr bwMode="auto">
              <a:xfrm rot="29648">
                <a:off x="251155" y="2601517"/>
                <a:ext cx="8166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4"/>
                    </a:lnTo>
                    <a:lnTo>
                      <a:pt x="74" y="74"/>
                    </a:lnTo>
                    <a:lnTo>
                      <a:pt x="60" y="45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6" name="Freeform 79"/>
              <p:cNvSpPr>
                <a:spLocks/>
              </p:cNvSpPr>
              <p:nvPr/>
            </p:nvSpPr>
            <p:spPr bwMode="auto">
              <a:xfrm rot="29648">
                <a:off x="273320" y="2601714"/>
                <a:ext cx="9333" cy="6804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1" y="74"/>
                    </a:moveTo>
                    <a:lnTo>
                      <a:pt x="42" y="54"/>
                    </a:lnTo>
                    <a:lnTo>
                      <a:pt x="73" y="74"/>
                    </a:lnTo>
                    <a:lnTo>
                      <a:pt x="61" y="45"/>
                    </a:lnTo>
                    <a:lnTo>
                      <a:pt x="82" y="30"/>
                    </a:lnTo>
                    <a:lnTo>
                      <a:pt x="55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7" name="Freeform 80"/>
              <p:cNvSpPr>
                <a:spLocks/>
              </p:cNvSpPr>
              <p:nvPr/>
            </p:nvSpPr>
            <p:spPr bwMode="auto">
              <a:xfrm rot="29648">
                <a:off x="295484" y="2601905"/>
                <a:ext cx="9333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3" y="74"/>
                    </a:moveTo>
                    <a:lnTo>
                      <a:pt x="43" y="54"/>
                    </a:lnTo>
                    <a:lnTo>
                      <a:pt x="73" y="74"/>
                    </a:lnTo>
                    <a:lnTo>
                      <a:pt x="61" y="45"/>
                    </a:lnTo>
                    <a:lnTo>
                      <a:pt x="83" y="30"/>
                    </a:lnTo>
                    <a:lnTo>
                      <a:pt x="56" y="30"/>
                    </a:lnTo>
                    <a:lnTo>
                      <a:pt x="42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8" name="Freeform 81"/>
              <p:cNvSpPr>
                <a:spLocks/>
              </p:cNvSpPr>
              <p:nvPr/>
            </p:nvSpPr>
            <p:spPr bwMode="auto">
              <a:xfrm rot="29648">
                <a:off x="193912" y="2610749"/>
                <a:ext cx="9333" cy="6804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2" y="74"/>
                    </a:moveTo>
                    <a:lnTo>
                      <a:pt x="43" y="55"/>
                    </a:lnTo>
                    <a:lnTo>
                      <a:pt x="73" y="74"/>
                    </a:lnTo>
                    <a:lnTo>
                      <a:pt x="60" y="45"/>
                    </a:lnTo>
                    <a:lnTo>
                      <a:pt x="82" y="30"/>
                    </a:lnTo>
                    <a:lnTo>
                      <a:pt x="56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9" name="Freeform 82"/>
              <p:cNvSpPr>
                <a:spLocks/>
              </p:cNvSpPr>
              <p:nvPr/>
            </p:nvSpPr>
            <p:spPr bwMode="auto">
              <a:xfrm rot="29648">
                <a:off x="217242" y="2610946"/>
                <a:ext cx="8166" cy="6804"/>
              </a:xfrm>
              <a:custGeom>
                <a:avLst/>
                <a:gdLst>
                  <a:gd name="T0" fmla="*/ 2147483647 w 82"/>
                  <a:gd name="T1" fmla="*/ 2147483647 h 74"/>
                  <a:gd name="T2" fmla="*/ 2147483647 w 82"/>
                  <a:gd name="T3" fmla="*/ 2147483647 h 74"/>
                  <a:gd name="T4" fmla="*/ 2147483647 w 82"/>
                  <a:gd name="T5" fmla="*/ 2147483647 h 74"/>
                  <a:gd name="T6" fmla="*/ 2147483647 w 82"/>
                  <a:gd name="T7" fmla="*/ 2147483647 h 74"/>
                  <a:gd name="T8" fmla="*/ 2147483647 w 82"/>
                  <a:gd name="T9" fmla="*/ 2147483647 h 74"/>
                  <a:gd name="T10" fmla="*/ 2147483647 w 82"/>
                  <a:gd name="T11" fmla="*/ 2147483647 h 74"/>
                  <a:gd name="T12" fmla="*/ 2147483647 w 82"/>
                  <a:gd name="T13" fmla="*/ 0 h 74"/>
                  <a:gd name="T14" fmla="*/ 2147483647 w 82"/>
                  <a:gd name="T15" fmla="*/ 2147483647 h 74"/>
                  <a:gd name="T16" fmla="*/ 0 w 82"/>
                  <a:gd name="T17" fmla="*/ 2147483647 h 74"/>
                  <a:gd name="T18" fmla="*/ 2147483647 w 82"/>
                  <a:gd name="T19" fmla="*/ 2147483647 h 74"/>
                  <a:gd name="T20" fmla="*/ 2147483647 w 82"/>
                  <a:gd name="T21" fmla="*/ 2147483647 h 74"/>
                  <a:gd name="T22" fmla="*/ 2147483647 w 82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4"/>
                  <a:gd name="T38" fmla="*/ 82 w 82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4">
                    <a:moveTo>
                      <a:pt x="10" y="74"/>
                    </a:moveTo>
                    <a:lnTo>
                      <a:pt x="40" y="55"/>
                    </a:lnTo>
                    <a:lnTo>
                      <a:pt x="71" y="74"/>
                    </a:lnTo>
                    <a:lnTo>
                      <a:pt x="61" y="45"/>
                    </a:lnTo>
                    <a:lnTo>
                      <a:pt x="82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3" y="45"/>
                    </a:lnTo>
                    <a:lnTo>
                      <a:pt x="10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0" name="Freeform 83"/>
              <p:cNvSpPr>
                <a:spLocks/>
              </p:cNvSpPr>
              <p:nvPr/>
            </p:nvSpPr>
            <p:spPr bwMode="auto">
              <a:xfrm rot="29648">
                <a:off x="239406" y="2611142"/>
                <a:ext cx="9333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3" y="55"/>
                    </a:lnTo>
                    <a:lnTo>
                      <a:pt x="73" y="74"/>
                    </a:lnTo>
                    <a:lnTo>
                      <a:pt x="61" y="45"/>
                    </a:lnTo>
                    <a:lnTo>
                      <a:pt x="83" y="30"/>
                    </a:lnTo>
                    <a:lnTo>
                      <a:pt x="55" y="30"/>
                    </a:lnTo>
                    <a:lnTo>
                      <a:pt x="43" y="0"/>
                    </a:lnTo>
                    <a:lnTo>
                      <a:pt x="30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1" name="Freeform 84"/>
              <p:cNvSpPr>
                <a:spLocks/>
              </p:cNvSpPr>
              <p:nvPr/>
            </p:nvSpPr>
            <p:spPr bwMode="auto">
              <a:xfrm rot="29648">
                <a:off x="261570" y="2611333"/>
                <a:ext cx="9333" cy="6804"/>
              </a:xfrm>
              <a:custGeom>
                <a:avLst/>
                <a:gdLst>
                  <a:gd name="T0" fmla="*/ 2147483647 w 83"/>
                  <a:gd name="T1" fmla="*/ 2147483647 h 74"/>
                  <a:gd name="T2" fmla="*/ 2147483647 w 83"/>
                  <a:gd name="T3" fmla="*/ 2147483647 h 74"/>
                  <a:gd name="T4" fmla="*/ 2147483647 w 83"/>
                  <a:gd name="T5" fmla="*/ 2147483647 h 74"/>
                  <a:gd name="T6" fmla="*/ 2147483647 w 83"/>
                  <a:gd name="T7" fmla="*/ 2147483647 h 74"/>
                  <a:gd name="T8" fmla="*/ 2147483647 w 83"/>
                  <a:gd name="T9" fmla="*/ 2147483647 h 74"/>
                  <a:gd name="T10" fmla="*/ 2147483647 w 83"/>
                  <a:gd name="T11" fmla="*/ 2147483647 h 74"/>
                  <a:gd name="T12" fmla="*/ 2147483647 w 83"/>
                  <a:gd name="T13" fmla="*/ 0 h 74"/>
                  <a:gd name="T14" fmla="*/ 2147483647 w 83"/>
                  <a:gd name="T15" fmla="*/ 2147483647 h 74"/>
                  <a:gd name="T16" fmla="*/ 0 w 83"/>
                  <a:gd name="T17" fmla="*/ 2147483647 h 74"/>
                  <a:gd name="T18" fmla="*/ 2147483647 w 83"/>
                  <a:gd name="T19" fmla="*/ 2147483647 h 74"/>
                  <a:gd name="T20" fmla="*/ 2147483647 w 83"/>
                  <a:gd name="T21" fmla="*/ 2147483647 h 74"/>
                  <a:gd name="T22" fmla="*/ 2147483647 w 83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4"/>
                  <a:gd name="T38" fmla="*/ 83 w 83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4">
                    <a:moveTo>
                      <a:pt x="12" y="74"/>
                    </a:moveTo>
                    <a:lnTo>
                      <a:pt x="42" y="55"/>
                    </a:lnTo>
                    <a:lnTo>
                      <a:pt x="72" y="74"/>
                    </a:lnTo>
                    <a:lnTo>
                      <a:pt x="60" y="45"/>
                    </a:lnTo>
                    <a:lnTo>
                      <a:pt x="83" y="30"/>
                    </a:lnTo>
                    <a:lnTo>
                      <a:pt x="54" y="30"/>
                    </a:lnTo>
                    <a:lnTo>
                      <a:pt x="42" y="0"/>
                    </a:lnTo>
                    <a:lnTo>
                      <a:pt x="28" y="30"/>
                    </a:lnTo>
                    <a:lnTo>
                      <a:pt x="0" y="30"/>
                    </a:lnTo>
                    <a:lnTo>
                      <a:pt x="24" y="45"/>
                    </a:lnTo>
                    <a:lnTo>
                      <a:pt x="12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2" name="Freeform 85"/>
              <p:cNvSpPr>
                <a:spLocks/>
              </p:cNvSpPr>
              <p:nvPr/>
            </p:nvSpPr>
            <p:spPr bwMode="auto">
              <a:xfrm rot="29648">
                <a:off x="284901" y="2611529"/>
                <a:ext cx="8166" cy="6804"/>
              </a:xfrm>
              <a:custGeom>
                <a:avLst/>
                <a:gdLst>
                  <a:gd name="T0" fmla="*/ 2147483647 w 81"/>
                  <a:gd name="T1" fmla="*/ 2147483647 h 74"/>
                  <a:gd name="T2" fmla="*/ 2147483647 w 81"/>
                  <a:gd name="T3" fmla="*/ 2147483647 h 74"/>
                  <a:gd name="T4" fmla="*/ 2147483647 w 81"/>
                  <a:gd name="T5" fmla="*/ 2147483647 h 74"/>
                  <a:gd name="T6" fmla="*/ 2147483647 w 81"/>
                  <a:gd name="T7" fmla="*/ 2147483647 h 74"/>
                  <a:gd name="T8" fmla="*/ 2147483647 w 81"/>
                  <a:gd name="T9" fmla="*/ 2147483647 h 74"/>
                  <a:gd name="T10" fmla="*/ 2147483647 w 81"/>
                  <a:gd name="T11" fmla="*/ 2147483647 h 74"/>
                  <a:gd name="T12" fmla="*/ 2147483647 w 81"/>
                  <a:gd name="T13" fmla="*/ 0 h 74"/>
                  <a:gd name="T14" fmla="*/ 2147483647 w 81"/>
                  <a:gd name="T15" fmla="*/ 2147483647 h 74"/>
                  <a:gd name="T16" fmla="*/ 0 w 81"/>
                  <a:gd name="T17" fmla="*/ 2147483647 h 74"/>
                  <a:gd name="T18" fmla="*/ 2147483647 w 81"/>
                  <a:gd name="T19" fmla="*/ 2147483647 h 74"/>
                  <a:gd name="T20" fmla="*/ 2147483647 w 81"/>
                  <a:gd name="T21" fmla="*/ 2147483647 h 74"/>
                  <a:gd name="T22" fmla="*/ 2147483647 w 81"/>
                  <a:gd name="T23" fmla="*/ 2147483647 h 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4"/>
                  <a:gd name="T38" fmla="*/ 81 w 81"/>
                  <a:gd name="T39" fmla="*/ 74 h 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4">
                    <a:moveTo>
                      <a:pt x="11" y="74"/>
                    </a:moveTo>
                    <a:lnTo>
                      <a:pt x="42" y="55"/>
                    </a:lnTo>
                    <a:lnTo>
                      <a:pt x="72" y="74"/>
                    </a:lnTo>
                    <a:lnTo>
                      <a:pt x="59" y="45"/>
                    </a:lnTo>
                    <a:lnTo>
                      <a:pt x="81" y="30"/>
                    </a:lnTo>
                    <a:lnTo>
                      <a:pt x="54" y="30"/>
                    </a:lnTo>
                    <a:lnTo>
                      <a:pt x="40" y="0"/>
                    </a:lnTo>
                    <a:lnTo>
                      <a:pt x="29" y="30"/>
                    </a:lnTo>
                    <a:lnTo>
                      <a:pt x="0" y="30"/>
                    </a:lnTo>
                    <a:lnTo>
                      <a:pt x="25" y="45"/>
                    </a:lnTo>
                    <a:lnTo>
                      <a:pt x="11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3" name="Freeform 86"/>
              <p:cNvSpPr>
                <a:spLocks/>
              </p:cNvSpPr>
              <p:nvPr/>
            </p:nvSpPr>
            <p:spPr bwMode="auto">
              <a:xfrm rot="29648">
                <a:off x="183321" y="2621346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3" y="73"/>
                    </a:moveTo>
                    <a:lnTo>
                      <a:pt x="41" y="54"/>
                    </a:lnTo>
                    <a:lnTo>
                      <a:pt x="71" y="73"/>
                    </a:lnTo>
                    <a:lnTo>
                      <a:pt x="59" y="42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4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4" name="Freeform 87"/>
              <p:cNvSpPr>
                <a:spLocks/>
              </p:cNvSpPr>
              <p:nvPr/>
            </p:nvSpPr>
            <p:spPr bwMode="auto">
              <a:xfrm rot="29648">
                <a:off x="205485" y="2621537"/>
                <a:ext cx="8166" cy="6804"/>
              </a:xfrm>
              <a:custGeom>
                <a:avLst/>
                <a:gdLst>
                  <a:gd name="T0" fmla="*/ 2147483647 w 81"/>
                  <a:gd name="T1" fmla="*/ 2147483647 h 73"/>
                  <a:gd name="T2" fmla="*/ 2147483647 w 81"/>
                  <a:gd name="T3" fmla="*/ 2147483647 h 73"/>
                  <a:gd name="T4" fmla="*/ 2147483647 w 81"/>
                  <a:gd name="T5" fmla="*/ 2147483647 h 73"/>
                  <a:gd name="T6" fmla="*/ 2147483647 w 81"/>
                  <a:gd name="T7" fmla="*/ 2147483647 h 73"/>
                  <a:gd name="T8" fmla="*/ 2147483647 w 81"/>
                  <a:gd name="T9" fmla="*/ 2147483647 h 73"/>
                  <a:gd name="T10" fmla="*/ 2147483647 w 81"/>
                  <a:gd name="T11" fmla="*/ 2147483647 h 73"/>
                  <a:gd name="T12" fmla="*/ 2147483647 w 81"/>
                  <a:gd name="T13" fmla="*/ 0 h 73"/>
                  <a:gd name="T14" fmla="*/ 2147483647 w 81"/>
                  <a:gd name="T15" fmla="*/ 2147483647 h 73"/>
                  <a:gd name="T16" fmla="*/ 0 w 81"/>
                  <a:gd name="T17" fmla="*/ 2147483647 h 73"/>
                  <a:gd name="T18" fmla="*/ 2147483647 w 81"/>
                  <a:gd name="T19" fmla="*/ 2147483647 h 73"/>
                  <a:gd name="T20" fmla="*/ 2147483647 w 81"/>
                  <a:gd name="T21" fmla="*/ 2147483647 h 73"/>
                  <a:gd name="T22" fmla="*/ 2147483647 w 81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73"/>
                  <a:gd name="T38" fmla="*/ 81 w 81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73">
                    <a:moveTo>
                      <a:pt x="11" y="73"/>
                    </a:moveTo>
                    <a:lnTo>
                      <a:pt x="41" y="54"/>
                    </a:lnTo>
                    <a:lnTo>
                      <a:pt x="72" y="73"/>
                    </a:lnTo>
                    <a:lnTo>
                      <a:pt x="60" y="42"/>
                    </a:lnTo>
                    <a:lnTo>
                      <a:pt x="81" y="29"/>
                    </a:lnTo>
                    <a:lnTo>
                      <a:pt x="55" y="29"/>
                    </a:lnTo>
                    <a:lnTo>
                      <a:pt x="41" y="0"/>
                    </a:lnTo>
                    <a:lnTo>
                      <a:pt x="30" y="29"/>
                    </a:lnTo>
                    <a:lnTo>
                      <a:pt x="0" y="29"/>
                    </a:lnTo>
                    <a:lnTo>
                      <a:pt x="23" y="44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5" name="Freeform 88"/>
              <p:cNvSpPr>
                <a:spLocks/>
              </p:cNvSpPr>
              <p:nvPr/>
            </p:nvSpPr>
            <p:spPr bwMode="auto">
              <a:xfrm rot="29648">
                <a:off x="227649" y="2621733"/>
                <a:ext cx="9333" cy="6804"/>
              </a:xfrm>
              <a:custGeom>
                <a:avLst/>
                <a:gdLst>
                  <a:gd name="T0" fmla="*/ 2147483647 w 80"/>
                  <a:gd name="T1" fmla="*/ 2147483647 h 73"/>
                  <a:gd name="T2" fmla="*/ 2147483647 w 80"/>
                  <a:gd name="T3" fmla="*/ 2147483647 h 73"/>
                  <a:gd name="T4" fmla="*/ 2147483647 w 80"/>
                  <a:gd name="T5" fmla="*/ 2147483647 h 73"/>
                  <a:gd name="T6" fmla="*/ 2147483647 w 80"/>
                  <a:gd name="T7" fmla="*/ 2147483647 h 73"/>
                  <a:gd name="T8" fmla="*/ 2147483647 w 80"/>
                  <a:gd name="T9" fmla="*/ 2147483647 h 73"/>
                  <a:gd name="T10" fmla="*/ 2147483647 w 80"/>
                  <a:gd name="T11" fmla="*/ 2147483647 h 73"/>
                  <a:gd name="T12" fmla="*/ 2147483647 w 80"/>
                  <a:gd name="T13" fmla="*/ 0 h 73"/>
                  <a:gd name="T14" fmla="*/ 2147483647 w 80"/>
                  <a:gd name="T15" fmla="*/ 2147483647 h 73"/>
                  <a:gd name="T16" fmla="*/ 0 w 80"/>
                  <a:gd name="T17" fmla="*/ 2147483647 h 73"/>
                  <a:gd name="T18" fmla="*/ 2147483647 w 80"/>
                  <a:gd name="T19" fmla="*/ 2147483647 h 73"/>
                  <a:gd name="T20" fmla="*/ 2147483647 w 80"/>
                  <a:gd name="T21" fmla="*/ 2147483647 h 73"/>
                  <a:gd name="T22" fmla="*/ 2147483647 w 80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73"/>
                  <a:gd name="T38" fmla="*/ 80 w 80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73">
                    <a:moveTo>
                      <a:pt x="12" y="73"/>
                    </a:moveTo>
                    <a:lnTo>
                      <a:pt x="41" y="54"/>
                    </a:lnTo>
                    <a:lnTo>
                      <a:pt x="72" y="73"/>
                    </a:lnTo>
                    <a:lnTo>
                      <a:pt x="60" y="42"/>
                    </a:lnTo>
                    <a:lnTo>
                      <a:pt x="80" y="29"/>
                    </a:lnTo>
                    <a:lnTo>
                      <a:pt x="54" y="29"/>
                    </a:lnTo>
                    <a:lnTo>
                      <a:pt x="41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2" y="44"/>
                    </a:lnTo>
                    <a:lnTo>
                      <a:pt x="12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6" name="Freeform 89"/>
              <p:cNvSpPr>
                <a:spLocks/>
              </p:cNvSpPr>
              <p:nvPr/>
            </p:nvSpPr>
            <p:spPr bwMode="auto">
              <a:xfrm rot="29648">
                <a:off x="250979" y="2621929"/>
                <a:ext cx="8166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4"/>
                    </a:lnTo>
                    <a:lnTo>
                      <a:pt x="74" y="73"/>
                    </a:lnTo>
                    <a:lnTo>
                      <a:pt x="60" y="42"/>
                    </a:lnTo>
                    <a:lnTo>
                      <a:pt x="83" y="29"/>
                    </a:lnTo>
                    <a:lnTo>
                      <a:pt x="55" y="29"/>
                    </a:lnTo>
                    <a:lnTo>
                      <a:pt x="43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5" y="44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7" name="Freeform 90"/>
              <p:cNvSpPr>
                <a:spLocks/>
              </p:cNvSpPr>
              <p:nvPr/>
            </p:nvSpPr>
            <p:spPr bwMode="auto">
              <a:xfrm rot="29648">
                <a:off x="273143" y="2622125"/>
                <a:ext cx="9333" cy="6804"/>
              </a:xfrm>
              <a:custGeom>
                <a:avLst/>
                <a:gdLst>
                  <a:gd name="T0" fmla="*/ 2147483647 w 82"/>
                  <a:gd name="T1" fmla="*/ 2147483647 h 73"/>
                  <a:gd name="T2" fmla="*/ 2147483647 w 82"/>
                  <a:gd name="T3" fmla="*/ 2147483647 h 73"/>
                  <a:gd name="T4" fmla="*/ 2147483647 w 82"/>
                  <a:gd name="T5" fmla="*/ 2147483647 h 73"/>
                  <a:gd name="T6" fmla="*/ 2147483647 w 82"/>
                  <a:gd name="T7" fmla="*/ 2147483647 h 73"/>
                  <a:gd name="T8" fmla="*/ 2147483647 w 82"/>
                  <a:gd name="T9" fmla="*/ 2147483647 h 73"/>
                  <a:gd name="T10" fmla="*/ 2147483647 w 82"/>
                  <a:gd name="T11" fmla="*/ 2147483647 h 73"/>
                  <a:gd name="T12" fmla="*/ 2147483647 w 82"/>
                  <a:gd name="T13" fmla="*/ 0 h 73"/>
                  <a:gd name="T14" fmla="*/ 2147483647 w 82"/>
                  <a:gd name="T15" fmla="*/ 2147483647 h 73"/>
                  <a:gd name="T16" fmla="*/ 0 w 82"/>
                  <a:gd name="T17" fmla="*/ 2147483647 h 73"/>
                  <a:gd name="T18" fmla="*/ 2147483647 w 82"/>
                  <a:gd name="T19" fmla="*/ 2147483647 h 73"/>
                  <a:gd name="T20" fmla="*/ 2147483647 w 82"/>
                  <a:gd name="T21" fmla="*/ 2147483647 h 73"/>
                  <a:gd name="T22" fmla="*/ 2147483647 w 82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73"/>
                  <a:gd name="T38" fmla="*/ 82 w 82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73">
                    <a:moveTo>
                      <a:pt x="11" y="73"/>
                    </a:moveTo>
                    <a:lnTo>
                      <a:pt x="42" y="54"/>
                    </a:lnTo>
                    <a:lnTo>
                      <a:pt x="73" y="73"/>
                    </a:lnTo>
                    <a:lnTo>
                      <a:pt x="61" y="42"/>
                    </a:lnTo>
                    <a:lnTo>
                      <a:pt x="82" y="29"/>
                    </a:lnTo>
                    <a:lnTo>
                      <a:pt x="55" y="29"/>
                    </a:lnTo>
                    <a:lnTo>
                      <a:pt x="42" y="0"/>
                    </a:lnTo>
                    <a:lnTo>
                      <a:pt x="28" y="29"/>
                    </a:lnTo>
                    <a:lnTo>
                      <a:pt x="0" y="29"/>
                    </a:lnTo>
                    <a:lnTo>
                      <a:pt x="24" y="44"/>
                    </a:lnTo>
                    <a:lnTo>
                      <a:pt x="11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8" name="Freeform 91"/>
              <p:cNvSpPr>
                <a:spLocks/>
              </p:cNvSpPr>
              <p:nvPr/>
            </p:nvSpPr>
            <p:spPr bwMode="auto">
              <a:xfrm rot="29648">
                <a:off x="295308" y="2622317"/>
                <a:ext cx="9333" cy="6804"/>
              </a:xfrm>
              <a:custGeom>
                <a:avLst/>
                <a:gdLst>
                  <a:gd name="T0" fmla="*/ 2147483647 w 83"/>
                  <a:gd name="T1" fmla="*/ 2147483647 h 73"/>
                  <a:gd name="T2" fmla="*/ 2147483647 w 83"/>
                  <a:gd name="T3" fmla="*/ 2147483647 h 73"/>
                  <a:gd name="T4" fmla="*/ 2147483647 w 83"/>
                  <a:gd name="T5" fmla="*/ 2147483647 h 73"/>
                  <a:gd name="T6" fmla="*/ 2147483647 w 83"/>
                  <a:gd name="T7" fmla="*/ 2147483647 h 73"/>
                  <a:gd name="T8" fmla="*/ 2147483647 w 83"/>
                  <a:gd name="T9" fmla="*/ 2147483647 h 73"/>
                  <a:gd name="T10" fmla="*/ 2147483647 w 83"/>
                  <a:gd name="T11" fmla="*/ 2147483647 h 73"/>
                  <a:gd name="T12" fmla="*/ 2147483647 w 83"/>
                  <a:gd name="T13" fmla="*/ 0 h 73"/>
                  <a:gd name="T14" fmla="*/ 2147483647 w 83"/>
                  <a:gd name="T15" fmla="*/ 2147483647 h 73"/>
                  <a:gd name="T16" fmla="*/ 0 w 83"/>
                  <a:gd name="T17" fmla="*/ 2147483647 h 73"/>
                  <a:gd name="T18" fmla="*/ 2147483647 w 83"/>
                  <a:gd name="T19" fmla="*/ 2147483647 h 73"/>
                  <a:gd name="T20" fmla="*/ 2147483647 w 83"/>
                  <a:gd name="T21" fmla="*/ 2147483647 h 73"/>
                  <a:gd name="T22" fmla="*/ 2147483647 w 83"/>
                  <a:gd name="T23" fmla="*/ 2147483647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73"/>
                  <a:gd name="T38" fmla="*/ 83 w 83"/>
                  <a:gd name="T39" fmla="*/ 73 h 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73">
                    <a:moveTo>
                      <a:pt x="13" y="73"/>
                    </a:moveTo>
                    <a:lnTo>
                      <a:pt x="43" y="54"/>
                    </a:lnTo>
                    <a:lnTo>
                      <a:pt x="73" y="73"/>
                    </a:lnTo>
                    <a:lnTo>
                      <a:pt x="61" y="42"/>
                    </a:lnTo>
                    <a:lnTo>
                      <a:pt x="83" y="29"/>
                    </a:lnTo>
                    <a:lnTo>
                      <a:pt x="56" y="29"/>
                    </a:lnTo>
                    <a:lnTo>
                      <a:pt x="42" y="0"/>
                    </a:lnTo>
                    <a:lnTo>
                      <a:pt x="29" y="29"/>
                    </a:lnTo>
                    <a:lnTo>
                      <a:pt x="0" y="29"/>
                    </a:lnTo>
                    <a:lnTo>
                      <a:pt x="25" y="44"/>
                    </a:lnTo>
                    <a:lnTo>
                      <a:pt x="13" y="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19"/>
            <p:cNvGrpSpPr>
              <a:grpSpLocks/>
            </p:cNvGrpSpPr>
            <p:nvPr/>
          </p:nvGrpSpPr>
          <p:grpSpPr bwMode="auto">
            <a:xfrm>
              <a:off x="304800" y="4533900"/>
              <a:ext cx="647700" cy="571500"/>
              <a:chOff x="342900" y="4495800"/>
              <a:chExt cx="571500" cy="571500"/>
            </a:xfrm>
          </p:grpSpPr>
          <p:pic>
            <p:nvPicPr>
              <p:cNvPr id="48147" name="Picture 98" descr="DOE_Logo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9905" t="11214" r="19601" b="12357"/>
              <a:stretch>
                <a:fillRect/>
              </a:stretch>
            </p:blipFill>
            <p:spPr bwMode="auto">
              <a:xfrm>
                <a:off x="419534" y="4579452"/>
                <a:ext cx="421473" cy="411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9" name="Donut 118"/>
              <p:cNvSpPr/>
              <p:nvPr/>
            </p:nvSpPr>
            <p:spPr>
              <a:xfrm>
                <a:off x="342900" y="4495910"/>
                <a:ext cx="571500" cy="571390"/>
              </a:xfrm>
              <a:prstGeom prst="donut">
                <a:avLst>
                  <a:gd name="adj" fmla="val 13758"/>
                </a:avLst>
              </a:prstGeom>
              <a:solidFill>
                <a:srgbClr val="8092A6"/>
              </a:solidFill>
              <a:ln>
                <a:solidFill>
                  <a:srgbClr val="7E92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48146" name="Picture 104" descr="nasabal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4116571"/>
              <a:ext cx="495300" cy="41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132" name="Picture 4" descr="LAT_cutawa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8850" y="754063"/>
            <a:ext cx="33845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962400" y="2895600"/>
            <a:ext cx="26289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 flipV="1">
            <a:off x="7096125" y="4405313"/>
            <a:ext cx="1255713" cy="7397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5" name="TextBox 96"/>
          <p:cNvSpPr txBox="1">
            <a:spLocks noChangeArrowheads="1"/>
          </p:cNvSpPr>
          <p:nvPr/>
        </p:nvSpPr>
        <p:spPr bwMode="auto">
          <a:xfrm>
            <a:off x="6334125" y="5080000"/>
            <a:ext cx="27082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>
                <a:solidFill>
                  <a:srgbClr val="FF0000"/>
                </a:solidFill>
              </a:rPr>
              <a:t>GBM</a:t>
            </a:r>
            <a:endParaRPr lang="en-US" sz="1400" b="1">
              <a:solidFill>
                <a:srgbClr val="FF0000"/>
              </a:solidFill>
            </a:endParaRPr>
          </a:p>
          <a:p>
            <a:pPr algn="r"/>
            <a:r>
              <a:rPr lang="en-US" sz="1600" b="1">
                <a:solidFill>
                  <a:srgbClr val="FF0000"/>
                </a:solidFill>
              </a:rPr>
              <a:t>Gamma-ray burst monitor</a:t>
            </a:r>
          </a:p>
        </p:txBody>
      </p:sp>
      <p:sp>
        <p:nvSpPr>
          <p:cNvPr id="48136" name="Rectangle 94"/>
          <p:cNvSpPr>
            <a:spLocks noChangeArrowheads="1"/>
          </p:cNvSpPr>
          <p:nvPr/>
        </p:nvSpPr>
        <p:spPr bwMode="auto">
          <a:xfrm>
            <a:off x="649288" y="149225"/>
            <a:ext cx="3292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00CC"/>
                </a:solidFill>
              </a:rPr>
              <a:t>Fermi</a:t>
            </a:r>
            <a:r>
              <a:rPr lang="en-US" sz="2800" b="1" dirty="0">
                <a:solidFill>
                  <a:srgbClr val="0000CC"/>
                </a:solidFill>
              </a:rPr>
              <a:t> LAT et GBM</a:t>
            </a:r>
          </a:p>
        </p:txBody>
      </p:sp>
      <p:pic>
        <p:nvPicPr>
          <p:cNvPr id="4813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2775" y="-9525"/>
            <a:ext cx="21621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6" name="Straight Arrow Connector 92"/>
          <p:cNvCxnSpPr/>
          <p:nvPr/>
        </p:nvCxnSpPr>
        <p:spPr>
          <a:xfrm flipH="1" flipV="1">
            <a:off x="7350125" y="4184650"/>
            <a:ext cx="1049338" cy="8747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2"/>
          <p:cNvCxnSpPr/>
          <p:nvPr/>
        </p:nvCxnSpPr>
        <p:spPr>
          <a:xfrm flipH="1" flipV="1">
            <a:off x="6567488" y="4238625"/>
            <a:ext cx="1755775" cy="9921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2042" y="4840971"/>
            <a:ext cx="4344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CC"/>
                </a:solidFill>
              </a:rPr>
              <a:t>Nous </a:t>
            </a:r>
            <a:r>
              <a:rPr lang="en-US" dirty="0" err="1">
                <a:solidFill>
                  <a:srgbClr val="0000CC"/>
                </a:solidFill>
              </a:rPr>
              <a:t>observons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i="1" u="sng" dirty="0" err="1">
                <a:solidFill>
                  <a:srgbClr val="0000CC"/>
                </a:solidFill>
              </a:rPr>
              <a:t>tous</a:t>
            </a:r>
            <a:r>
              <a:rPr lang="en-US" dirty="0">
                <a:solidFill>
                  <a:srgbClr val="0000CC"/>
                </a:solidFill>
              </a:rPr>
              <a:t> les pulsars du </a:t>
            </a:r>
            <a:r>
              <a:rPr lang="en-US" dirty="0" err="1">
                <a:solidFill>
                  <a:srgbClr val="0000CC"/>
                </a:solidFill>
              </a:rPr>
              <a:t>ciel</a:t>
            </a:r>
            <a:r>
              <a:rPr lang="en-US" dirty="0">
                <a:solidFill>
                  <a:srgbClr val="0000CC"/>
                </a:solidFill>
              </a:rPr>
              <a:t>,</a:t>
            </a:r>
          </a:p>
          <a:p>
            <a:pPr algn="l"/>
            <a:r>
              <a:rPr lang="en-US" dirty="0" err="1">
                <a:solidFill>
                  <a:srgbClr val="0000CC"/>
                </a:solidFill>
              </a:rPr>
              <a:t>connus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ou</a:t>
            </a:r>
            <a:r>
              <a:rPr lang="en-US" dirty="0">
                <a:solidFill>
                  <a:srgbClr val="0000CC"/>
                </a:solidFill>
              </a:rPr>
              <a:t> pas,</a:t>
            </a:r>
          </a:p>
          <a:p>
            <a:r>
              <a:rPr lang="en-US" dirty="0" err="1">
                <a:solidFill>
                  <a:srgbClr val="0000CC"/>
                </a:solidFill>
              </a:rPr>
              <a:t>détectables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ou</a:t>
            </a:r>
            <a:r>
              <a:rPr lang="en-US" dirty="0">
                <a:solidFill>
                  <a:srgbClr val="0000CC"/>
                </a:solidFill>
              </a:rPr>
              <a:t> pas,</a:t>
            </a:r>
          </a:p>
          <a:p>
            <a:pPr algn="l"/>
            <a:r>
              <a:rPr lang="en-US" dirty="0" err="1">
                <a:solidFill>
                  <a:srgbClr val="0000CC"/>
                </a:solidFill>
              </a:rPr>
              <a:t>en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rayons</a:t>
            </a:r>
            <a:r>
              <a:rPr lang="en-US" dirty="0">
                <a:solidFill>
                  <a:srgbClr val="0000CC"/>
                </a:solidFill>
              </a:rPr>
              <a:t> gamma du GeV, </a:t>
            </a:r>
            <a:r>
              <a:rPr lang="en-US" dirty="0" err="1">
                <a:solidFill>
                  <a:srgbClr val="0000CC"/>
                </a:solidFill>
              </a:rPr>
              <a:t>depuis</a:t>
            </a:r>
            <a:r>
              <a:rPr lang="en-US" dirty="0">
                <a:solidFill>
                  <a:srgbClr val="0000CC"/>
                </a:solidFill>
              </a:rPr>
              <a:t> 2008.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769" t="5330" r="1909" b="4384"/>
          <a:stretch/>
        </p:blipFill>
        <p:spPr>
          <a:xfrm>
            <a:off x="315276" y="1685366"/>
            <a:ext cx="8676162" cy="42781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8853605" y="6532073"/>
            <a:ext cx="208100" cy="285751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39</a:t>
            </a:fld>
            <a:endParaRPr lang="en-US" b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2" descr="WV'S Green Bank Telescope to answer calls from NASA's 2020 Mars rover |  WBO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9269">
            <a:off x="168629" y="1324689"/>
            <a:ext cx="1564434" cy="101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t's the End for Iconic 1,000-Foot-Wide Telescope at Arecibo Observatory  After Second Cable Brea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56" y="634135"/>
            <a:ext cx="1539124" cy="10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erKAT telescope puts South Africa at forefront of astronomy | Financial  Tim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" y="4982108"/>
            <a:ext cx="1744649" cy="98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541" y="1665020"/>
            <a:ext cx="1717896" cy="936253"/>
          </a:xfrm>
          <a:prstGeom prst="rect">
            <a:avLst/>
          </a:prstGeom>
        </p:spPr>
      </p:pic>
      <p:pic>
        <p:nvPicPr>
          <p:cNvPr id="1026" name="Picture 2" descr="GMRT_Dis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81" y="3824420"/>
            <a:ext cx="1352956" cy="86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na Built the World's Largest Telescope. Then Came the Tourists | WIR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22" y="2599274"/>
            <a:ext cx="1545225" cy="86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rkes telescope granted SKA Pathfinder status - Public Websit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830">
            <a:off x="7706879" y="4817002"/>
            <a:ext cx="1305165" cy="9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ffelsberg 100-m Radio Telescope - Wikiped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82" y="943263"/>
            <a:ext cx="1657755" cy="93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erial photograph of the Superterp, the heart of the LOFAR core, from... |  Download Scientific Diagra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44" y="802432"/>
            <a:ext cx="1309286" cy="8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857" y="28630"/>
            <a:ext cx="8941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20 ans, gros effort des radioastronomes à découvrir des </a:t>
            </a:r>
            <a:r>
              <a:rPr lang="fr-FR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MSPs</a:t>
            </a:r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/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à bien suivre les plus stables, dans le but des ondes gravitationnelles.</a:t>
            </a:r>
          </a:p>
          <a:p>
            <a:pPr algn="r"/>
            <a:r>
              <a:rPr lang="fr-FR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 fournit une carte à trésors.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9" name="Picture 94" descr="GLASTsat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042550" flipH="1">
            <a:off x="1358184" y="4747846"/>
            <a:ext cx="4651309" cy="1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9987" y="2031885"/>
            <a:ext cx="3684755" cy="27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5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620713"/>
            <a:ext cx="9144000" cy="6237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011" name="AutoShape 6" descr="https://confluence.slac.stanford.edu/download/attachments/126524827/cmap_ait_48m_gt1000_front_gal_0p1_white.pn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012" name="AutoShape 2" descr="https://confluence.slac.stanford.edu/download/attachments/143197538/cmap_ait_60m_gt1000_front_0p1_trans.gif?api=v2"/>
          <p:cNvSpPr>
            <a:spLocks noChangeAspect="1" noChangeArrowheads="1"/>
          </p:cNvSpPr>
          <p:nvPr/>
        </p:nvSpPr>
        <p:spPr bwMode="auto">
          <a:xfrm>
            <a:off x="155575" y="-3208338"/>
            <a:ext cx="13392150" cy="669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013" name="AutoShape 4" descr="https://confluence.slac.stanford.edu/download/attachments/143197538/cmap_ait_60m_gt1000_front_0p1_trans.gif?api=v2"/>
          <p:cNvSpPr>
            <a:spLocks noChangeAspect="1" noChangeArrowheads="1"/>
          </p:cNvSpPr>
          <p:nvPr/>
        </p:nvSpPr>
        <p:spPr bwMode="auto">
          <a:xfrm>
            <a:off x="155575" y="-3208338"/>
            <a:ext cx="13392150" cy="669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014" name="AutoShape 6" descr="https://confluence.slac.stanford.edu/download/attachments/143197538/cmap_ait_60m_gt1000_front_0p1_trans.gif?api=v2"/>
          <p:cNvSpPr>
            <a:spLocks noChangeAspect="1" noChangeArrowheads="1"/>
          </p:cNvSpPr>
          <p:nvPr/>
        </p:nvSpPr>
        <p:spPr bwMode="auto">
          <a:xfrm>
            <a:off x="155575" y="-3208338"/>
            <a:ext cx="13392150" cy="669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1"/>
          <p:cNvGrpSpPr>
            <a:grpSpLocks/>
          </p:cNvGrpSpPr>
          <p:nvPr/>
        </p:nvGrpSpPr>
        <p:grpSpPr bwMode="auto">
          <a:xfrm>
            <a:off x="2852738" y="2330450"/>
            <a:ext cx="3514725" cy="3222625"/>
            <a:chOff x="2852854" y="2330605"/>
            <a:chExt cx="3514492" cy="3222702"/>
          </a:xfrm>
        </p:grpSpPr>
        <p:pic>
          <p:nvPicPr>
            <p:cNvPr id="43017" name="Picture 6" descr="http://cta.lsw.uni-heidelberg.de/sites/default/files/figures/Crab_nebula_X_optical.jpg?130071064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33338" y="2330605"/>
              <a:ext cx="1755228" cy="1755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110188" y="5353277"/>
              <a:ext cx="257158" cy="2000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2852854" y="2951333"/>
              <a:ext cx="3101769" cy="2333681"/>
            </a:xfrm>
            <a:custGeom>
              <a:avLst/>
              <a:gdLst>
                <a:gd name="connsiteX0" fmla="*/ 3101897 w 3101897"/>
                <a:gd name="connsiteY0" fmla="*/ 2334322 h 2334322"/>
                <a:gd name="connsiteX1" fmla="*/ 2287858 w 3101897"/>
                <a:gd name="connsiteY1" fmla="*/ 1665249 h 2334322"/>
                <a:gd name="connsiteX2" fmla="*/ 336395 w 3101897"/>
                <a:gd name="connsiteY2" fmla="*/ 1029629 h 2334322"/>
                <a:gd name="connsiteX3" fmla="*/ 269487 w 3101897"/>
                <a:gd name="connsiteY3" fmla="*/ 137532 h 2334322"/>
                <a:gd name="connsiteX4" fmla="*/ 1629936 w 3101897"/>
                <a:gd name="connsiteY4" fmla="*/ 204439 h 233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1897" h="2334322">
                  <a:moveTo>
                    <a:pt x="3101897" y="2334322"/>
                  </a:moveTo>
                  <a:cubicBezTo>
                    <a:pt x="2925336" y="2108510"/>
                    <a:pt x="2748775" y="1882698"/>
                    <a:pt x="2287858" y="1665249"/>
                  </a:cubicBezTo>
                  <a:cubicBezTo>
                    <a:pt x="1826941" y="1447800"/>
                    <a:pt x="672790" y="1284248"/>
                    <a:pt x="336395" y="1029629"/>
                  </a:cubicBezTo>
                  <a:cubicBezTo>
                    <a:pt x="0" y="775010"/>
                    <a:pt x="53897" y="275064"/>
                    <a:pt x="269487" y="137532"/>
                  </a:cubicBezTo>
                  <a:cubicBezTo>
                    <a:pt x="485077" y="0"/>
                    <a:pt x="1057506" y="102219"/>
                    <a:pt x="1629936" y="204439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20" name="Rectangle 10"/>
            <p:cNvSpPr>
              <a:spLocks noChangeArrowheads="1"/>
            </p:cNvSpPr>
            <p:nvPr/>
          </p:nvSpPr>
          <p:spPr bwMode="auto">
            <a:xfrm>
              <a:off x="3502950" y="3868803"/>
              <a:ext cx="1781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  <a:latin typeface="Arial Unicode MS" pitchFamily="34" charset="-128"/>
                  <a:sym typeface="Wingdings" pitchFamily="2" charset="2"/>
                </a:rPr>
                <a:t>Crab = SN1054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90286"/>
            <a:ext cx="902017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Nous fournissons une carte aux trésors au radio astronomes.</a:t>
            </a: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0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Fermi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voit 300 pulsars en gammas,</a:t>
            </a: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dont 144 </a:t>
            </a:r>
            <a:r>
              <a:rPr lang="fr-FR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MSPs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400" b="1" i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Personne pensait que notre chronométrie serait assez</a:t>
            </a:r>
          </a:p>
          <a:p>
            <a:pPr marL="514350" indent="-514350" algn="r"/>
            <a:r>
              <a:rPr lang="fr-FR" sz="2400" b="1" i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précise pour chercher les ondes gravitationnelles.</a:t>
            </a:r>
          </a:p>
        </p:txBody>
      </p:sp>
      <p:pic>
        <p:nvPicPr>
          <p:cNvPr id="5" name="Picture 94" descr="GLASTsat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42550" flipH="1">
            <a:off x="4190876" y="841964"/>
            <a:ext cx="4651309" cy="1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1097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146947"/>
            <a:ext cx="9020175" cy="25895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497433"/>
            <a:ext cx="4671195" cy="13057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361" y="3917085"/>
            <a:ext cx="5382034" cy="580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091" y="2611287"/>
            <a:ext cx="853123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Contrainte du fond d’ondes gravitationnelles </a:t>
            </a:r>
            <a:r>
              <a:rPr lang="fr-FR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nHz</a:t>
            </a:r>
            <a:r>
              <a:rPr lang="fr-FR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r-FR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par la chronométrie en rayons gamma </a:t>
            </a:r>
          </a:p>
          <a:p>
            <a:pPr algn="r"/>
            <a:r>
              <a:rPr lang="fr-FR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d’un réseau de pulsars.</a:t>
            </a: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fr-FR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fr-FR" sz="1600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nHz</a:t>
            </a:r>
            <a:r>
              <a:rPr lang="fr-FR" sz="16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= nano Hertz = un milliardième de cycle par second = un cycle en 32 ans.</a:t>
            </a:r>
          </a:p>
          <a:p>
            <a:pPr algn="r"/>
            <a:r>
              <a:rPr lang="fr-FR" sz="1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« plusieurs années »</a:t>
            </a:r>
            <a:endParaRPr lang="it-IT" sz="1200" i="1" dirty="0"/>
          </a:p>
        </p:txBody>
      </p:sp>
      <p:sp>
        <p:nvSpPr>
          <p:cNvPr id="6" name="Rectangle 5"/>
          <p:cNvSpPr/>
          <p:nvPr/>
        </p:nvSpPr>
        <p:spPr>
          <a:xfrm rot="21134645">
            <a:off x="2290354" y="850325"/>
            <a:ext cx="6369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/>
            <a:r>
              <a:rPr lang="fr-FR" sz="1600" b="1" i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i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personne imaginait que Fermi LAT chercherait les ondes gravitationnelles.</a:t>
            </a:r>
          </a:p>
        </p:txBody>
      </p:sp>
      <p:sp>
        <p:nvSpPr>
          <p:cNvPr id="7" name="Ellipse 6"/>
          <p:cNvSpPr/>
          <p:nvPr/>
        </p:nvSpPr>
        <p:spPr>
          <a:xfrm>
            <a:off x="5928364" y="5013576"/>
            <a:ext cx="1114697" cy="429280"/>
          </a:xfrm>
          <a:prstGeom prst="ellipse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145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0" y="81280"/>
            <a:ext cx="797705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Matthew Kerr a diverses flèches à son arc. Il s’y est mis et…</a:t>
            </a:r>
          </a:p>
          <a:p>
            <a:pPr marL="514350" indent="-514350" algn="r"/>
            <a:r>
              <a:rPr lang="fr-FR" sz="24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ça marche!</a:t>
            </a:r>
            <a:endParaRPr lang="fr-FR" sz="2000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 la mesure radio </a:t>
            </a:r>
            <a:r>
              <a:rPr lang="fr-FR" sz="20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est vraie,</a:t>
            </a:r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dans 5 ans, nous serons en haut de leur gamme d’incertitude ; </a:t>
            </a: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dans 10 ans, on couvre toute la gamme.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99" y="2723717"/>
            <a:ext cx="6060099" cy="3981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6"/>
              <p:cNvSpPr txBox="1"/>
              <p:nvPr/>
            </p:nvSpPr>
            <p:spPr>
              <a:xfrm>
                <a:off x="3526970" y="2043997"/>
                <a:ext cx="4552021" cy="51360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9900"/>
                    </a:solidFill>
                    <a:latin typeface="Helvetica Neue"/>
                  </a:rPr>
                  <a:t>Result: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𝐠𝐰𝐛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p>
                  </m:oMath>
                </a14:m>
                <a:endParaRPr lang="en-US" sz="2400" b="1" dirty="0">
                  <a:solidFill>
                    <a:srgbClr val="009900"/>
                  </a:solidFill>
                  <a:latin typeface="Helvetica Neue"/>
                </a:endParaRPr>
              </a:p>
            </p:txBody>
          </p:sp>
        </mc:Choice>
        <mc:Fallback xmlns="">
          <p:sp>
            <p:nvSpPr>
              <p:cNvPr id="4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970" y="2043997"/>
                <a:ext cx="4552021" cy="513602"/>
              </a:xfrm>
              <a:prstGeom prst="rect">
                <a:avLst/>
              </a:prstGeom>
              <a:blipFill>
                <a:blip r:embed="rId3"/>
                <a:stretch>
                  <a:fillRect t="-4444" b="-13333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8360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90286"/>
            <a:ext cx="9020175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mesures gamma &amp; radio sont hautement complémentaires.</a:t>
            </a:r>
          </a:p>
          <a:p>
            <a:pPr marL="514350" indent="-514350"/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fr-FR" sz="24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Maitriser les incertitudes…</a:t>
            </a:r>
          </a:p>
          <a:p>
            <a:pPr marL="514350" indent="-514350"/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 milieu interstellaire perturbe le signal radio, de façon variable dans le temps.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interférences terrestres aussi.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radio télescopes s’améliorent </a:t>
            </a:r>
            <a:r>
              <a:rPr lang="fr-FR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(changent)</a:t>
            </a: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régulièrement.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équipes radio font un énorme boulot de corrections.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Qui est probablement bien fait… 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gammas sont insensibles au milieu interstellaire.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 LAT est un instrument méga-stable.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Quand un nouveau MSP gamma stable est trouvé, nos &gt;15 ans de données sont utilisables.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79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90286"/>
            <a:ext cx="902017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Conclusions</a:t>
            </a:r>
          </a:p>
          <a:p>
            <a:pPr marL="514350" indent="-514350" algn="l"/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Une 2</a:t>
            </a:r>
            <a:r>
              <a:rPr lang="fr-FR" sz="2800" baseline="30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ième</a:t>
            </a:r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fenêtre gravitationnelle sur l’Univers s’ouvre.</a:t>
            </a:r>
          </a:p>
          <a:p>
            <a:pPr marL="514350" indent="-514350" algn="l"/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LISA, vers 2035, ouvrira une 3</a:t>
            </a:r>
            <a:r>
              <a:rPr lang="fr-FR" sz="2800" baseline="30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ième</a:t>
            </a:r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l"/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pulsars en rayons gamma nous font des bonnes surprises.</a:t>
            </a:r>
          </a:p>
          <a:p>
            <a:pPr marL="514350" indent="-514350"/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/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Fin</a:t>
            </a:r>
            <a:endParaRPr lang="fr-FR" sz="2800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39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 7" descr="eLis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35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AutoShape 2" descr="Afficher l'image d'origine"/>
          <p:cNvSpPr>
            <a:spLocks noChangeAspect="1" noChangeArrowheads="1"/>
          </p:cNvSpPr>
          <p:nvPr/>
        </p:nvSpPr>
        <p:spPr bwMode="auto">
          <a:xfrm>
            <a:off x="155575" y="-2201863"/>
            <a:ext cx="6057900" cy="459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828" name="AutoShape 4" descr="Afficher l'image d'origine"/>
          <p:cNvSpPr>
            <a:spLocks noChangeAspect="1" noChangeArrowheads="1"/>
          </p:cNvSpPr>
          <p:nvPr/>
        </p:nvSpPr>
        <p:spPr bwMode="auto">
          <a:xfrm>
            <a:off x="155575" y="-2201863"/>
            <a:ext cx="6057900" cy="459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829" name="AutoShape 6" descr="Afficher l'image d'origine"/>
          <p:cNvSpPr>
            <a:spLocks noChangeAspect="1" noChangeArrowheads="1"/>
          </p:cNvSpPr>
          <p:nvPr/>
        </p:nvSpPr>
        <p:spPr bwMode="auto">
          <a:xfrm>
            <a:off x="155575" y="-2201863"/>
            <a:ext cx="6057900" cy="459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0" y="588963"/>
            <a:ext cx="3357563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fr-F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fr-FR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Pathfinder</a:t>
            </a:r>
            <a:r>
              <a:rPr lang="fr-FR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algn="l">
              <a:defRPr/>
            </a:pPr>
            <a:r>
              <a:rPr lang="fr-FR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arrivé à L1 début 2016.</a:t>
            </a:r>
          </a:p>
          <a:p>
            <a:pPr algn="l">
              <a:defRPr/>
            </a:pPr>
            <a:endParaRPr lang="en-US" sz="1050" dirty="0">
              <a:solidFill>
                <a:srgbClr val="FFFF00"/>
              </a:solidFill>
            </a:endParaRPr>
          </a:p>
          <a:p>
            <a:pPr algn="l">
              <a:defRPr/>
            </a:pPr>
            <a:r>
              <a:rPr lang="en-US" sz="1050" dirty="0">
                <a:solidFill>
                  <a:srgbClr val="FFFF00"/>
                </a:solidFill>
              </a:rPr>
              <a:t>L1: 1,5 million km de la Terre </a:t>
            </a:r>
            <a:r>
              <a:rPr lang="en-US" sz="1050" dirty="0" err="1">
                <a:solidFill>
                  <a:srgbClr val="FFFF00"/>
                </a:solidFill>
              </a:rPr>
              <a:t>vers</a:t>
            </a:r>
            <a:r>
              <a:rPr lang="en-US" sz="1050" dirty="0">
                <a:solidFill>
                  <a:srgbClr val="FFFF00"/>
                </a:solidFill>
              </a:rPr>
              <a:t> le Soleil.</a:t>
            </a:r>
          </a:p>
          <a:p>
            <a:pPr algn="l">
              <a:defRPr/>
            </a:pPr>
            <a:endParaRPr lang="fr-FR" sz="14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fr-FR" sz="14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Performances supérieures aux attentes.</a:t>
            </a:r>
          </a:p>
          <a:p>
            <a:pPr algn="l">
              <a:defRPr/>
            </a:pPr>
            <a:endParaRPr lang="fr-FR" sz="14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en-US" sz="1400" dirty="0">
                <a:solidFill>
                  <a:srgbClr val="FFFF00"/>
                </a:solidFill>
              </a:rPr>
              <a:t>Lisa </a:t>
            </a:r>
            <a:r>
              <a:rPr lang="en-US" sz="1400" dirty="0" err="1">
                <a:solidFill>
                  <a:srgbClr val="FFFF00"/>
                </a:solidFill>
              </a:rPr>
              <a:t>lancé</a:t>
            </a:r>
            <a:r>
              <a:rPr lang="en-US" sz="1400" dirty="0">
                <a:solidFill>
                  <a:srgbClr val="FFFF00"/>
                </a:solidFill>
              </a:rPr>
              <a:t> en 2034? </a:t>
            </a:r>
            <a:r>
              <a:rPr lang="en-US" sz="1400" dirty="0" err="1">
                <a:solidFill>
                  <a:srgbClr val="FFFF00"/>
                </a:solidFill>
              </a:rPr>
              <a:t>Ou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avant</a:t>
            </a:r>
            <a:r>
              <a:rPr lang="en-US" sz="1400" dirty="0">
                <a:solidFill>
                  <a:srgbClr val="FFFF00"/>
                </a:solidFill>
              </a:rPr>
              <a:t>!</a:t>
            </a:r>
            <a:endParaRPr lang="fr-FR" sz="1400" dirty="0">
              <a:solidFill>
                <a:srgbClr val="FFFF00"/>
              </a:solidFill>
            </a:endParaRPr>
          </a:p>
          <a:p>
            <a:pPr algn="l">
              <a:defRPr/>
            </a:pPr>
            <a:endParaRPr lang="fr-FR" sz="14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fr-FR" sz="1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Verra les mêmes systèmes binaires,</a:t>
            </a:r>
          </a:p>
          <a:p>
            <a:pPr algn="l">
              <a:defRPr/>
            </a:pPr>
            <a:r>
              <a:rPr lang="fr-FR" sz="1400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mais</a:t>
            </a:r>
            <a:r>
              <a:rPr lang="fr-FR" sz="1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dix ans plus tôt.</a:t>
            </a:r>
          </a:p>
          <a:p>
            <a:pPr algn="l">
              <a:defRPr/>
            </a:pPr>
            <a:endParaRPr lang="fr-FR" sz="1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fr-FR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(signal cumulé, pas instantané.)</a:t>
            </a:r>
          </a:p>
        </p:txBody>
      </p:sp>
      <p:pic>
        <p:nvPicPr>
          <p:cNvPr id="77831" name="Picture 2" descr="http://www.ligo.org/science/GW-Overview/images/inspiral_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11563"/>
            <a:ext cx="32353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2" y="455861"/>
            <a:ext cx="9069461" cy="6357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580" y="44624"/>
            <a:ext cx="3004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plot “P – </a:t>
            </a:r>
            <a:r>
              <a:rPr lang="en-US" sz="2400" dirty="0" err="1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Ppoint</a:t>
            </a:r>
            <a:r>
              <a:rPr lang="en-US" sz="2400" dirty="0">
                <a:solidFill>
                  <a:srgbClr val="4E1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835696" y="539969"/>
            <a:ext cx="2071807" cy="914620"/>
            <a:chOff x="1835696" y="539969"/>
            <a:chExt cx="2071807" cy="914620"/>
          </a:xfrm>
        </p:grpSpPr>
        <p:sp>
          <p:nvSpPr>
            <p:cNvPr id="2" name="Rectangle 1"/>
            <p:cNvSpPr/>
            <p:nvPr/>
          </p:nvSpPr>
          <p:spPr>
            <a:xfrm>
              <a:off x="1835696" y="539969"/>
              <a:ext cx="180209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4E1DC7"/>
                  </a:solidFill>
                  <a:latin typeface="+mn-lt"/>
                  <a:cs typeface="Arial" pitchFamily="34" charset="0"/>
                </a:rPr>
                <a:t>Jeunes</a:t>
              </a:r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</a:rPr>
                <a:t>, </a:t>
              </a:r>
              <a:r>
                <a:rPr lang="en-US" dirty="0" err="1">
                  <a:solidFill>
                    <a:srgbClr val="4E1DC7"/>
                  </a:solidFill>
                  <a:latin typeface="+mn-lt"/>
                  <a:cs typeface="Arial" pitchFamily="34" charset="0"/>
                </a:rPr>
                <a:t>rapide</a:t>
              </a:r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</a:rPr>
                <a:t>,</a:t>
              </a:r>
            </a:p>
            <a:p>
              <a:r>
                <a:rPr lang="en-US" dirty="0" err="1">
                  <a:solidFill>
                    <a:srgbClr val="4E1DC7"/>
                  </a:solidFill>
                  <a:latin typeface="+mn-lt"/>
                  <a:cs typeface="Arial" pitchFamily="34" charset="0"/>
                </a:rPr>
                <a:t>grande</a:t>
              </a:r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</a:rPr>
                <a:t> puissance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602339" y="1116035"/>
              <a:ext cx="13051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</a:rPr>
                <a:t>Le </a:t>
              </a:r>
              <a:r>
                <a:rPr lang="en-US" dirty="0" err="1">
                  <a:solidFill>
                    <a:srgbClr val="4E1DC7"/>
                  </a:solidFill>
                  <a:latin typeface="+mn-lt"/>
                  <a:cs typeface="Arial" pitchFamily="34" charset="0"/>
                </a:rPr>
                <a:t>Crabe</a:t>
              </a:r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dirty="0">
                  <a:solidFill>
                    <a:srgbClr val="4E1DC7"/>
                  </a:solidFill>
                  <a:latin typeface="+mn-lt"/>
                  <a:cs typeface="Arial" pitchFamily="34" charset="0"/>
                  <a:sym typeface="Wingdings" panose="05000000000000000000" pitchFamily="2" charset="2"/>
                </a:rPr>
                <a:t></a:t>
              </a:r>
              <a:endParaRPr lang="fr-FR" dirty="0">
                <a:latin typeface="+mn-lt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 rot="19075244">
            <a:off x="4316235" y="3870719"/>
            <a:ext cx="4608954" cy="113877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4E1DC7"/>
                </a:solidFill>
                <a:latin typeface="+mn-lt"/>
                <a:cs typeface="Arial" pitchFamily="34" charset="0"/>
              </a:rPr>
              <a:t>Le </a:t>
            </a:r>
            <a:r>
              <a:rPr lang="en-US" sz="2800" dirty="0" err="1">
                <a:solidFill>
                  <a:srgbClr val="4E1DC7"/>
                </a:solidFill>
                <a:latin typeface="+mn-lt"/>
                <a:cs typeface="Arial" pitchFamily="34" charset="0"/>
              </a:rPr>
              <a:t>cimetière</a:t>
            </a:r>
            <a:r>
              <a:rPr lang="en-US" sz="2800" dirty="0">
                <a:solidFill>
                  <a:srgbClr val="4E1DC7"/>
                </a:solidFill>
                <a:latin typeface="+mn-lt"/>
                <a:cs typeface="Arial" pitchFamily="34" charset="0"/>
              </a:rPr>
              <a:t> radio.</a:t>
            </a:r>
          </a:p>
          <a:p>
            <a:r>
              <a:rPr lang="en-US" sz="2000" dirty="0">
                <a:solidFill>
                  <a:srgbClr val="4E1DC7"/>
                </a:solidFill>
                <a:latin typeface="+mn-lt"/>
                <a:cs typeface="Arial" pitchFamily="34" charset="0"/>
              </a:rPr>
              <a:t>Les gammas </a:t>
            </a:r>
            <a:r>
              <a:rPr lang="en-US" sz="2000" dirty="0" err="1">
                <a:solidFill>
                  <a:srgbClr val="4E1DC7"/>
                </a:solidFill>
                <a:latin typeface="+mn-lt"/>
                <a:cs typeface="Arial" pitchFamily="34" charset="0"/>
              </a:rPr>
              <a:t>cessent</a:t>
            </a:r>
            <a:r>
              <a:rPr lang="en-US" sz="2000" dirty="0">
                <a:solidFill>
                  <a:srgbClr val="4E1DC7"/>
                </a:solidFill>
                <a:latin typeface="+mn-lt"/>
                <a:cs typeface="Arial" pitchFamily="34" charset="0"/>
              </a:rPr>
              <a:t> pour plus petit </a:t>
            </a:r>
            <a:r>
              <a:rPr lang="en-US" sz="2000" dirty="0">
                <a:solidFill>
                  <a:srgbClr val="4E1DC7"/>
                </a:solidFill>
                <a:latin typeface="Symbol" panose="05050102010706020507" pitchFamily="18" charset="2"/>
                <a:cs typeface="Arial" pitchFamily="34" charset="0"/>
              </a:rPr>
              <a:t>t</a:t>
            </a:r>
            <a:r>
              <a:rPr lang="en-US" sz="2000" dirty="0">
                <a:solidFill>
                  <a:srgbClr val="4E1DC7"/>
                </a:solidFill>
                <a:latin typeface="+mn-lt"/>
                <a:cs typeface="Arial" pitchFamily="34" charset="0"/>
              </a:rPr>
              <a:t>, </a:t>
            </a:r>
          </a:p>
          <a:p>
            <a:r>
              <a:rPr lang="en-US" sz="2000" dirty="0">
                <a:solidFill>
                  <a:srgbClr val="4E1DC7"/>
                </a:solidFill>
                <a:latin typeface="+mn-lt"/>
                <a:cs typeface="Arial" pitchFamily="34" charset="0"/>
              </a:rPr>
              <a:t>plus grand Ė.</a:t>
            </a:r>
            <a:endParaRPr lang="en-US" sz="1400" dirty="0">
              <a:solidFill>
                <a:srgbClr val="4E1DC7"/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173413">
            <a:off x="812266" y="3762812"/>
            <a:ext cx="4608954" cy="67710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4E1DC7"/>
                </a:solidFill>
                <a:latin typeface="+mn-lt"/>
                <a:cs typeface="Arial" pitchFamily="34" charset="0"/>
              </a:rPr>
              <a:t>MSPs = pulsars millisecond</a:t>
            </a:r>
          </a:p>
          <a:p>
            <a:r>
              <a:rPr lang="en-US" sz="1800" i="1" dirty="0">
                <a:solidFill>
                  <a:srgbClr val="4E1DC7"/>
                </a:solidFill>
                <a:latin typeface="+mn-lt"/>
                <a:cs typeface="Arial" pitchFamily="34" charset="0"/>
              </a:rPr>
              <a:t>les </a:t>
            </a:r>
            <a:r>
              <a:rPr lang="en-US" sz="1800" i="1" dirty="0" err="1">
                <a:solidFill>
                  <a:srgbClr val="4E1DC7"/>
                </a:solidFill>
                <a:latin typeface="+mn-lt"/>
                <a:cs typeface="Arial" pitchFamily="34" charset="0"/>
              </a:rPr>
              <a:t>meilleures</a:t>
            </a:r>
            <a:r>
              <a:rPr lang="en-US" sz="1800" i="1" dirty="0">
                <a:solidFill>
                  <a:srgbClr val="4E1DC7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i="1" dirty="0" err="1">
                <a:solidFill>
                  <a:srgbClr val="4E1DC7"/>
                </a:solidFill>
                <a:latin typeface="+mn-lt"/>
                <a:cs typeface="Arial" pitchFamily="34" charset="0"/>
              </a:rPr>
              <a:t>horloges</a:t>
            </a:r>
            <a:r>
              <a:rPr lang="en-US" sz="1800" i="1" dirty="0">
                <a:solidFill>
                  <a:srgbClr val="4E1DC7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i="1" dirty="0" err="1">
                <a:solidFill>
                  <a:srgbClr val="4E1DC7"/>
                </a:solidFill>
                <a:latin typeface="+mn-lt"/>
                <a:cs typeface="Arial" pitchFamily="34" charset="0"/>
              </a:rPr>
              <a:t>naturelles</a:t>
            </a:r>
            <a:r>
              <a:rPr lang="en-US" sz="1800" i="1" dirty="0">
                <a:solidFill>
                  <a:srgbClr val="4E1DC7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i="1" dirty="0" err="1">
                <a:solidFill>
                  <a:srgbClr val="4E1DC7"/>
                </a:solidFill>
                <a:latin typeface="+mn-lt"/>
                <a:cs typeface="Arial" pitchFamily="34" charset="0"/>
              </a:rPr>
              <a:t>connues</a:t>
            </a:r>
            <a:r>
              <a:rPr lang="en-US" sz="1800" i="1" dirty="0">
                <a:solidFill>
                  <a:srgbClr val="4E1DC7"/>
                </a:solidFill>
                <a:latin typeface="+mn-lt"/>
                <a:cs typeface="Arial" pitchFamily="34" charset="0"/>
              </a:rPr>
              <a:t>.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395536" y="1556792"/>
            <a:ext cx="6457569" cy="1778817"/>
            <a:chOff x="866465" y="570063"/>
            <a:chExt cx="6457569" cy="1778817"/>
          </a:xfrm>
        </p:grpSpPr>
        <p:grpSp>
          <p:nvGrpSpPr>
            <p:cNvPr id="13" name="Groupe 12"/>
            <p:cNvGrpSpPr/>
            <p:nvPr/>
          </p:nvGrpSpPr>
          <p:grpSpPr>
            <a:xfrm>
              <a:off x="5653232" y="570063"/>
              <a:ext cx="1670802" cy="1778817"/>
              <a:chOff x="6159557" y="979747"/>
              <a:chExt cx="759254" cy="1278797"/>
            </a:xfrm>
          </p:grpSpPr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 rot="20403165">
                <a:off x="6159557" y="979747"/>
                <a:ext cx="541338" cy="1192213"/>
              </a:xfrm>
              <a:prstGeom prst="line">
                <a:avLst/>
              </a:prstGeom>
              <a:noFill/>
              <a:ln w="76200" cmpd="tri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Freeform 21"/>
              <p:cNvSpPr>
                <a:spLocks/>
              </p:cNvSpPr>
              <p:nvPr/>
            </p:nvSpPr>
            <p:spPr bwMode="auto">
              <a:xfrm rot="20403165">
                <a:off x="6184000" y="1245719"/>
                <a:ext cx="149225" cy="1012825"/>
              </a:xfrm>
              <a:custGeom>
                <a:avLst/>
                <a:gdLst>
                  <a:gd name="T0" fmla="*/ 0 w 94"/>
                  <a:gd name="T1" fmla="*/ 0 h 638"/>
                  <a:gd name="T2" fmla="*/ 80 w 94"/>
                  <a:gd name="T3" fmla="*/ 297 h 638"/>
                  <a:gd name="T4" fmla="*/ 87 w 94"/>
                  <a:gd name="T5" fmla="*/ 638 h 638"/>
                  <a:gd name="T6" fmla="*/ 0 60000 65536"/>
                  <a:gd name="T7" fmla="*/ 0 60000 65536"/>
                  <a:gd name="T8" fmla="*/ 0 60000 65536"/>
                  <a:gd name="T9" fmla="*/ 0 w 94"/>
                  <a:gd name="T10" fmla="*/ 0 h 638"/>
                  <a:gd name="T11" fmla="*/ 94 w 94"/>
                  <a:gd name="T12" fmla="*/ 638 h 6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4" h="638">
                    <a:moveTo>
                      <a:pt x="0" y="0"/>
                    </a:moveTo>
                    <a:cubicBezTo>
                      <a:pt x="33" y="95"/>
                      <a:pt x="66" y="191"/>
                      <a:pt x="80" y="297"/>
                    </a:cubicBezTo>
                    <a:cubicBezTo>
                      <a:pt x="94" y="403"/>
                      <a:pt x="86" y="581"/>
                      <a:pt x="87" y="638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22"/>
              <p:cNvSpPr>
                <a:spLocks/>
              </p:cNvSpPr>
              <p:nvPr/>
            </p:nvSpPr>
            <p:spPr bwMode="auto">
              <a:xfrm rot="20403165">
                <a:off x="6288573" y="1015876"/>
                <a:ext cx="630238" cy="698500"/>
              </a:xfrm>
              <a:custGeom>
                <a:avLst/>
                <a:gdLst>
                  <a:gd name="T0" fmla="*/ 0 w 397"/>
                  <a:gd name="T1" fmla="*/ 0 h 440"/>
                  <a:gd name="T2" fmla="*/ 180 w 397"/>
                  <a:gd name="T3" fmla="*/ 273 h 440"/>
                  <a:gd name="T4" fmla="*/ 397 w 397"/>
                  <a:gd name="T5" fmla="*/ 440 h 440"/>
                  <a:gd name="T6" fmla="*/ 0 60000 65536"/>
                  <a:gd name="T7" fmla="*/ 0 60000 65536"/>
                  <a:gd name="T8" fmla="*/ 0 60000 65536"/>
                  <a:gd name="T9" fmla="*/ 0 w 397"/>
                  <a:gd name="T10" fmla="*/ 0 h 440"/>
                  <a:gd name="T11" fmla="*/ 397 w 397"/>
                  <a:gd name="T12" fmla="*/ 440 h 4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7" h="440">
                    <a:moveTo>
                      <a:pt x="0" y="0"/>
                    </a:moveTo>
                    <a:cubicBezTo>
                      <a:pt x="57" y="100"/>
                      <a:pt x="114" y="200"/>
                      <a:pt x="180" y="273"/>
                    </a:cubicBezTo>
                    <a:cubicBezTo>
                      <a:pt x="246" y="346"/>
                      <a:pt x="321" y="393"/>
                      <a:pt x="397" y="44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4" name="Rectangle 2056"/>
            <p:cNvSpPr>
              <a:spLocks noChangeArrowheads="1"/>
            </p:cNvSpPr>
            <p:nvPr/>
          </p:nvSpPr>
          <p:spPr bwMode="auto">
            <a:xfrm>
              <a:off x="866465" y="1326391"/>
              <a:ext cx="3993567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fr-FR" sz="2000" dirty="0">
                  <a:latin typeface="Arial" charset="0"/>
                  <a:cs typeface="Arial" charset="0"/>
                </a:rPr>
                <a:t>Ils ralentissent en vieillissant </a:t>
              </a:r>
              <a:r>
                <a:rPr lang="fr-FR" sz="2000" dirty="0">
                  <a:latin typeface="Arial" charset="0"/>
                  <a:cs typeface="Arial" charset="0"/>
                  <a:sym typeface="Wingdings" panose="05000000000000000000" pitchFamily="2" charset="2"/>
                </a:rPr>
                <a:t></a:t>
              </a:r>
              <a:endParaRPr lang="fr-FR" sz="20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18" name="AutoShape 2064"/>
          <p:cNvSpPr>
            <a:spLocks noChangeArrowheads="1"/>
          </p:cNvSpPr>
          <p:nvPr/>
        </p:nvSpPr>
        <p:spPr bwMode="auto">
          <a:xfrm rot="3329887">
            <a:off x="5449525" y="1651318"/>
            <a:ext cx="1383796" cy="4851556"/>
          </a:xfrm>
          <a:prstGeom prst="curvedLeftArrow">
            <a:avLst>
              <a:gd name="adj1" fmla="val 73587"/>
              <a:gd name="adj2" fmla="val 14717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08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age 4" descr="NANOGrav_nra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73450"/>
            <a:ext cx="4325938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80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Description de cette image, également commentée ci-aprè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5025726"/>
            <a:ext cx="2095500" cy="157162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15378" y="-27384"/>
            <a:ext cx="3431837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  <a:latin typeface="+mn-lt"/>
              </a:rPr>
              <a:t>PSRs</a:t>
            </a:r>
            <a:r>
              <a:rPr lang="fr-FR" dirty="0">
                <a:solidFill>
                  <a:srgbClr val="002060"/>
                </a:solidFill>
                <a:latin typeface="+mn-lt"/>
              </a:rPr>
              <a:t> J0737-3039 A et B,</a:t>
            </a:r>
          </a:p>
          <a:p>
            <a:r>
              <a:rPr lang="fr-FR" dirty="0">
                <a:solidFill>
                  <a:srgbClr val="002060"/>
                </a:solidFill>
                <a:latin typeface="+mn-lt"/>
              </a:rPr>
              <a:t>découvert en 2003.</a:t>
            </a:r>
          </a:p>
          <a:p>
            <a:r>
              <a:rPr lang="fr-FR" i="1" dirty="0">
                <a:solidFill>
                  <a:srgbClr val="002060"/>
                </a:solidFill>
                <a:latin typeface="+mn-lt"/>
              </a:rPr>
              <a:t>Mesures affinées en permanence…</a:t>
            </a:r>
            <a:endParaRPr lang="fr-FR" i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7984" y="548680"/>
            <a:ext cx="4147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9900"/>
                </a:solidFill>
                <a:latin typeface="+mn-lt"/>
              </a:rPr>
              <a:t>La théorie d’Einstein reste la meilleure…</a:t>
            </a:r>
          </a:p>
        </p:txBody>
      </p:sp>
    </p:spTree>
    <p:extLst>
      <p:ext uri="{BB962C8B-B14F-4D97-AF65-F5344CB8AC3E}">
        <p14:creationId xmlns:p14="http://schemas.microsoft.com/office/powerpoint/2010/main" val="602327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o Black Holes Merge into 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219075" y="111125"/>
            <a:ext cx="8801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fr-FR" dirty="0">
              <a:solidFill>
                <a:schemeClr val="bg1"/>
              </a:solidFill>
              <a:latin typeface="Arial Unicode MS" pitchFamily="34" charset="-128"/>
              <a:sym typeface="Wingdings" pitchFamily="2" charset="2"/>
            </a:endParaRPr>
          </a:p>
          <a:p>
            <a:pPr algn="l"/>
            <a:r>
              <a:rPr lang="fr-FR" dirty="0">
                <a:solidFill>
                  <a:schemeClr val="bg1"/>
                </a:solidFill>
                <a:latin typeface="Arial Unicode MS" pitchFamily="34" charset="-128"/>
                <a:sym typeface="Wingdings" pitchFamily="2" charset="2"/>
              </a:rPr>
              <a:t>Déviation de la lumière d’une étoile qui passe près d’un objet massif. </a:t>
            </a:r>
          </a:p>
          <a:p>
            <a:pPr lvl="1" algn="l"/>
            <a:r>
              <a:rPr lang="fr-FR" dirty="0">
                <a:solidFill>
                  <a:schemeClr val="bg1"/>
                </a:solidFill>
                <a:latin typeface="Arial Unicode MS" pitchFamily="34" charset="-128"/>
                <a:sym typeface="Wingdings" pitchFamily="2" charset="2"/>
              </a:rPr>
              <a:t>Prédite par Einstein, 1915.</a:t>
            </a:r>
          </a:p>
          <a:p>
            <a:pPr algn="l"/>
            <a:r>
              <a:rPr lang="fr-FR" dirty="0">
                <a:solidFill>
                  <a:schemeClr val="bg1"/>
                </a:solidFill>
                <a:latin typeface="Arial Unicode MS" pitchFamily="34" charset="-128"/>
                <a:sym typeface="Wingdings" pitchFamily="2" charset="2"/>
              </a:rPr>
              <a:t>Observée par Eddington lors d’un éclipse solaire, 1919.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60563"/>
            <a:ext cx="9156700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90286"/>
            <a:ext cx="9020175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fr-FR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Capter des Ondes Gravitationnelles avec des Pulsars</a:t>
            </a:r>
          </a:p>
          <a:p>
            <a:pPr marL="514350" indent="-514350" algn="l"/>
            <a:endParaRPr lang="fr-FR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pulsars sont les meilleures horloges naturelles connues parce que les étoiles à neutrons, très compactes, tournent très régulièrement.</a:t>
            </a: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faisceaux qu'émettent certaines étoiles à neutrons balaient la Terre de façon prévisible à mieux d'une microseconde.</a:t>
            </a: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Les temps d'arrivée des pulsations sont légèrement perturbées quand des ondes gravitationnelles traversent la Terre et/ou le pulsar.</a:t>
            </a: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endParaRPr lang="fr-FR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/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Des radio télescopes mesurent, et le télescope spatiale de rayons gamma </a:t>
            </a:r>
            <a:r>
              <a:rPr lang="fr-FR" sz="20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Fermi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contraint, les déformations d'espace-temps induites par des paires de trous noirs </a:t>
            </a:r>
            <a:r>
              <a:rPr lang="fr-FR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supermassifs</a:t>
            </a:r>
            <a:r>
              <a:rPr lang="fr-F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au cœur de galaxies lointaines.</a:t>
            </a:r>
            <a:endParaRPr lang="fr-FR" sz="2000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337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" y="4984750"/>
            <a:ext cx="62579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96689"/>
            <a:ext cx="2949320" cy="181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0975" y="22225"/>
            <a:ext cx="642302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95761" y="87313"/>
            <a:ext cx="29803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fr-FR" sz="3600" dirty="0">
                <a:solidFill>
                  <a:srgbClr val="000099"/>
                </a:solidFill>
              </a:rPr>
              <a:t>Qu’a-t-on vu?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0451" y="5760239"/>
            <a:ext cx="4185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>
                <a:solidFill>
                  <a:srgbClr val="000099"/>
                </a:solidFill>
              </a:rPr>
              <a:t>= Ondes gravitationnelles de la fusion d’un trou noir binaire</a:t>
            </a:r>
            <a:endParaRPr lang="fr-FR" sz="1200" i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571500" y="44450"/>
            <a:ext cx="7456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Wingdings" pitchFamily="2" charset="2"/>
              <a:buNone/>
            </a:pPr>
            <a:r>
              <a:rPr lang="en-US" sz="16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</a:rPr>
              <a:t>Les trous noirs </a:t>
            </a:r>
            <a:endParaRPr lang="fr-FR" sz="2000">
              <a:solidFill>
                <a:srgbClr val="000099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463" y="681038"/>
            <a:ext cx="4527550" cy="452437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buFont typeface="Wingdings" pitchFamily="2" charset="2"/>
              <a:buNone/>
              <a:defRPr/>
            </a:pPr>
            <a:r>
              <a:rPr lang="en-US" sz="1200" i="1" dirty="0">
                <a:solidFill>
                  <a:srgbClr val="000099"/>
                </a:solidFill>
              </a:rPr>
              <a:t>Explication 1: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000099"/>
                </a:solidFill>
              </a:rPr>
              <a:t>Vitesse</a:t>
            </a:r>
            <a:r>
              <a:rPr lang="en-US" sz="1400" dirty="0">
                <a:solidFill>
                  <a:srgbClr val="000099"/>
                </a:solidFill>
              </a:rPr>
              <a:t> de </a:t>
            </a:r>
            <a:r>
              <a:rPr lang="en-US" sz="1400" dirty="0" err="1">
                <a:solidFill>
                  <a:srgbClr val="000099"/>
                </a:solidFill>
              </a:rPr>
              <a:t>libération</a:t>
            </a:r>
            <a:r>
              <a:rPr lang="en-US" sz="1400" dirty="0">
                <a:solidFill>
                  <a:srgbClr val="000099"/>
                </a:solidFill>
              </a:rPr>
              <a:t> &gt; </a:t>
            </a:r>
            <a:r>
              <a:rPr lang="en-US" sz="1400" dirty="0" err="1">
                <a:solidFill>
                  <a:srgbClr val="000099"/>
                </a:solidFill>
              </a:rPr>
              <a:t>vitesse</a:t>
            </a:r>
            <a:r>
              <a:rPr lang="en-US" sz="1400" dirty="0">
                <a:solidFill>
                  <a:srgbClr val="000099"/>
                </a:solidFill>
              </a:rPr>
              <a:t> de la </a:t>
            </a:r>
            <a:r>
              <a:rPr lang="en-US" sz="1400" dirty="0" err="1">
                <a:solidFill>
                  <a:srgbClr val="000099"/>
                </a:solidFill>
              </a:rPr>
              <a:t>lumière</a:t>
            </a:r>
            <a:endParaRPr lang="en-US" sz="1400" dirty="0">
              <a:solidFill>
                <a:srgbClr val="000099"/>
              </a:solidFill>
            </a:endParaRPr>
          </a:p>
          <a:p>
            <a:pPr lvl="1">
              <a:buFont typeface="Wingdings" pitchFamily="2" charset="2"/>
              <a:buNone/>
              <a:defRPr/>
            </a:pPr>
            <a:r>
              <a:rPr lang="en-US" dirty="0" err="1">
                <a:solidFill>
                  <a:srgbClr val="000099"/>
                </a:solidFill>
              </a:rPr>
              <a:t>v</a:t>
            </a:r>
            <a:r>
              <a:rPr lang="en-US" baseline="-25000" dirty="0" err="1">
                <a:solidFill>
                  <a:srgbClr val="000099"/>
                </a:solidFill>
              </a:rPr>
              <a:t>Lib</a:t>
            </a:r>
            <a:r>
              <a:rPr lang="en-US" dirty="0">
                <a:solidFill>
                  <a:srgbClr val="000099"/>
                </a:solidFill>
              </a:rPr>
              <a:t> &gt; c</a:t>
            </a:r>
          </a:p>
          <a:p>
            <a:pPr lvl="1">
              <a:buFont typeface="Wingdings" pitchFamily="2" charset="2"/>
              <a:buNone/>
              <a:defRPr/>
            </a:pPr>
            <a:endParaRPr lang="en-US" dirty="0">
              <a:solidFill>
                <a:srgbClr val="000099"/>
              </a:solidFill>
            </a:endParaRPr>
          </a:p>
          <a:p>
            <a:pPr lvl="1">
              <a:buFont typeface="Wingdings" pitchFamily="2" charset="2"/>
              <a:buNone/>
              <a:defRPr/>
            </a:pPr>
            <a:endParaRPr lang="en-US" dirty="0">
              <a:solidFill>
                <a:srgbClr val="000099"/>
              </a:solidFill>
            </a:endParaRPr>
          </a:p>
          <a:p>
            <a:pPr lvl="1">
              <a:buFont typeface="Wingdings" pitchFamily="2" charset="2"/>
              <a:buNone/>
              <a:defRPr/>
            </a:pPr>
            <a:endParaRPr lang="en-US" dirty="0">
              <a:solidFill>
                <a:srgbClr val="000099"/>
              </a:solidFill>
            </a:endParaRPr>
          </a:p>
          <a:p>
            <a:pPr lvl="1">
              <a:buFont typeface="Wingdings" pitchFamily="2" charset="2"/>
              <a:buNone/>
              <a:defRPr/>
            </a:pPr>
            <a:endParaRPr lang="en-US" dirty="0">
              <a:solidFill>
                <a:srgbClr val="000099"/>
              </a:solidFill>
            </a:endParaRPr>
          </a:p>
          <a:p>
            <a:pPr lvl="1">
              <a:buFont typeface="Wingdings" pitchFamily="2" charset="2"/>
              <a:buNone/>
              <a:defRPr/>
            </a:pPr>
            <a:endParaRPr lang="fr-FR" dirty="0">
              <a:solidFill>
                <a:srgbClr val="000099"/>
              </a:solidFill>
            </a:endParaRPr>
          </a:p>
          <a:p>
            <a:pPr marL="514350" indent="-514350" algn="l">
              <a:defRPr/>
            </a:pPr>
            <a:r>
              <a:rPr lang="fr-FR" sz="2000" dirty="0">
                <a:solidFill>
                  <a:srgbClr val="000099"/>
                </a:solidFill>
              </a:rPr>
              <a:t>Pour la Terre: </a:t>
            </a:r>
            <a:r>
              <a:rPr lang="pt-B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40 320 km/h</a:t>
            </a:r>
          </a:p>
          <a:p>
            <a:pPr marL="514350" indent="-514350" algn="l">
              <a:defRPr/>
            </a:pPr>
            <a:r>
              <a:rPr lang="pt-BR" sz="2000" dirty="0">
                <a:solidFill>
                  <a:srgbClr val="000099"/>
                </a:solidFill>
              </a:rPr>
              <a:t>Pour la Lune:   </a:t>
            </a:r>
            <a:r>
              <a:rPr lang="pt-BR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8 640 km/h</a:t>
            </a:r>
          </a:p>
          <a:p>
            <a:pPr marL="514350" indent="-514350" algn="l">
              <a:defRPr/>
            </a:pPr>
            <a:endParaRPr lang="pt-BR" sz="2000" dirty="0">
              <a:solidFill>
                <a:srgbClr val="000099"/>
              </a:solidFill>
            </a:endParaRPr>
          </a:p>
          <a:p>
            <a:pPr marL="514350" lvl="1" indent="-514350" algn="l">
              <a:defRPr/>
            </a:pPr>
            <a:r>
              <a:rPr lang="pt-BR" sz="2000" dirty="0">
                <a:solidFill>
                  <a:srgbClr val="000099"/>
                </a:solidFill>
              </a:rPr>
              <a:t>M très grand et/ou </a:t>
            </a:r>
            <a:r>
              <a:rPr lang="pt-BR" sz="2000" i="1" dirty="0">
                <a:solidFill>
                  <a:srgbClr val="000099"/>
                </a:solidFill>
              </a:rPr>
              <a:t> r</a:t>
            </a:r>
            <a:r>
              <a:rPr lang="pt-BR" sz="2000" dirty="0">
                <a:solidFill>
                  <a:srgbClr val="000099"/>
                </a:solidFill>
              </a:rPr>
              <a:t> très petit,</a:t>
            </a:r>
            <a:r>
              <a:rPr lang="pt-BR" sz="2000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</a:t>
            </a:r>
            <a:r>
              <a:rPr lang="en-US" b="1" baseline="-25000" dirty="0" err="1">
                <a:solidFill>
                  <a:srgbClr val="C00000"/>
                </a:solidFill>
              </a:rPr>
              <a:t>Lib</a:t>
            </a:r>
            <a:r>
              <a:rPr lang="en-US" b="1" dirty="0">
                <a:solidFill>
                  <a:srgbClr val="C00000"/>
                </a:solidFill>
              </a:rPr>
              <a:t> &gt; c</a:t>
            </a:r>
            <a:r>
              <a:rPr lang="fr-FR" sz="2000" dirty="0">
                <a:solidFill>
                  <a:srgbClr val="000099"/>
                </a:solidFill>
              </a:rPr>
              <a:t>.</a:t>
            </a:r>
          </a:p>
          <a:p>
            <a:pPr marL="514350" lvl="1" indent="-514350" algn="l">
              <a:defRPr/>
            </a:pPr>
            <a:endParaRPr lang="fr-FR" sz="2000" dirty="0">
              <a:solidFill>
                <a:srgbClr val="000099"/>
              </a:solidFill>
            </a:endParaRPr>
          </a:p>
          <a:p>
            <a:pPr marL="514350" lvl="1" indent="-514350" algn="l">
              <a:defRPr/>
            </a:pPr>
            <a:r>
              <a:rPr lang="en-US" i="1" dirty="0" err="1">
                <a:solidFill>
                  <a:srgbClr val="000099"/>
                </a:solidFill>
              </a:rPr>
              <a:t>Mais</a:t>
            </a:r>
            <a:r>
              <a:rPr lang="en-US" i="1" dirty="0">
                <a:solidFill>
                  <a:srgbClr val="000099"/>
                </a:solidFill>
              </a:rPr>
              <a:t>!  </a:t>
            </a:r>
            <a:r>
              <a:rPr lang="en-US" dirty="0">
                <a:solidFill>
                  <a:srgbClr val="000099"/>
                </a:solidFill>
              </a:rPr>
              <a:t>   v&gt;c  </a:t>
            </a:r>
            <a:r>
              <a:rPr lang="en-US" dirty="0" err="1">
                <a:solidFill>
                  <a:srgbClr val="000099"/>
                </a:solidFill>
              </a:rPr>
              <a:t>est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intérdit</a:t>
            </a:r>
            <a:r>
              <a:rPr lang="en-US" dirty="0">
                <a:solidFill>
                  <a:srgbClr val="000099"/>
                </a:solidFill>
              </a:rPr>
              <a:t>, </a:t>
            </a:r>
          </a:p>
          <a:p>
            <a:pPr marL="514350" lvl="1" indent="-514350" algn="l">
              <a:defRPr/>
            </a:pPr>
            <a:r>
              <a:rPr lang="en-US" dirty="0" err="1">
                <a:solidFill>
                  <a:srgbClr val="000099"/>
                </a:solidFill>
              </a:rPr>
              <a:t>alors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rien</a:t>
            </a:r>
            <a:r>
              <a:rPr lang="en-US" dirty="0">
                <a:solidFill>
                  <a:srgbClr val="000099"/>
                </a:solidFill>
              </a:rPr>
              <a:t> ne </a:t>
            </a:r>
            <a:r>
              <a:rPr lang="en-US" dirty="0" err="1">
                <a:solidFill>
                  <a:srgbClr val="000099"/>
                </a:solidFill>
              </a:rPr>
              <a:t>s’échappe</a:t>
            </a:r>
            <a:r>
              <a:rPr lang="en-US" dirty="0">
                <a:solidFill>
                  <a:srgbClr val="000099"/>
                </a:solidFill>
              </a:rPr>
              <a:t> et le </a:t>
            </a:r>
            <a:r>
              <a:rPr lang="en-US" dirty="0" err="1">
                <a:solidFill>
                  <a:srgbClr val="000099"/>
                </a:solidFill>
              </a:rPr>
              <a:t>trou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est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NOIR</a:t>
            </a:r>
            <a:r>
              <a:rPr lang="en-US" dirty="0">
                <a:solidFill>
                  <a:srgbClr val="000099"/>
                </a:solidFill>
              </a:rPr>
              <a:t>. </a:t>
            </a:r>
          </a:p>
        </p:txBody>
      </p:sp>
      <p:pic>
        <p:nvPicPr>
          <p:cNvPr id="44036" name="Picture 4" descr="Résultat de recherche d'images pour &quot;vitesse d'échappemen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1643063"/>
            <a:ext cx="36322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3"/>
          <p:cNvSpPr>
            <a:spLocks noChangeArrowheads="1"/>
          </p:cNvSpPr>
          <p:nvPr/>
        </p:nvSpPr>
        <p:spPr bwMode="auto">
          <a:xfrm>
            <a:off x="4616450" y="674688"/>
            <a:ext cx="4457700" cy="61087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Wingdings" pitchFamily="2" charset="2"/>
              <a:buNone/>
            </a:pPr>
            <a:r>
              <a:rPr lang="en-US" sz="1200" i="1" dirty="0">
                <a:solidFill>
                  <a:srgbClr val="000099"/>
                </a:solidFill>
              </a:rPr>
              <a:t>Explication 2:</a:t>
            </a:r>
          </a:p>
          <a:p>
            <a:pPr lvl="1">
              <a:buFont typeface="Wingdings" pitchFamily="2" charset="2"/>
              <a:buNone/>
            </a:pPr>
            <a:r>
              <a:rPr lang="en-US" sz="1400" dirty="0">
                <a:solidFill>
                  <a:srgbClr val="000099"/>
                </a:solidFill>
              </a:rPr>
              <a:t>Si </a:t>
            </a:r>
            <a:r>
              <a:rPr lang="en-US" sz="1400" dirty="0" err="1">
                <a:solidFill>
                  <a:srgbClr val="000099"/>
                </a:solidFill>
              </a:rPr>
              <a:t>rien</a:t>
            </a:r>
            <a:r>
              <a:rPr lang="en-US" sz="1400" dirty="0">
                <a:solidFill>
                  <a:srgbClr val="000099"/>
                </a:solidFill>
              </a:rPr>
              <a:t> ne </a:t>
            </a:r>
            <a:r>
              <a:rPr lang="en-US" sz="1400" dirty="0" err="1">
                <a:solidFill>
                  <a:srgbClr val="000099"/>
                </a:solidFill>
              </a:rPr>
              <a:t>résiste</a:t>
            </a:r>
            <a:r>
              <a:rPr lang="en-US" sz="1400" dirty="0">
                <a:solidFill>
                  <a:srgbClr val="000099"/>
                </a:solidFill>
              </a:rPr>
              <a:t> à la gravitation, la masse se </a:t>
            </a:r>
            <a:r>
              <a:rPr lang="en-US" sz="1400" dirty="0" err="1">
                <a:solidFill>
                  <a:srgbClr val="000099"/>
                </a:solidFill>
              </a:rPr>
              <a:t>concentrera</a:t>
            </a:r>
            <a:r>
              <a:rPr lang="en-US" sz="1400" dirty="0">
                <a:solidFill>
                  <a:srgbClr val="000099"/>
                </a:solidFill>
              </a:rPr>
              <a:t> à un point.</a:t>
            </a:r>
            <a:endParaRPr lang="en-US" dirty="0">
              <a:solidFill>
                <a:srgbClr val="000099"/>
              </a:solidFill>
            </a:endParaRPr>
          </a:p>
          <a:p>
            <a:pPr lvl="1">
              <a:buFont typeface="Wingdings" pitchFamily="2" charset="2"/>
              <a:buNone/>
            </a:pPr>
            <a:endParaRPr lang="fr-FR" dirty="0">
              <a:solidFill>
                <a:srgbClr val="000099"/>
              </a:solidFill>
            </a:endParaRPr>
          </a:p>
          <a:p>
            <a:pPr marL="514350" indent="-514350" algn="l"/>
            <a:r>
              <a:rPr lang="fr-FR" u="sng" dirty="0">
                <a:solidFill>
                  <a:srgbClr val="000099"/>
                </a:solidFill>
              </a:rPr>
              <a:t>Une étoile:</a:t>
            </a:r>
          </a:p>
          <a:p>
            <a:pPr marL="514350" indent="-514350" algn="l"/>
            <a:r>
              <a:rPr lang="fr-FR" sz="1400" i="1" dirty="0">
                <a:solidFill>
                  <a:srgbClr val="000099"/>
                </a:solidFill>
              </a:rPr>
              <a:t>La pression du gaz chaud résiste.</a:t>
            </a:r>
          </a:p>
          <a:p>
            <a:pPr marL="514350" indent="-514350" algn="l"/>
            <a:r>
              <a:rPr lang="fr-FR" sz="1200" i="1" dirty="0">
                <a:solidFill>
                  <a:srgbClr val="000099"/>
                </a:solidFill>
              </a:rPr>
              <a:t>          Soleil M=M</a:t>
            </a:r>
            <a:r>
              <a:rPr lang="fr-FR" sz="1200" i="1" baseline="-25000" dirty="0">
                <a:solidFill>
                  <a:srgbClr val="000099"/>
                </a:solidFill>
                <a:sym typeface="Wingdings 2" pitchFamily="18" charset="2"/>
              </a:rPr>
              <a:t> </a:t>
            </a:r>
            <a:r>
              <a:rPr lang="fr-FR" sz="1200" i="1" dirty="0">
                <a:solidFill>
                  <a:srgbClr val="000099"/>
                </a:solidFill>
                <a:sym typeface="Wingdings 2" pitchFamily="18" charset="2"/>
              </a:rPr>
              <a:t>    r = 700 000 km</a:t>
            </a:r>
            <a:endParaRPr lang="fr-FR" sz="1200" dirty="0">
              <a:solidFill>
                <a:srgbClr val="000099"/>
              </a:solidFill>
            </a:endParaRPr>
          </a:p>
          <a:p>
            <a:pPr marL="514350" indent="-514350" algn="l"/>
            <a:endParaRPr lang="fr-FR" sz="2000" dirty="0">
              <a:solidFill>
                <a:srgbClr val="000099"/>
              </a:solidFill>
            </a:endParaRPr>
          </a:p>
          <a:p>
            <a:pPr marL="514350" indent="-514350" algn="l"/>
            <a:r>
              <a:rPr lang="fr-FR" u="sng" dirty="0">
                <a:solidFill>
                  <a:srgbClr val="000099"/>
                </a:solidFill>
              </a:rPr>
              <a:t>Une naine blanche:</a:t>
            </a:r>
          </a:p>
          <a:p>
            <a:pPr marL="514350" indent="-514350" algn="l"/>
            <a:r>
              <a:rPr lang="fr-FR" sz="1400" i="1" dirty="0">
                <a:solidFill>
                  <a:srgbClr val="000099"/>
                </a:solidFill>
              </a:rPr>
              <a:t>L’étoile ne brule plus. La gravitation la comprime au point que les électrons des atomes sont serrés au maximum les uns contre les autres.</a:t>
            </a:r>
            <a:endParaRPr lang="fr-FR" sz="2000" i="1" dirty="0">
              <a:solidFill>
                <a:srgbClr val="000099"/>
              </a:solidFill>
            </a:endParaRPr>
          </a:p>
          <a:p>
            <a:pPr marL="514350" indent="-514350"/>
            <a:r>
              <a:rPr lang="fr-FR" sz="1200" i="1" dirty="0">
                <a:solidFill>
                  <a:srgbClr val="000099"/>
                </a:solidFill>
              </a:rPr>
              <a:t>                             M~M</a:t>
            </a:r>
            <a:r>
              <a:rPr lang="fr-FR" sz="1200" i="1" baseline="-25000" dirty="0">
                <a:solidFill>
                  <a:srgbClr val="000099"/>
                </a:solidFill>
                <a:sym typeface="Wingdings 2" pitchFamily="18" charset="2"/>
              </a:rPr>
              <a:t> </a:t>
            </a:r>
            <a:r>
              <a:rPr lang="fr-FR" sz="1200" i="1" dirty="0">
                <a:solidFill>
                  <a:srgbClr val="000099"/>
                </a:solidFill>
                <a:sym typeface="Wingdings 2" pitchFamily="18" charset="2"/>
              </a:rPr>
              <a:t>    r ~ 7 000 km</a:t>
            </a:r>
          </a:p>
          <a:p>
            <a:pPr marL="514350" indent="-514350" algn="l"/>
            <a:endParaRPr lang="fr-FR" sz="900" dirty="0">
              <a:solidFill>
                <a:srgbClr val="000099"/>
              </a:solidFill>
            </a:endParaRPr>
          </a:p>
          <a:p>
            <a:pPr marL="514350" indent="-514350" algn="l"/>
            <a:r>
              <a:rPr lang="fr-FR" u="sng" dirty="0">
                <a:solidFill>
                  <a:srgbClr val="000099"/>
                </a:solidFill>
              </a:rPr>
              <a:t>Une étoile à neutrons:</a:t>
            </a:r>
          </a:p>
          <a:p>
            <a:pPr marL="514350" indent="-514350" algn="l"/>
            <a:r>
              <a:rPr lang="fr-FR" sz="1400" b="1" i="1" dirty="0">
                <a:solidFill>
                  <a:srgbClr val="000099"/>
                </a:solidFill>
              </a:rPr>
              <a:t>M/r encore plus grand</a:t>
            </a:r>
            <a:r>
              <a:rPr lang="fr-FR" sz="1400" i="1" dirty="0">
                <a:solidFill>
                  <a:srgbClr val="000099"/>
                </a:solidFill>
              </a:rPr>
              <a:t>. Les électrons des atomes s’écrasent contre les protons du noyaux, et forment des neutrons.</a:t>
            </a:r>
          </a:p>
          <a:p>
            <a:pPr marL="514350" indent="-514350" algn="l"/>
            <a:endParaRPr lang="fr-FR" sz="1400" i="1" dirty="0">
              <a:solidFill>
                <a:srgbClr val="000099"/>
              </a:solidFill>
            </a:endParaRPr>
          </a:p>
          <a:p>
            <a:pPr marL="514350" indent="-514350" algn="l"/>
            <a:r>
              <a:rPr lang="fr-FR" sz="1400" i="1" dirty="0">
                <a:solidFill>
                  <a:srgbClr val="000099"/>
                </a:solidFill>
              </a:rPr>
              <a:t>Les neutrons sont serrés au maximum les uns contre les autres.    </a:t>
            </a:r>
            <a:r>
              <a:rPr lang="fr-FR" sz="2400" i="1" dirty="0">
                <a:solidFill>
                  <a:srgbClr val="000099"/>
                </a:solidFill>
              </a:rPr>
              <a:t>        </a:t>
            </a:r>
            <a:r>
              <a:rPr lang="fr-FR" sz="1200" i="1" dirty="0">
                <a:solidFill>
                  <a:srgbClr val="000099"/>
                </a:solidFill>
              </a:rPr>
              <a:t>M=1.4 M</a:t>
            </a:r>
            <a:r>
              <a:rPr lang="fr-FR" sz="1200" i="1" baseline="-25000" dirty="0">
                <a:solidFill>
                  <a:srgbClr val="000099"/>
                </a:solidFill>
                <a:sym typeface="Wingdings 2" pitchFamily="18" charset="2"/>
              </a:rPr>
              <a:t> </a:t>
            </a:r>
            <a:r>
              <a:rPr lang="fr-FR" sz="1200" i="1" dirty="0">
                <a:solidFill>
                  <a:srgbClr val="000099"/>
                </a:solidFill>
                <a:sym typeface="Wingdings 2" pitchFamily="18" charset="2"/>
              </a:rPr>
              <a:t>    r = 13 km.</a:t>
            </a:r>
            <a:endParaRPr lang="fr-FR" sz="900" baseline="-25000" dirty="0">
              <a:solidFill>
                <a:srgbClr val="000099"/>
              </a:solidFill>
            </a:endParaRPr>
          </a:p>
          <a:p>
            <a:pPr marL="514350" indent="-514350" algn="l"/>
            <a:endParaRPr lang="fr-FR" sz="2000" dirty="0">
              <a:solidFill>
                <a:srgbClr val="000099"/>
              </a:solidFill>
            </a:endParaRPr>
          </a:p>
          <a:p>
            <a:pPr marL="514350" indent="-514350" algn="l"/>
            <a:r>
              <a:rPr lang="fr-FR" u="sng" dirty="0">
                <a:solidFill>
                  <a:srgbClr val="000099"/>
                </a:solidFill>
              </a:rPr>
              <a:t>Un trou noir: </a:t>
            </a:r>
          </a:p>
          <a:p>
            <a:pPr marL="514350" indent="-514350" algn="l"/>
            <a:r>
              <a:rPr lang="fr-FR" sz="1400" i="1" dirty="0">
                <a:solidFill>
                  <a:srgbClr val="000099"/>
                </a:solidFill>
              </a:rPr>
              <a:t>M/r très grand. Les neutrons se dissolvent. Singularité.  </a:t>
            </a:r>
            <a:r>
              <a:rPr lang="fr-FR" sz="2400" i="1" dirty="0">
                <a:solidFill>
                  <a:srgbClr val="000099"/>
                </a:solidFill>
              </a:rPr>
              <a:t>         </a:t>
            </a:r>
            <a:r>
              <a:rPr lang="fr-FR" sz="1200" i="1" dirty="0">
                <a:solidFill>
                  <a:srgbClr val="000099"/>
                </a:solidFill>
              </a:rPr>
              <a:t>M=M</a:t>
            </a:r>
            <a:r>
              <a:rPr lang="fr-FR" sz="1200" i="1" baseline="-25000" dirty="0">
                <a:solidFill>
                  <a:srgbClr val="000099"/>
                </a:solidFill>
                <a:sym typeface="Wingdings 2" pitchFamily="18" charset="2"/>
              </a:rPr>
              <a:t> </a:t>
            </a:r>
            <a:r>
              <a:rPr lang="fr-FR" sz="1200" i="1" dirty="0">
                <a:solidFill>
                  <a:srgbClr val="000099"/>
                </a:solidFill>
                <a:sym typeface="Wingdings 2" pitchFamily="18" charset="2"/>
              </a:rPr>
              <a:t>    R</a:t>
            </a:r>
            <a:r>
              <a:rPr lang="fr-FR" sz="1200" i="1" baseline="-25000" dirty="0">
                <a:solidFill>
                  <a:srgbClr val="000099"/>
                </a:solidFill>
                <a:sym typeface="Wingdings 2" pitchFamily="18" charset="2"/>
              </a:rPr>
              <a:t>S</a:t>
            </a:r>
            <a:r>
              <a:rPr lang="fr-FR" sz="1200" i="1" dirty="0">
                <a:solidFill>
                  <a:srgbClr val="000099"/>
                </a:solidFill>
                <a:sym typeface="Wingdings 2" pitchFamily="18" charset="2"/>
              </a:rPr>
              <a:t> = 3 km.</a:t>
            </a:r>
            <a:endParaRPr lang="en-US" sz="1400" dirty="0">
              <a:solidFill>
                <a:srgbClr val="000099"/>
              </a:solidFill>
            </a:endParaRP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5550" y="1354138"/>
            <a:ext cx="14541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6" descr="Résultat de recherche d'images pour &quot;escape velocity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160463"/>
            <a:ext cx="1165225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79566" y="5871744"/>
            <a:ext cx="2678884" cy="75405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0099"/>
                </a:solidFill>
              </a:rPr>
              <a:t>Rayon de </a:t>
            </a:r>
            <a:r>
              <a:rPr lang="fr-FR" sz="1600" dirty="0" err="1">
                <a:solidFill>
                  <a:srgbClr val="000099"/>
                </a:solidFill>
              </a:rPr>
              <a:t>Schwarzschild</a:t>
            </a:r>
            <a:r>
              <a:rPr lang="fr-FR" sz="1600" dirty="0">
                <a:solidFill>
                  <a:srgbClr val="000099"/>
                </a:solidFill>
              </a:rPr>
              <a:t> :</a:t>
            </a:r>
          </a:p>
          <a:p>
            <a:r>
              <a:rPr lang="fr-FR" sz="1100" i="1" dirty="0">
                <a:solidFill>
                  <a:srgbClr val="000099"/>
                </a:solidFill>
              </a:rPr>
              <a:t>Le point de non-retour</a:t>
            </a:r>
            <a:endParaRPr lang="fr-FR" sz="1100" dirty="0">
              <a:solidFill>
                <a:srgbClr val="000099"/>
              </a:solidFill>
            </a:endParaRPr>
          </a:p>
          <a:p>
            <a:r>
              <a:rPr lang="fr-FR" sz="1600" dirty="0">
                <a:solidFill>
                  <a:srgbClr val="000099"/>
                </a:solidFill>
              </a:rPr>
              <a:t>R</a:t>
            </a:r>
            <a:r>
              <a:rPr lang="fr-FR" sz="1600" baseline="-25000" dirty="0">
                <a:solidFill>
                  <a:srgbClr val="000099"/>
                </a:solidFill>
              </a:rPr>
              <a:t>S</a:t>
            </a:r>
            <a:r>
              <a:rPr lang="fr-FR" sz="1600" dirty="0">
                <a:solidFill>
                  <a:srgbClr val="000099"/>
                </a:solidFill>
              </a:rPr>
              <a:t> = 2GM/r² = 3 km(M/</a:t>
            </a:r>
            <a:r>
              <a:rPr lang="fr-FR" sz="1600" dirty="0" err="1">
                <a:solidFill>
                  <a:srgbClr val="000099"/>
                </a:solidFill>
              </a:rPr>
              <a:t>M</a:t>
            </a:r>
            <a:r>
              <a:rPr lang="fr-FR" sz="1600" baseline="-25000" dirty="0" err="1">
                <a:solidFill>
                  <a:srgbClr val="000099"/>
                </a:solidFill>
              </a:rPr>
              <a:t>ʘ</a:t>
            </a:r>
            <a:r>
              <a:rPr lang="fr-FR" sz="1600" dirty="0">
                <a:solidFill>
                  <a:srgbClr val="0000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4070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2465388" y="1885950"/>
            <a:ext cx="5842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7688" indent="-411163" algn="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endParaRPr lang="fr-FR" sz="3200" b="1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1267" name="Text Box 93"/>
          <p:cNvSpPr txBox="1">
            <a:spLocks noChangeArrowheads="1"/>
          </p:cNvSpPr>
          <p:nvPr/>
        </p:nvSpPr>
        <p:spPr bwMode="auto">
          <a:xfrm>
            <a:off x="357188" y="808038"/>
            <a:ext cx="8304212" cy="2030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6000" b="1" i="1" u="sng">
                <a:solidFill>
                  <a:srgbClr val="000099"/>
                </a:solidFill>
              </a:rPr>
              <a:t>La masse</a:t>
            </a:r>
          </a:p>
          <a:p>
            <a:pPr>
              <a:spcBef>
                <a:spcPct val="50000"/>
              </a:spcBef>
            </a:pPr>
            <a:endParaRPr lang="fr-FR" sz="100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fr-FR" sz="100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fr-FR" sz="100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fr-FR" sz="1400">
                <a:solidFill>
                  <a:srgbClr val="000099"/>
                </a:solidFill>
              </a:rPr>
              <a:t>Tellement familière qu’on croît savoir ce que c’est.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2465388" y="1885950"/>
            <a:ext cx="5842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7688" indent="-411163" algn="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endParaRPr lang="fr-FR" sz="3200" b="1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315" name="Text Box 93"/>
          <p:cNvSpPr txBox="1">
            <a:spLocks noChangeArrowheads="1"/>
          </p:cNvSpPr>
          <p:nvPr/>
        </p:nvSpPr>
        <p:spPr bwMode="auto">
          <a:xfrm>
            <a:off x="179388" y="484188"/>
            <a:ext cx="8775700" cy="1208087"/>
          </a:xfrm>
          <a:prstGeom prst="rect">
            <a:avLst/>
          </a:prstGeom>
          <a:noFill/>
          <a:ln w="9525" algn="ctr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Tx/>
              <a:buAutoNum type="arabicPeriod"/>
            </a:pPr>
            <a:r>
              <a:rPr lang="fr-FR" sz="1600" dirty="0">
                <a:solidFill>
                  <a:srgbClr val="000099"/>
                </a:solidFill>
              </a:rPr>
              <a:t>Les objets résistent aux changements de mouvement. Cela s’appelle </a:t>
            </a:r>
            <a:r>
              <a:rPr lang="fr-FR" sz="1600" i="1" u="sng" dirty="0">
                <a:solidFill>
                  <a:srgbClr val="000099"/>
                </a:solidFill>
              </a:rPr>
              <a:t>l’inertie</a:t>
            </a:r>
            <a:r>
              <a:rPr lang="fr-FR" sz="1600" dirty="0">
                <a:solidFill>
                  <a:srgbClr val="000099"/>
                </a:solidFill>
              </a:rPr>
              <a:t>.</a:t>
            </a:r>
          </a:p>
          <a:p>
            <a:pPr marL="342900" indent="-342900" algn="r">
              <a:spcBef>
                <a:spcPct val="50000"/>
              </a:spcBef>
            </a:pPr>
            <a:r>
              <a:rPr lang="fr-FR" sz="1100" dirty="0">
                <a:solidFill>
                  <a:srgbClr val="000099"/>
                </a:solidFill>
              </a:rPr>
              <a:t>ça résiste plus pour le plomb que pour les plumes.</a:t>
            </a:r>
          </a:p>
          <a:p>
            <a:pPr marL="342900" indent="-342900" algn="l">
              <a:spcBef>
                <a:spcPct val="50000"/>
              </a:spcBef>
            </a:pPr>
            <a:r>
              <a:rPr lang="fr-FR" sz="1600" dirty="0">
                <a:solidFill>
                  <a:srgbClr val="000099"/>
                </a:solidFill>
              </a:rPr>
              <a:t>Le changement de mouvement, </a:t>
            </a:r>
            <a:r>
              <a:rPr lang="fr-FR" sz="1600" i="1" dirty="0">
                <a:solidFill>
                  <a:srgbClr val="000099"/>
                </a:solidFill>
              </a:rPr>
              <a:t>a</a:t>
            </a:r>
            <a:r>
              <a:rPr lang="fr-FR" sz="1600" dirty="0">
                <a:solidFill>
                  <a:srgbClr val="000099"/>
                </a:solidFill>
              </a:rPr>
              <a:t>, est proportionnel à la force </a:t>
            </a:r>
            <a:r>
              <a:rPr lang="fr-FR" sz="1600" i="1" dirty="0">
                <a:solidFill>
                  <a:srgbClr val="000099"/>
                </a:solidFill>
              </a:rPr>
              <a:t>F</a:t>
            </a:r>
            <a:r>
              <a:rPr lang="fr-FR" sz="1600" dirty="0">
                <a:solidFill>
                  <a:srgbClr val="000099"/>
                </a:solidFill>
              </a:rPr>
              <a:t> appliquée. On appelle la constante de proportionnalité </a:t>
            </a:r>
            <a:r>
              <a:rPr lang="fr-FR" sz="1600" dirty="0">
                <a:solidFill>
                  <a:srgbClr val="C00000"/>
                </a:solidFill>
              </a:rPr>
              <a:t>«</a:t>
            </a:r>
            <a:r>
              <a:rPr lang="fr-FR" sz="1600" i="1" dirty="0">
                <a:solidFill>
                  <a:srgbClr val="C00000"/>
                </a:solidFill>
              </a:rPr>
              <a:t> la masse inertielle</a:t>
            </a:r>
            <a:r>
              <a:rPr lang="fr-FR" sz="1600" dirty="0">
                <a:solidFill>
                  <a:srgbClr val="C00000"/>
                </a:solidFill>
              </a:rPr>
              <a:t> », </a:t>
            </a:r>
            <a:r>
              <a:rPr lang="fr-FR" sz="1600" i="1" dirty="0" err="1">
                <a:solidFill>
                  <a:srgbClr val="C00000"/>
                </a:solidFill>
              </a:rPr>
              <a:t>m</a:t>
            </a:r>
            <a:r>
              <a:rPr lang="fr-FR" sz="1600" i="1" baseline="-25000" dirty="0" err="1">
                <a:solidFill>
                  <a:srgbClr val="C00000"/>
                </a:solidFill>
              </a:rPr>
              <a:t>I</a:t>
            </a:r>
            <a:r>
              <a:rPr lang="fr-FR" sz="1600" dirty="0">
                <a:solidFill>
                  <a:srgbClr val="000099"/>
                </a:solidFill>
              </a:rPr>
              <a:t>, et on écrit </a:t>
            </a:r>
            <a:r>
              <a:rPr lang="fr-FR" sz="1600" i="1" dirty="0">
                <a:solidFill>
                  <a:srgbClr val="000099"/>
                </a:solidFill>
              </a:rPr>
              <a:t>F = </a:t>
            </a:r>
            <a:r>
              <a:rPr lang="fr-FR" sz="1600" i="1" dirty="0" err="1">
                <a:solidFill>
                  <a:srgbClr val="000099"/>
                </a:solidFill>
              </a:rPr>
              <a:t>m</a:t>
            </a:r>
            <a:r>
              <a:rPr lang="fr-FR" sz="1600" i="1" baseline="-25000" dirty="0" err="1">
                <a:solidFill>
                  <a:srgbClr val="000099"/>
                </a:solidFill>
              </a:rPr>
              <a:t>I</a:t>
            </a:r>
            <a:r>
              <a:rPr lang="fr-FR" sz="1600" i="1" baseline="-25000" dirty="0">
                <a:solidFill>
                  <a:srgbClr val="000099"/>
                </a:solidFill>
              </a:rPr>
              <a:t> </a:t>
            </a:r>
            <a:r>
              <a:rPr lang="fr-FR" sz="1600" i="1" dirty="0">
                <a:solidFill>
                  <a:srgbClr val="000099"/>
                </a:solidFill>
              </a:rPr>
              <a:t>a</a:t>
            </a:r>
            <a:r>
              <a:rPr lang="fr-FR" sz="1600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13316" name="Text Box 93"/>
          <p:cNvSpPr txBox="1">
            <a:spLocks noChangeArrowheads="1"/>
          </p:cNvSpPr>
          <p:nvPr/>
        </p:nvSpPr>
        <p:spPr bwMode="auto">
          <a:xfrm>
            <a:off x="163513" y="2360613"/>
            <a:ext cx="8775700" cy="1077218"/>
          </a:xfrm>
          <a:prstGeom prst="rect">
            <a:avLst/>
          </a:prstGeom>
          <a:noFill/>
          <a:ln w="9525" algn="ctr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 typeface="Lucida Sans" pitchFamily="34" charset="0"/>
              <a:buAutoNum type="arabicPeriod" startAt="2"/>
            </a:pPr>
            <a:r>
              <a:rPr lang="fr-FR" sz="1600" dirty="0">
                <a:solidFill>
                  <a:srgbClr val="000099"/>
                </a:solidFill>
              </a:rPr>
              <a:t>Les objets s’attirent. Cela s’appelle </a:t>
            </a:r>
            <a:r>
              <a:rPr lang="fr-FR" sz="1600" i="1" u="sng" dirty="0">
                <a:solidFill>
                  <a:srgbClr val="000099"/>
                </a:solidFill>
              </a:rPr>
              <a:t>la gravitation</a:t>
            </a:r>
            <a:r>
              <a:rPr lang="fr-FR" sz="1600" dirty="0">
                <a:solidFill>
                  <a:srgbClr val="000099"/>
                </a:solidFill>
              </a:rPr>
              <a:t>. </a:t>
            </a:r>
          </a:p>
          <a:p>
            <a:pPr marL="342900" indent="-342900" algn="l">
              <a:spcBef>
                <a:spcPct val="50000"/>
              </a:spcBef>
            </a:pPr>
            <a:r>
              <a:rPr lang="fr-FR" sz="1600" dirty="0">
                <a:solidFill>
                  <a:srgbClr val="000099"/>
                </a:solidFill>
              </a:rPr>
              <a:t>L’attraction de l’un par l’autre est proportionnelle à une quantité qu’on appelle </a:t>
            </a:r>
          </a:p>
          <a:p>
            <a:pPr marL="342900" indent="-342900" algn="l">
              <a:spcBef>
                <a:spcPct val="50000"/>
              </a:spcBef>
            </a:pPr>
            <a:r>
              <a:rPr lang="fr-FR" sz="1600" dirty="0">
                <a:solidFill>
                  <a:srgbClr val="C00000"/>
                </a:solidFill>
              </a:rPr>
              <a:t>«</a:t>
            </a:r>
            <a:r>
              <a:rPr lang="fr-FR" sz="1600" i="1" dirty="0">
                <a:solidFill>
                  <a:srgbClr val="C00000"/>
                </a:solidFill>
              </a:rPr>
              <a:t> la masse gravitationnelle</a:t>
            </a:r>
            <a:r>
              <a:rPr lang="fr-FR" sz="1600" dirty="0">
                <a:solidFill>
                  <a:srgbClr val="C00000"/>
                </a:solidFill>
              </a:rPr>
              <a:t> », </a:t>
            </a:r>
            <a:r>
              <a:rPr lang="fr-FR" sz="1600" i="1" dirty="0" err="1">
                <a:solidFill>
                  <a:srgbClr val="C00000"/>
                </a:solidFill>
              </a:rPr>
              <a:t>m</a:t>
            </a:r>
            <a:r>
              <a:rPr lang="fr-FR" sz="1600" i="1" baseline="-25000" dirty="0" err="1">
                <a:solidFill>
                  <a:srgbClr val="C00000"/>
                </a:solidFill>
              </a:rPr>
              <a:t>G</a:t>
            </a:r>
            <a:r>
              <a:rPr lang="fr-FR" sz="1600" i="1" dirty="0">
                <a:solidFill>
                  <a:srgbClr val="C00000"/>
                </a:solidFill>
              </a:rPr>
              <a:t>.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1050925" y="3770313"/>
            <a:ext cx="67056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rgbClr val="000099"/>
                </a:solidFill>
              </a:rPr>
              <a:t>Postulat (</a:t>
            </a:r>
            <a:r>
              <a:rPr lang="fr-FR" sz="1400">
                <a:solidFill>
                  <a:srgbClr val="000099"/>
                </a:solidFill>
              </a:rPr>
              <a:t>constat</a:t>
            </a:r>
            <a:r>
              <a:rPr lang="fr-FR">
                <a:solidFill>
                  <a:srgbClr val="000099"/>
                </a:solidFill>
              </a:rPr>
              <a:t>) d’Einstein, pour formuler la relativité générale:</a:t>
            </a:r>
            <a:r>
              <a:rPr lang="fr-FR">
                <a:solidFill>
                  <a:srgbClr val="009900"/>
                </a:solidFill>
              </a:rPr>
              <a:t> les deux sont les mêmes!</a:t>
            </a:r>
            <a:r>
              <a:rPr lang="fr-FR">
                <a:solidFill>
                  <a:srgbClr val="000099"/>
                </a:solidFill>
              </a:rPr>
              <a:t> </a:t>
            </a:r>
          </a:p>
          <a:p>
            <a:r>
              <a:rPr lang="fr-FR">
                <a:solidFill>
                  <a:srgbClr val="000099"/>
                </a:solidFill>
              </a:rPr>
              <a:t> </a:t>
            </a:r>
            <a:r>
              <a:rPr lang="fr-FR" i="1">
                <a:solidFill>
                  <a:srgbClr val="FF0000"/>
                </a:solidFill>
              </a:rPr>
              <a:t>m</a:t>
            </a:r>
            <a:r>
              <a:rPr lang="fr-FR" i="1" baseline="-25000">
                <a:solidFill>
                  <a:srgbClr val="FF0000"/>
                </a:solidFill>
              </a:rPr>
              <a:t>G </a:t>
            </a:r>
            <a:r>
              <a:rPr lang="fr-FR">
                <a:solidFill>
                  <a:srgbClr val="FF0000"/>
                </a:solidFill>
              </a:rPr>
              <a:t> =  </a:t>
            </a:r>
            <a:r>
              <a:rPr lang="fr-FR" i="1">
                <a:solidFill>
                  <a:srgbClr val="FF0000"/>
                </a:solidFill>
              </a:rPr>
              <a:t>m</a:t>
            </a:r>
            <a:r>
              <a:rPr lang="fr-FR" i="1" baseline="-25000">
                <a:solidFill>
                  <a:srgbClr val="FF0000"/>
                </a:solidFill>
              </a:rPr>
              <a:t>I </a:t>
            </a:r>
            <a:r>
              <a:rPr lang="fr-FR" i="1">
                <a:solidFill>
                  <a:srgbClr val="000099"/>
                </a:solidFill>
              </a:rPr>
              <a:t>    </a:t>
            </a:r>
            <a:r>
              <a:rPr lang="fr-FR" sz="1400" i="1">
                <a:solidFill>
                  <a:srgbClr val="000099"/>
                </a:solidFill>
              </a:rPr>
              <a:t>(« principe  d’équivalence ») </a:t>
            </a:r>
          </a:p>
          <a:p>
            <a:endParaRPr lang="fr-FR" sz="1400" i="1">
              <a:solidFill>
                <a:srgbClr val="000099"/>
              </a:solidFill>
            </a:endParaRPr>
          </a:p>
          <a:p>
            <a:r>
              <a:rPr lang="fr-FR" sz="1400">
                <a:solidFill>
                  <a:srgbClr val="000099"/>
                </a:solidFill>
              </a:rPr>
              <a:t>Autre postulat: les lois ne dépendent pas du point de vue.</a:t>
            </a:r>
          </a:p>
          <a:p>
            <a:endParaRPr lang="fr-FR" sz="1400">
              <a:solidFill>
                <a:srgbClr val="000099"/>
              </a:solidFill>
            </a:endParaRPr>
          </a:p>
          <a:p>
            <a:endParaRPr lang="fr-FR" sz="1400">
              <a:solidFill>
                <a:srgbClr val="000099"/>
              </a:solidFill>
            </a:endParaRPr>
          </a:p>
          <a:p>
            <a:pPr algn="l"/>
            <a:r>
              <a:rPr lang="fr-FR" sz="1400">
                <a:solidFill>
                  <a:srgbClr val="000099"/>
                </a:solidFill>
              </a:rPr>
              <a:t>1905 – relativité restreinte</a:t>
            </a:r>
          </a:p>
          <a:p>
            <a:pPr algn="l"/>
            <a:r>
              <a:rPr lang="fr-FR" sz="1400">
                <a:solidFill>
                  <a:srgbClr val="000099"/>
                </a:solidFill>
              </a:rPr>
              <a:t>1915 – relativité générale = théorie de la gravitation</a:t>
            </a:r>
          </a:p>
          <a:p>
            <a:endParaRPr lang="fr-FR" sz="140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496" y="211910"/>
            <a:ext cx="9020175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-- Ce soir -- </a:t>
            </a:r>
          </a:p>
          <a:p>
            <a:pPr marL="514350" indent="-514350" algn="l">
              <a:buAutoNum type="arabicPeriod"/>
            </a:pPr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AutoNum type="arabicPeriod"/>
            </a:pPr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Ondes gravitationnelles</a:t>
            </a:r>
          </a:p>
          <a:p>
            <a:pPr marL="514350" indent="-514350" algn="l">
              <a:buAutoNum type="arabicPeriod"/>
            </a:pPr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AutoNum type="arabicPeriod"/>
            </a:pPr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Détections « classiques »:</a:t>
            </a:r>
          </a:p>
          <a:p>
            <a:pPr lvl="2" algn="l"/>
            <a:r>
              <a:rPr lang="fr-FR" sz="24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Prix Nobel 1993.      		 Prix Nobel 2017.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Autres fréquences ; autres objets célestes ; autres instruments.</a:t>
            </a:r>
          </a:p>
          <a:p>
            <a:pPr algn="l"/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Font typeface="+mj-lt"/>
              <a:buAutoNum type="arabicPeriod" startAt="3"/>
            </a:pPr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PTA = Pulsar Timing </a:t>
            </a:r>
            <a:r>
              <a:rPr lang="fr-FR" sz="28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Array</a:t>
            </a:r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 algn="r">
              <a:buFont typeface="Wingdings" panose="05000000000000000000" pitchFamily="2" charset="2"/>
              <a:buChar char="è"/>
            </a:pPr>
            <a:r>
              <a:rPr lang="fr-FR" sz="24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Chronométrie de réseaux de pulsars</a:t>
            </a:r>
            <a:endParaRPr lang="fr-FR" sz="2800" i="1" dirty="0">
              <a:solidFill>
                <a:srgbClr val="000099"/>
              </a:solidFill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914400" lvl="1" indent="-457200" algn="l">
              <a:buFont typeface="+mj-lt"/>
              <a:buAutoNum type="alphaLcParenR"/>
            </a:pPr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en radio</a:t>
            </a:r>
          </a:p>
          <a:p>
            <a:pPr marL="914400" lvl="1" indent="-457200" algn="l">
              <a:buFont typeface="+mj-lt"/>
              <a:buAutoNum type="alphaLcParenR"/>
            </a:pPr>
            <a:r>
              <a:rPr lang="fr-FR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en rayons gamma</a:t>
            </a:r>
            <a:endParaRPr lang="fr-FR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96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Image 10" descr="EinsteinsEquat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5488"/>
            <a:ext cx="9144000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93"/>
          <p:cNvSpPr txBox="1">
            <a:spLocks noChangeArrowheads="1"/>
          </p:cNvSpPr>
          <p:nvPr/>
        </p:nvSpPr>
        <p:spPr bwMode="auto">
          <a:xfrm>
            <a:off x="5049838" y="5484813"/>
            <a:ext cx="3962400" cy="260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dirty="0">
                <a:solidFill>
                  <a:srgbClr val="000099"/>
                </a:solidFill>
              </a:rPr>
              <a:t>https://fr.wikipedia.org/wiki/</a:t>
            </a:r>
            <a:r>
              <a:rPr lang="fr-FR" sz="1100" dirty="0" err="1">
                <a:solidFill>
                  <a:srgbClr val="000099"/>
                </a:solidFill>
              </a:rPr>
              <a:t>équation_d’Einstein</a:t>
            </a:r>
            <a:endParaRPr lang="fr-FR" sz="1100" dirty="0">
              <a:solidFill>
                <a:srgbClr val="000099"/>
              </a:solidFill>
            </a:endParaRPr>
          </a:p>
        </p:txBody>
      </p:sp>
      <p:pic>
        <p:nvPicPr>
          <p:cNvPr id="1434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6450" y="3511550"/>
            <a:ext cx="48863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93"/>
          <p:cNvSpPr txBox="1">
            <a:spLocks noChangeArrowheads="1"/>
          </p:cNvSpPr>
          <p:nvPr/>
        </p:nvSpPr>
        <p:spPr bwMode="auto">
          <a:xfrm>
            <a:off x="4976813" y="4087813"/>
            <a:ext cx="3182937" cy="261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>
                <a:solidFill>
                  <a:srgbClr val="000099"/>
                </a:solidFill>
              </a:rPr>
              <a:t>( R : la courbure d’espace-temps)</a:t>
            </a:r>
          </a:p>
        </p:txBody>
      </p:sp>
      <p:sp>
        <p:nvSpPr>
          <p:cNvPr id="14338" name="Text Box 93"/>
          <p:cNvSpPr txBox="1">
            <a:spLocks noChangeArrowheads="1"/>
          </p:cNvSpPr>
          <p:nvPr/>
        </p:nvSpPr>
        <p:spPr bwMode="auto">
          <a:xfrm>
            <a:off x="0" y="46219"/>
            <a:ext cx="9144000" cy="8463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800" dirty="0">
                <a:solidFill>
                  <a:srgbClr val="000099"/>
                </a:solidFill>
              </a:rPr>
              <a:t>Equation d’Einstein</a:t>
            </a:r>
            <a:r>
              <a:rPr lang="fr-FR" sz="2000" dirty="0">
                <a:solidFill>
                  <a:srgbClr val="000099"/>
                </a:solidFill>
              </a:rPr>
              <a:t> ( 1915 )</a:t>
            </a:r>
          </a:p>
          <a:p>
            <a:pPr algn="r">
              <a:spcBef>
                <a:spcPct val="50000"/>
              </a:spcBef>
            </a:pPr>
            <a:r>
              <a:rPr lang="fr-FR" sz="1400" dirty="0">
                <a:solidFill>
                  <a:srgbClr val="000099"/>
                </a:solidFill>
              </a:rPr>
              <a:t>Se simplifie à la gravitation de Newton pour les cas « </a:t>
            </a:r>
            <a:r>
              <a:rPr lang="fr-FR" sz="1400" i="1" dirty="0">
                <a:solidFill>
                  <a:srgbClr val="000099"/>
                </a:solidFill>
              </a:rPr>
              <a:t>normaux</a:t>
            </a:r>
            <a:r>
              <a:rPr lang="fr-FR" sz="1400" dirty="0">
                <a:solidFill>
                  <a:srgbClr val="000099"/>
                </a:solidFill>
              </a:rPr>
              <a:t> » …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img2.tgdaily.com/sites/default/files/stock/article_images/space/binarystem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5"/>
          <p:cNvSpPr>
            <a:spLocks noChangeArrowheads="1"/>
          </p:cNvSpPr>
          <p:nvPr/>
        </p:nvSpPr>
        <p:spPr bwMode="auto">
          <a:xfrm>
            <a:off x="2465388" y="1885950"/>
            <a:ext cx="5842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7688" indent="-411163" algn="r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endParaRPr lang="fr-FR" sz="3200" b="1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" name="Text Box 93"/>
          <p:cNvSpPr txBox="1">
            <a:spLocks noChangeArrowheads="1"/>
          </p:cNvSpPr>
          <p:nvPr/>
        </p:nvSpPr>
        <p:spPr bwMode="auto">
          <a:xfrm>
            <a:off x="173038" y="193675"/>
            <a:ext cx="83042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olidFill>
                  <a:srgbClr val="FFFF00"/>
                </a:solidFill>
              </a:rPr>
              <a:t>La masse déforme l’espace-temps.</a:t>
            </a:r>
          </a:p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FFFF00"/>
                </a:solidFill>
              </a:rPr>
              <a:t>ici: un pulsar (étoile à neutrons) en binaire avec un étoile normale.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0" y="0"/>
            <a:ext cx="5565775" cy="4765675"/>
            <a:chOff x="1977536" y="0"/>
            <a:chExt cx="6329852" cy="5200650"/>
          </a:xfrm>
        </p:grpSpPr>
        <p:pic>
          <p:nvPicPr>
            <p:cNvPr id="1536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7536" y="0"/>
              <a:ext cx="5276850" cy="520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Rectangle 5"/>
            <p:cNvSpPr>
              <a:spLocks noChangeArrowheads="1"/>
            </p:cNvSpPr>
            <p:nvPr/>
          </p:nvSpPr>
          <p:spPr bwMode="auto">
            <a:xfrm>
              <a:off x="2465388" y="1885950"/>
              <a:ext cx="58420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547688" indent="-411163" algn="r"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itchFamily="18" charset="2"/>
                <a:buNone/>
              </a:pPr>
              <a:endParaRPr lang="fr-FR" sz="3200" b="1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  <p:sp>
          <p:nvSpPr>
            <p:cNvPr id="15368" name="Text Box 93"/>
            <p:cNvSpPr txBox="1">
              <a:spLocks noChangeArrowheads="1"/>
            </p:cNvSpPr>
            <p:nvPr/>
          </p:nvSpPr>
          <p:spPr bwMode="auto">
            <a:xfrm>
              <a:off x="2414576" y="911548"/>
              <a:ext cx="1355601" cy="2854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sz="1100" b="1" dirty="0">
                  <a:solidFill>
                    <a:srgbClr val="00B050"/>
                  </a:solidFill>
                </a:rPr>
                <a:t>Approximative</a:t>
              </a:r>
            </a:p>
          </p:txBody>
        </p:sp>
        <p:sp>
          <p:nvSpPr>
            <p:cNvPr id="15369" name="Text Box 93"/>
            <p:cNvSpPr txBox="1">
              <a:spLocks noChangeArrowheads="1"/>
            </p:cNvSpPr>
            <p:nvPr/>
          </p:nvSpPr>
          <p:spPr bwMode="auto">
            <a:xfrm>
              <a:off x="5969612" y="1338266"/>
              <a:ext cx="1216635" cy="2854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sz="1100" b="1" dirty="0">
                  <a:solidFill>
                    <a:srgbClr val="00B050"/>
                  </a:solidFill>
                </a:rPr>
                <a:t>Equations</a:t>
              </a:r>
            </a:p>
          </p:txBody>
        </p:sp>
        <p:sp>
          <p:nvSpPr>
            <p:cNvPr id="15370" name="Text Box 93"/>
            <p:cNvSpPr txBox="1">
              <a:spLocks noChangeArrowheads="1"/>
            </p:cNvSpPr>
            <p:nvPr/>
          </p:nvSpPr>
          <p:spPr bwMode="auto">
            <a:xfrm>
              <a:off x="5195889" y="872270"/>
              <a:ext cx="1216635" cy="2854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sz="1100" b="1" dirty="0">
                  <a:solidFill>
                    <a:srgbClr val="00B050"/>
                  </a:solidFill>
                </a:rPr>
                <a:t>Champ</a:t>
              </a:r>
            </a:p>
          </p:txBody>
        </p:sp>
      </p:grp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7188" y="3949700"/>
            <a:ext cx="4976812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93"/>
          <p:cNvSpPr txBox="1">
            <a:spLocks noChangeArrowheads="1"/>
          </p:cNvSpPr>
          <p:nvPr/>
        </p:nvSpPr>
        <p:spPr bwMode="auto">
          <a:xfrm>
            <a:off x="5544579" y="3906838"/>
            <a:ext cx="2373921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100" b="1" dirty="0">
                <a:solidFill>
                  <a:srgbClr val="00B050"/>
                </a:solidFill>
              </a:rPr>
              <a:t>planes                         ondes</a:t>
            </a:r>
          </a:p>
        </p:txBody>
      </p:sp>
      <p:sp>
        <p:nvSpPr>
          <p:cNvPr id="10" name="Ellipse 9"/>
          <p:cNvSpPr/>
          <p:nvPr/>
        </p:nvSpPr>
        <p:spPr>
          <a:xfrm>
            <a:off x="3041650" y="0"/>
            <a:ext cx="1082675" cy="412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1" name="Picture 6" descr="Résultat de recherche d'images pour &quot;young albert einstein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3086" y="0"/>
            <a:ext cx="2960914" cy="39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">
      <a:dk1>
        <a:srgbClr val="FFFFFF"/>
      </a:dk1>
      <a:lt1>
        <a:srgbClr val="FFFFFF"/>
      </a:lt1>
      <a:dk2>
        <a:srgbClr val="D4D4D6"/>
      </a:dk2>
      <a:lt2>
        <a:srgbClr val="5A6378"/>
      </a:lt2>
      <a:accent1>
        <a:srgbClr val="F0AD00"/>
      </a:accent1>
      <a:accent2>
        <a:srgbClr val="60B5CC"/>
      </a:accent2>
      <a:accent3>
        <a:srgbClr val="FFFFFF"/>
      </a:accent3>
      <a:accent4>
        <a:srgbClr val="DADADA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59455</TotalTime>
  <Words>2492</Words>
  <Application>Microsoft Office PowerPoint</Application>
  <PresentationFormat>Affichage à l'écran (4:3)</PresentationFormat>
  <Paragraphs>450</Paragraphs>
  <Slides>53</Slides>
  <Notes>18</Notes>
  <HiddenSlides>0</HiddenSlides>
  <MMClips>1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70" baseType="lpstr">
      <vt:lpstr>Arial</vt:lpstr>
      <vt:lpstr>Arial Unicode MS</vt:lpstr>
      <vt:lpstr>Bitstream Vera Sans</vt:lpstr>
      <vt:lpstr>Book Antiqua</vt:lpstr>
      <vt:lpstr>Calibri</vt:lpstr>
      <vt:lpstr>Cambria Math</vt:lpstr>
      <vt:lpstr>Helvetica Neue</vt:lpstr>
      <vt:lpstr>Helvetica Neue Light</vt:lpstr>
      <vt:lpstr>Lucida Sans</vt:lpstr>
      <vt:lpstr>Merriweather Sans</vt:lpstr>
      <vt:lpstr>StarSymbol</vt:lpstr>
      <vt:lpstr>Symbol</vt:lpstr>
      <vt:lpstr>Times New Roman</vt:lpstr>
      <vt:lpstr>Wingdings</vt:lpstr>
      <vt:lpstr>Wingdings 2</vt:lpstr>
      <vt:lpstr>Wingdings 3</vt:lpstr>
      <vt:lpstr>Apex</vt:lpstr>
      <vt:lpstr>Capter des Ondes Gravitationnelles avec des Pulsars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Propagation d’une onde qui déforme l’espace.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Sony Electronics,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GLAST Large Area Telescope:  First Light</dc:title>
  <dc:creator>Peter</dc:creator>
  <cp:lastModifiedBy>Jean Pierre Martin</cp:lastModifiedBy>
  <cp:revision>1475</cp:revision>
  <dcterms:created xsi:type="dcterms:W3CDTF">2008-07-21T06:07:07Z</dcterms:created>
  <dcterms:modified xsi:type="dcterms:W3CDTF">2023-05-20T09:24:31Z</dcterms:modified>
</cp:coreProperties>
</file>